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9" r:id="rId10"/>
    <p:sldId id="266" r:id="rId11"/>
    <p:sldId id="267" r:id="rId12"/>
    <p:sldId id="271" r:id="rId13"/>
    <p:sldId id="275" r:id="rId14"/>
    <p:sldId id="274" r:id="rId15"/>
    <p:sldId id="276" r:id="rId16"/>
    <p:sldId id="272" r:id="rId17"/>
    <p:sldId id="277" r:id="rId18"/>
    <p:sldId id="278" r:id="rId19"/>
    <p:sldId id="279" r:id="rId20"/>
    <p:sldId id="280" r:id="rId21"/>
    <p:sldId id="281" r:id="rId22"/>
    <p:sldId id="28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9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D3E2C-B021-4EDC-B4DF-1339A958DABA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5F637-5CA0-4035-91EF-6E756F325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15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D9754-828E-4C8C-AD03-48D3183BF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57C654-2C99-4DE1-AD7B-C3DA62F434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D527A-4C81-4CB9-8A43-9FEEFF436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EC9-27B6-4BE0-9901-A84C9C6DC6AC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9345E-E01C-4476-B344-FE818DF3E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2F37E-65B1-4895-B6DB-E6454971F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E0D3B-F1A3-403B-81ED-79A89912E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53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BB4DE-FB18-4B80-90A0-C35014DAA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4AC0E7-0004-49FE-98C3-638F154694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47273-0984-4D79-8634-EEC97A1D3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EC9-27B6-4BE0-9901-A84C9C6DC6AC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F299A-CE63-4769-B23C-B0BAB3F62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DCE0A-F597-438F-8B7E-DCFCDBC76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E0D3B-F1A3-403B-81ED-79A89912E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888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103CA5-1E05-4B4C-AFC1-B9EAA24775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8C85F8-CBA7-4169-8F99-2AEE061D0E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B957C-33A4-428E-A3D1-7B0C2B56D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EC9-27B6-4BE0-9901-A84C9C6DC6AC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BCEE22-D0F0-49DF-A479-BEE757D73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0D0B66-E53E-4DB2-8A21-035198890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E0D3B-F1A3-403B-81ED-79A89912E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300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24327-60A7-4188-8295-B785BA40D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D0548-816C-4F3C-BC79-F8E17EA84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2A9CC-9F03-404F-A04E-B33F8A945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EC9-27B6-4BE0-9901-A84C9C6DC6AC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D9FB6-E71A-4524-A0CB-C56526BB2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4D51A-DB13-4EA7-9A0D-B3E940821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E0D3B-F1A3-403B-81ED-79A89912E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92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FE4F0-594D-4E53-872D-B30CB95DB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0F6DB-C34D-4CB5-9C42-77D11B8A5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0B97C-A630-40AD-AFBE-1277F5B7D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EC9-27B6-4BE0-9901-A84C9C6DC6AC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BE96C-6693-4CCC-9490-E93F8C703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1C3BEF-3B18-4FAA-BD8C-5F45B3152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E0D3B-F1A3-403B-81ED-79A89912E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586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480D4-16EC-4C3A-B536-8B9506814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0DF6A-BF7E-497A-ACB2-6A67CF7EB0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B4B23C-1CE9-4784-AE42-E150D0535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C2494-3B03-471C-9555-C8134D60B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EC9-27B6-4BE0-9901-A84C9C6DC6AC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03C513-907B-403E-800A-82098240E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23EBB9-2662-402E-BF92-75FB44EBD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E0D3B-F1A3-403B-81ED-79A89912E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91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296B6-7521-4DA3-8794-105F78999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B8C0C-7B6D-42A4-9761-B28D6EE19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DC6259-D81E-42C1-9FD7-C174703799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D8821C-D2A7-4A4D-80B0-C2B709203C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5EF27D-4B9B-4969-8F71-277363017A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6692A3-8691-4ACE-93ED-3A6FE1264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EC9-27B6-4BE0-9901-A84C9C6DC6AC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BECDF1-15EE-4F13-A5F5-1AE6A7552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5C605F-0DE0-42B9-86F0-F075A848A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E0D3B-F1A3-403B-81ED-79A89912E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97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19485-04DC-45C9-A697-846A36E09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7A5AC3-74B0-4F6B-9D5E-48DF494B6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EC9-27B6-4BE0-9901-A84C9C6DC6AC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05637-257A-41F3-BE24-AF4ADBCF6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EE0970-E739-4678-BEEF-F19096B37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E0D3B-F1A3-403B-81ED-79A89912E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00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B91511-73B5-4AE0-8E87-3479A9037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EC9-27B6-4BE0-9901-A84C9C6DC6AC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8BA41F-A2F1-4BBC-9850-6D15824FA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F6BC22-8E78-4CB9-8C48-02158F94E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E0D3B-F1A3-403B-81ED-79A89912E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94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69FBB-37F8-44AC-AA4D-8FD9ED368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19FB1-1E75-4EC0-9784-D6CFB469C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F4AE6B-B0A6-45BA-96E9-C79E6C7775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625E6A-8982-42DD-BB4A-EDEA73024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EC9-27B6-4BE0-9901-A84C9C6DC6AC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977DD2-888F-4D96-9708-6FCE0090E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4DB8BB-79D4-4905-AD4F-FC73DBA95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E0D3B-F1A3-403B-81ED-79A89912E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67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9A7D9-BB4D-4C9C-B2C1-04C99A8DC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81CD1E-DD98-4EBB-B43F-3807AB32A8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A487A9-FF25-4A6A-A870-D5F42568F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199983-D1AA-471F-8641-BD56D9336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EC9-27B6-4BE0-9901-A84C9C6DC6AC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90F02-1560-4EDB-9FCF-902AD22A8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5F84AD-7933-438C-AB94-47F3BDCD5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E0D3B-F1A3-403B-81ED-79A89912E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2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40A819-3B79-4782-88E7-FE03B2A41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5C736B-7353-4915-9A87-F4A2E73BF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ED53A-57A3-41E0-A97F-D153A0BF38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DDEC9-27B6-4BE0-9901-A84C9C6DC6AC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58E3E-4D50-4659-8084-9841D3A904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8FC78-E05F-4F71-A657-D1D54353B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E0D3B-F1A3-403B-81ED-79A89912E9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633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BYU-PCCL/holodeck/issues/18" TargetMode="Externa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hared_memory" TargetMode="External"/><Relationship Id="rId2" Type="http://schemas.openxmlformats.org/officeDocument/2006/relationships/hyperlink" Target="https://en.wikipedia.org/wiki/Semaphore_(programming)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BYU-PCCL/holodeck-engine" TargetMode="External"/><Relationship Id="rId2" Type="http://schemas.openxmlformats.org/officeDocument/2006/relationships/hyperlink" Target="https://github.com/BYU-PCCL/holodeck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unrealengine.com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CEE97-680A-4F1D-A44B-29FA590D69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Holodeck Protocol Works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6C22F0-9149-4821-87A6-961E1CDAB5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1808" y="3614230"/>
            <a:ext cx="9144000" cy="1655762"/>
          </a:xfrm>
        </p:spPr>
        <p:txBody>
          <a:bodyPr/>
          <a:lstStyle/>
          <a:p>
            <a:r>
              <a:rPr lang="en-US" dirty="0"/>
              <a:t>How the </a:t>
            </a:r>
            <a:r>
              <a:rPr lang="en-US" dirty="0">
                <a:latin typeface="Consolas" panose="020B0609020204030204" pitchFamily="49" charset="0"/>
              </a:rPr>
              <a:t>holodeck</a:t>
            </a:r>
            <a:r>
              <a:rPr lang="en-US" dirty="0"/>
              <a:t> and </a:t>
            </a:r>
            <a:r>
              <a:rPr lang="en-US" dirty="0">
                <a:latin typeface="Consolas" panose="020B0609020204030204" pitchFamily="49" charset="0"/>
              </a:rPr>
              <a:t>holodeck-engine</a:t>
            </a:r>
            <a:r>
              <a:rPr lang="en-US" dirty="0"/>
              <a:t> communicate</a:t>
            </a:r>
          </a:p>
          <a:p>
            <a:r>
              <a:rPr lang="en-US" dirty="0"/>
              <a:t>11/4/2019 – Jayden Milne</a:t>
            </a:r>
          </a:p>
        </p:txBody>
      </p:sp>
    </p:spTree>
    <p:extLst>
      <p:ext uri="{BB962C8B-B14F-4D97-AF65-F5344CB8AC3E}">
        <p14:creationId xmlns:p14="http://schemas.microsoft.com/office/powerpoint/2010/main" val="81938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BF3AA58-234E-4D8F-9BE5-3400557F8DD3}"/>
              </a:ext>
            </a:extLst>
          </p:cNvPr>
          <p:cNvSpPr/>
          <p:nvPr/>
        </p:nvSpPr>
        <p:spPr>
          <a:xfrm>
            <a:off x="1816608" y="182880"/>
            <a:ext cx="2950464" cy="658368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Client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7261566-9243-46E7-827B-43F9246F0BE5}"/>
              </a:ext>
            </a:extLst>
          </p:cNvPr>
          <p:cNvSpPr/>
          <p:nvPr/>
        </p:nvSpPr>
        <p:spPr>
          <a:xfrm>
            <a:off x="5346192" y="182880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Shared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22C22B8-5B6A-4CA1-B26D-3CE96959A618}"/>
              </a:ext>
            </a:extLst>
          </p:cNvPr>
          <p:cNvSpPr/>
          <p:nvPr/>
        </p:nvSpPr>
        <p:spPr>
          <a:xfrm>
            <a:off x="8820911" y="146304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Server (engine)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5462A52-5B45-4CCC-A0ED-36C12408349D}"/>
              </a:ext>
            </a:extLst>
          </p:cNvPr>
          <p:cNvSpPr txBox="1"/>
          <p:nvPr/>
        </p:nvSpPr>
        <p:spPr>
          <a:xfrm>
            <a:off x="1810514" y="943391"/>
            <a:ext cx="2950461" cy="307777"/>
          </a:xfrm>
          <a:prstGeom prst="rect">
            <a:avLst/>
          </a:prstGeom>
          <a:noFill/>
          <a:ln w="9525"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Consolas" panose="020B0609020204030204" pitchFamily="49" charset="0"/>
              </a:rPr>
              <a:t>HolodeckEnvironment</a:t>
            </a:r>
            <a:r>
              <a:rPr lang="en-US" sz="1400" dirty="0">
                <a:latin typeface="Consolas" panose="020B0609020204030204" pitchFamily="49" charset="0"/>
              </a:rPr>
              <a:t>.__</a:t>
            </a:r>
            <a:r>
              <a:rPr lang="en-US" sz="1400" dirty="0" err="1">
                <a:latin typeface="Consolas" panose="020B0609020204030204" pitchFamily="49" charset="0"/>
              </a:rPr>
              <a:t>init</a:t>
            </a:r>
            <a:r>
              <a:rPr lang="en-US" sz="1400" dirty="0">
                <a:latin typeface="Consolas" panose="020B0609020204030204" pitchFamily="49" charset="0"/>
              </a:rPr>
              <a:t>__</a:t>
            </a:r>
          </a:p>
        </p:txBody>
      </p:sp>
      <p:pic>
        <p:nvPicPr>
          <p:cNvPr id="28" name="Graphic 27" descr="Line arrow Slight curve">
            <a:extLst>
              <a:ext uri="{FF2B5EF4-FFF2-40B4-BE49-F238E27FC236}">
                <a16:creationId xmlns:a16="http://schemas.microsoft.com/office/drawing/2014/main" id="{0C29BD72-F124-4350-B247-C38A9E2B37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35485" y="1186274"/>
            <a:ext cx="390139" cy="390139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794A4DA-0DDB-4617-AEC3-C894FD80A66F}"/>
              </a:ext>
            </a:extLst>
          </p:cNvPr>
          <p:cNvSpPr txBox="1"/>
          <p:nvPr/>
        </p:nvSpPr>
        <p:spPr>
          <a:xfrm>
            <a:off x="2325625" y="1256459"/>
            <a:ext cx="2435348" cy="523220"/>
          </a:xfrm>
          <a:prstGeom prst="rect">
            <a:avLst/>
          </a:prstGeom>
          <a:noFill/>
          <a:ln w="9525"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__</a:t>
            </a:r>
            <a:r>
              <a:rPr lang="en-US" sz="1400" dirty="0" err="1">
                <a:latin typeface="Consolas" panose="020B0609020204030204" pitchFamily="49" charset="0"/>
              </a:rPr>
              <a:t>linux_start_process</a:t>
            </a:r>
            <a:endParaRPr lang="en-US" sz="1400" dirty="0">
              <a:latin typeface="Consolas" panose="020B0609020204030204" pitchFamily="49" charset="0"/>
            </a:endParaRPr>
          </a:p>
          <a:p>
            <a:endParaRPr lang="en-US" sz="1400" dirty="0">
              <a:latin typeface="Consolas" panose="020B0609020204030204" pitchFamily="49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4AAAF89-5766-471B-BB25-84C991DE19E5}"/>
              </a:ext>
            </a:extLst>
          </p:cNvPr>
          <p:cNvSpPr/>
          <p:nvPr/>
        </p:nvSpPr>
        <p:spPr>
          <a:xfrm>
            <a:off x="5401056" y="2157631"/>
            <a:ext cx="2895593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Semaphore: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/HOLODECK_LOADING_SEM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C5BF618-309B-4A08-8BFD-29CB7B04AF8E}"/>
              </a:ext>
            </a:extLst>
          </p:cNvPr>
          <p:cNvSpPr txBox="1"/>
          <p:nvPr/>
        </p:nvSpPr>
        <p:spPr>
          <a:xfrm>
            <a:off x="2462784" y="1682496"/>
            <a:ext cx="2243327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Create Loading Semaphore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46A4082-1F6D-4FDC-BE07-D9915665A505}"/>
              </a:ext>
            </a:extLst>
          </p:cNvPr>
          <p:cNvSpPr txBox="1"/>
          <p:nvPr/>
        </p:nvSpPr>
        <p:spPr>
          <a:xfrm>
            <a:off x="0" y="6211669"/>
            <a:ext cx="3316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 waits for engine to signal </a:t>
            </a:r>
            <a:r>
              <a:rPr lang="en-US" dirty="0">
                <a:latin typeface="Consolas" panose="020B0609020204030204" pitchFamily="49" charset="0"/>
              </a:rPr>
              <a:t>/HOLODECK_LOADING_SEM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532498-8D02-4472-AC5A-10ABFE931ED7}"/>
              </a:ext>
            </a:extLst>
          </p:cNvPr>
          <p:cNvSpPr txBox="1"/>
          <p:nvPr/>
        </p:nvSpPr>
        <p:spPr>
          <a:xfrm>
            <a:off x="2452117" y="3105834"/>
            <a:ext cx="2243327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Start Engine Process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C6ECA42-6FFE-442F-A358-84DA044E087A}"/>
              </a:ext>
            </a:extLst>
          </p:cNvPr>
          <p:cNvCxnSpPr>
            <a:cxnSpLocks/>
            <a:stCxn id="25" idx="3"/>
            <a:endCxn id="33" idx="1"/>
          </p:cNvCxnSpPr>
          <p:nvPr/>
        </p:nvCxnSpPr>
        <p:spPr>
          <a:xfrm flipV="1">
            <a:off x="4695443" y="2474142"/>
            <a:ext cx="705613" cy="147486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9D4E9869-5ED1-45D2-A99B-4F1945EFAD03}"/>
              </a:ext>
            </a:extLst>
          </p:cNvPr>
          <p:cNvSpPr txBox="1"/>
          <p:nvPr/>
        </p:nvSpPr>
        <p:spPr>
          <a:xfrm>
            <a:off x="8820911" y="3086158"/>
            <a:ext cx="2243327" cy="92333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Initialize, begin to load level, instantiate objects, </a:t>
            </a:r>
            <a:r>
              <a:rPr lang="en-US" dirty="0" err="1"/>
              <a:t>etc</a:t>
            </a:r>
            <a:r>
              <a:rPr lang="en-US" dirty="0"/>
              <a:t>…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085F6D0-304A-4A48-AAA7-9111989C7CAA}"/>
              </a:ext>
            </a:extLst>
          </p:cNvPr>
          <p:cNvGrpSpPr/>
          <p:nvPr/>
        </p:nvGrpSpPr>
        <p:grpSpPr>
          <a:xfrm>
            <a:off x="8449056" y="136290"/>
            <a:ext cx="1914144" cy="914400"/>
            <a:chOff x="2487168" y="-73152"/>
            <a:chExt cx="1914144" cy="914400"/>
          </a:xfrm>
        </p:grpSpPr>
        <p:pic>
          <p:nvPicPr>
            <p:cNvPr id="27" name="Graphic 26" descr="Gears">
              <a:extLst>
                <a:ext uri="{FF2B5EF4-FFF2-40B4-BE49-F238E27FC236}">
                  <a16:creationId xmlns:a16="http://schemas.microsoft.com/office/drawing/2014/main" id="{8909292A-B73F-47CC-B570-B71EC2BDE22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487168" y="-73152"/>
              <a:ext cx="914400" cy="914400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F4729B1-7D63-4D47-AAD7-36946F114665}"/>
                </a:ext>
              </a:extLst>
            </p:cNvPr>
            <p:cNvSpPr txBox="1"/>
            <p:nvPr/>
          </p:nvSpPr>
          <p:spPr>
            <a:xfrm>
              <a:off x="2974848" y="381259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RUNNING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4921DF1-A61E-4C83-A2C8-129A2AD7AA2F}"/>
              </a:ext>
            </a:extLst>
          </p:cNvPr>
          <p:cNvSpPr txBox="1"/>
          <p:nvPr/>
        </p:nvSpPr>
        <p:spPr>
          <a:xfrm>
            <a:off x="2452116" y="3625838"/>
            <a:ext cx="2243327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Wait to acquire loading semaphore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2D107F5-C651-4B71-A07A-6B14BE054881}"/>
              </a:ext>
            </a:extLst>
          </p:cNvPr>
          <p:cNvGrpSpPr/>
          <p:nvPr/>
        </p:nvGrpSpPr>
        <p:grpSpPr>
          <a:xfrm>
            <a:off x="1658110" y="302773"/>
            <a:ext cx="1829250" cy="553352"/>
            <a:chOff x="1658110" y="302773"/>
            <a:chExt cx="1829250" cy="553352"/>
          </a:xfrm>
        </p:grpSpPr>
        <p:pic>
          <p:nvPicPr>
            <p:cNvPr id="5" name="Graphic 4" descr="Forbidden">
              <a:extLst>
                <a:ext uri="{FF2B5EF4-FFF2-40B4-BE49-F238E27FC236}">
                  <a16:creationId xmlns:a16="http://schemas.microsoft.com/office/drawing/2014/main" id="{C5D796F7-22AA-4EAE-ABCB-F046E24AF9A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658110" y="302773"/>
              <a:ext cx="549538" cy="549538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ECC3765-A286-426E-B38C-2032BB750D94}"/>
                </a:ext>
              </a:extLst>
            </p:cNvPr>
            <p:cNvSpPr txBox="1"/>
            <p:nvPr/>
          </p:nvSpPr>
          <p:spPr>
            <a:xfrm>
              <a:off x="2060896" y="594515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BLOCKED </a:t>
              </a:r>
            </a:p>
          </p:txBody>
        </p:sp>
      </p:grp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54EDC56-8DD7-4CF5-A436-B33DB1A3E1D9}"/>
              </a:ext>
            </a:extLst>
          </p:cNvPr>
          <p:cNvCxnSpPr>
            <a:cxnSpLocks/>
          </p:cNvCxnSpPr>
          <p:nvPr/>
        </p:nvCxnSpPr>
        <p:spPr>
          <a:xfrm>
            <a:off x="5029200" y="182880"/>
            <a:ext cx="0" cy="64739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3F21886-AA16-4B8F-8ECA-BF862CA7A1C1}"/>
              </a:ext>
            </a:extLst>
          </p:cNvPr>
          <p:cNvCxnSpPr>
            <a:cxnSpLocks/>
          </p:cNvCxnSpPr>
          <p:nvPr/>
        </p:nvCxnSpPr>
        <p:spPr>
          <a:xfrm>
            <a:off x="8589264" y="182880"/>
            <a:ext cx="0" cy="64739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4618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BF3AA58-234E-4D8F-9BE5-3400557F8DD3}"/>
              </a:ext>
            </a:extLst>
          </p:cNvPr>
          <p:cNvSpPr/>
          <p:nvPr/>
        </p:nvSpPr>
        <p:spPr>
          <a:xfrm>
            <a:off x="1816608" y="182880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Client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7261566-9243-46E7-827B-43F9246F0BE5}"/>
              </a:ext>
            </a:extLst>
          </p:cNvPr>
          <p:cNvSpPr/>
          <p:nvPr/>
        </p:nvSpPr>
        <p:spPr>
          <a:xfrm>
            <a:off x="5346192" y="182880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Shared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22C22B8-5B6A-4CA1-B26D-3CE96959A618}"/>
              </a:ext>
            </a:extLst>
          </p:cNvPr>
          <p:cNvSpPr/>
          <p:nvPr/>
        </p:nvSpPr>
        <p:spPr>
          <a:xfrm>
            <a:off x="8820911" y="146304"/>
            <a:ext cx="2950464" cy="658368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Server (engine)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CEEDF3A-B0C2-461B-97D9-6BA7F8DBFB9F}"/>
              </a:ext>
            </a:extLst>
          </p:cNvPr>
          <p:cNvCxnSpPr>
            <a:cxnSpLocks/>
          </p:cNvCxnSpPr>
          <p:nvPr/>
        </p:nvCxnSpPr>
        <p:spPr>
          <a:xfrm>
            <a:off x="5029200" y="182880"/>
            <a:ext cx="0" cy="64739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4DC4D50-C79D-40D7-AA47-194E8EDF35FD}"/>
              </a:ext>
            </a:extLst>
          </p:cNvPr>
          <p:cNvCxnSpPr>
            <a:cxnSpLocks/>
          </p:cNvCxnSpPr>
          <p:nvPr/>
        </p:nvCxnSpPr>
        <p:spPr>
          <a:xfrm>
            <a:off x="8589264" y="182880"/>
            <a:ext cx="0" cy="64739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75462A52-5B45-4CCC-A0ED-36C12408349D}"/>
              </a:ext>
            </a:extLst>
          </p:cNvPr>
          <p:cNvSpPr txBox="1"/>
          <p:nvPr/>
        </p:nvSpPr>
        <p:spPr>
          <a:xfrm>
            <a:off x="1810514" y="943391"/>
            <a:ext cx="2950461" cy="307777"/>
          </a:xfrm>
          <a:prstGeom prst="rect">
            <a:avLst/>
          </a:prstGeom>
          <a:noFill/>
          <a:ln w="9525"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Consolas" panose="020B0609020204030204" pitchFamily="49" charset="0"/>
              </a:rPr>
              <a:t>HolodeckEnvironment</a:t>
            </a:r>
            <a:r>
              <a:rPr lang="en-US" sz="1400" dirty="0">
                <a:latin typeface="Consolas" panose="020B0609020204030204" pitchFamily="49" charset="0"/>
              </a:rPr>
              <a:t>.__</a:t>
            </a:r>
            <a:r>
              <a:rPr lang="en-US" sz="1400" dirty="0" err="1">
                <a:latin typeface="Consolas" panose="020B0609020204030204" pitchFamily="49" charset="0"/>
              </a:rPr>
              <a:t>init</a:t>
            </a:r>
            <a:r>
              <a:rPr lang="en-US" sz="1400" dirty="0">
                <a:latin typeface="Consolas" panose="020B0609020204030204" pitchFamily="49" charset="0"/>
              </a:rPr>
              <a:t>__</a:t>
            </a:r>
          </a:p>
        </p:txBody>
      </p:sp>
      <p:pic>
        <p:nvPicPr>
          <p:cNvPr id="28" name="Graphic 27" descr="Line arrow Slight curve">
            <a:extLst>
              <a:ext uri="{FF2B5EF4-FFF2-40B4-BE49-F238E27FC236}">
                <a16:creationId xmlns:a16="http://schemas.microsoft.com/office/drawing/2014/main" id="{0C29BD72-F124-4350-B247-C38A9E2B37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35485" y="1186274"/>
            <a:ext cx="390139" cy="390139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794A4DA-0DDB-4617-AEC3-C894FD80A66F}"/>
              </a:ext>
            </a:extLst>
          </p:cNvPr>
          <p:cNvSpPr txBox="1"/>
          <p:nvPr/>
        </p:nvSpPr>
        <p:spPr>
          <a:xfrm>
            <a:off x="2325625" y="1256459"/>
            <a:ext cx="2435348" cy="523220"/>
          </a:xfrm>
          <a:prstGeom prst="rect">
            <a:avLst/>
          </a:prstGeom>
          <a:noFill/>
          <a:ln w="9525"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__</a:t>
            </a:r>
            <a:r>
              <a:rPr lang="en-US" sz="1400" dirty="0" err="1">
                <a:latin typeface="Consolas" panose="020B0609020204030204" pitchFamily="49" charset="0"/>
              </a:rPr>
              <a:t>linux_start_process</a:t>
            </a:r>
            <a:endParaRPr lang="en-US" sz="1400" dirty="0">
              <a:latin typeface="Consolas" panose="020B0609020204030204" pitchFamily="49" charset="0"/>
            </a:endParaRPr>
          </a:p>
          <a:p>
            <a:endParaRPr lang="en-US" sz="1400" dirty="0">
              <a:latin typeface="Consolas" panose="020B0609020204030204" pitchFamily="49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4AAAF89-5766-471B-BB25-84C991DE19E5}"/>
              </a:ext>
            </a:extLst>
          </p:cNvPr>
          <p:cNvSpPr/>
          <p:nvPr/>
        </p:nvSpPr>
        <p:spPr>
          <a:xfrm>
            <a:off x="5401056" y="2157631"/>
            <a:ext cx="2895593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Semaphore: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/HOLODECK_LOADING_SEM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C5BF618-309B-4A08-8BFD-29CB7B04AF8E}"/>
              </a:ext>
            </a:extLst>
          </p:cNvPr>
          <p:cNvSpPr txBox="1"/>
          <p:nvPr/>
        </p:nvSpPr>
        <p:spPr>
          <a:xfrm>
            <a:off x="2462784" y="1682496"/>
            <a:ext cx="2243327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Create Loading Semaphore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46A4082-1F6D-4FDC-BE07-D9915665A505}"/>
              </a:ext>
            </a:extLst>
          </p:cNvPr>
          <p:cNvSpPr txBox="1"/>
          <p:nvPr/>
        </p:nvSpPr>
        <p:spPr>
          <a:xfrm>
            <a:off x="0" y="6211669"/>
            <a:ext cx="3316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 waits for engine to signal </a:t>
            </a:r>
            <a:r>
              <a:rPr lang="en-US" dirty="0">
                <a:latin typeface="Consolas" panose="020B0609020204030204" pitchFamily="49" charset="0"/>
              </a:rPr>
              <a:t>/HOLODECK_LOADING_SEM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532498-8D02-4472-AC5A-10ABFE931ED7}"/>
              </a:ext>
            </a:extLst>
          </p:cNvPr>
          <p:cNvSpPr txBox="1"/>
          <p:nvPr/>
        </p:nvSpPr>
        <p:spPr>
          <a:xfrm>
            <a:off x="2452117" y="3105834"/>
            <a:ext cx="2243327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Start Engine Process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D4E9869-5ED1-45D2-A99B-4F1945EFAD03}"/>
              </a:ext>
            </a:extLst>
          </p:cNvPr>
          <p:cNvSpPr txBox="1"/>
          <p:nvPr/>
        </p:nvSpPr>
        <p:spPr>
          <a:xfrm>
            <a:off x="8820911" y="3086158"/>
            <a:ext cx="2243327" cy="92333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Initialize, begin to load level, instantiate objects, </a:t>
            </a:r>
            <a:r>
              <a:rPr lang="en-US" dirty="0" err="1"/>
              <a:t>etc</a:t>
            </a:r>
            <a:r>
              <a:rPr lang="en-US" dirty="0"/>
              <a:t>…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085F6D0-304A-4A48-AAA7-9111989C7CAA}"/>
              </a:ext>
            </a:extLst>
          </p:cNvPr>
          <p:cNvGrpSpPr/>
          <p:nvPr/>
        </p:nvGrpSpPr>
        <p:grpSpPr>
          <a:xfrm>
            <a:off x="1340672" y="182880"/>
            <a:ext cx="1914144" cy="914400"/>
            <a:chOff x="2487168" y="-73152"/>
            <a:chExt cx="1914144" cy="914400"/>
          </a:xfrm>
        </p:grpSpPr>
        <p:pic>
          <p:nvPicPr>
            <p:cNvPr id="27" name="Graphic 26" descr="Gears">
              <a:extLst>
                <a:ext uri="{FF2B5EF4-FFF2-40B4-BE49-F238E27FC236}">
                  <a16:creationId xmlns:a16="http://schemas.microsoft.com/office/drawing/2014/main" id="{8909292A-B73F-47CC-B570-B71EC2BDE22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487168" y="-73152"/>
              <a:ext cx="914400" cy="914400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F4729B1-7D63-4D47-AAD7-36946F114665}"/>
                </a:ext>
              </a:extLst>
            </p:cNvPr>
            <p:cNvSpPr txBox="1"/>
            <p:nvPr/>
          </p:nvSpPr>
          <p:spPr>
            <a:xfrm>
              <a:off x="2974848" y="381259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RUNNING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4921DF1-A61E-4C83-A2C8-129A2AD7AA2F}"/>
              </a:ext>
            </a:extLst>
          </p:cNvPr>
          <p:cNvSpPr txBox="1"/>
          <p:nvPr/>
        </p:nvSpPr>
        <p:spPr>
          <a:xfrm>
            <a:off x="2452116" y="3625838"/>
            <a:ext cx="2243327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Wait to acquire loading semaphore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2D107F5-C651-4B71-A07A-6B14BE054881}"/>
              </a:ext>
            </a:extLst>
          </p:cNvPr>
          <p:cNvGrpSpPr/>
          <p:nvPr/>
        </p:nvGrpSpPr>
        <p:grpSpPr>
          <a:xfrm>
            <a:off x="8668511" y="287896"/>
            <a:ext cx="1829250" cy="553352"/>
            <a:chOff x="1658110" y="302773"/>
            <a:chExt cx="1829250" cy="553352"/>
          </a:xfrm>
        </p:grpSpPr>
        <p:pic>
          <p:nvPicPr>
            <p:cNvPr id="5" name="Graphic 4" descr="Forbidden">
              <a:extLst>
                <a:ext uri="{FF2B5EF4-FFF2-40B4-BE49-F238E27FC236}">
                  <a16:creationId xmlns:a16="http://schemas.microsoft.com/office/drawing/2014/main" id="{C5D796F7-22AA-4EAE-ABCB-F046E24AF9A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658110" y="302773"/>
              <a:ext cx="549538" cy="549538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ECC3765-A286-426E-B38C-2032BB750D94}"/>
                </a:ext>
              </a:extLst>
            </p:cNvPr>
            <p:cNvSpPr txBox="1"/>
            <p:nvPr/>
          </p:nvSpPr>
          <p:spPr>
            <a:xfrm>
              <a:off x="2060896" y="594515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BLOCKED </a:t>
              </a: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033FA560-C79F-4C3F-903E-67AC42C7AC53}"/>
              </a:ext>
            </a:extLst>
          </p:cNvPr>
          <p:cNvSpPr txBox="1"/>
          <p:nvPr/>
        </p:nvSpPr>
        <p:spPr>
          <a:xfrm>
            <a:off x="8820911" y="4156190"/>
            <a:ext cx="2243327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Signal client that engine has loaded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D6328B9E-97C3-4145-965B-E39077C3F6C1}"/>
              </a:ext>
            </a:extLst>
          </p:cNvPr>
          <p:cNvCxnSpPr>
            <a:cxnSpLocks/>
            <a:stCxn id="32" idx="1"/>
            <a:endCxn id="33" idx="3"/>
          </p:cNvCxnSpPr>
          <p:nvPr/>
        </p:nvCxnSpPr>
        <p:spPr>
          <a:xfrm flipH="1" flipV="1">
            <a:off x="8296649" y="2474142"/>
            <a:ext cx="524262" cy="200521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D28CB670-3C49-4BDD-97EA-9AAF503555A0}"/>
              </a:ext>
            </a:extLst>
          </p:cNvPr>
          <p:cNvSpPr txBox="1"/>
          <p:nvPr/>
        </p:nvSpPr>
        <p:spPr>
          <a:xfrm>
            <a:off x="2421635" y="4479355"/>
            <a:ext cx="2243327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Resume initialization…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CD030BCA-0A64-4903-8415-90407BB5509F}"/>
              </a:ext>
            </a:extLst>
          </p:cNvPr>
          <p:cNvCxnSpPr>
            <a:cxnSpLocks/>
            <a:stCxn id="33" idx="1"/>
            <a:endCxn id="36" idx="3"/>
          </p:cNvCxnSpPr>
          <p:nvPr/>
        </p:nvCxnSpPr>
        <p:spPr>
          <a:xfrm flipH="1">
            <a:off x="4664962" y="2474142"/>
            <a:ext cx="736094" cy="232837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0215AF0C-3769-4C92-9776-DD456055F742}"/>
              </a:ext>
            </a:extLst>
          </p:cNvPr>
          <p:cNvSpPr txBox="1"/>
          <p:nvPr/>
        </p:nvSpPr>
        <p:spPr>
          <a:xfrm>
            <a:off x="8820910" y="5091372"/>
            <a:ext cx="2243327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Wait on semaphore…</a:t>
            </a:r>
          </a:p>
        </p:txBody>
      </p:sp>
    </p:spTree>
    <p:extLst>
      <p:ext uri="{BB962C8B-B14F-4D97-AF65-F5344CB8AC3E}">
        <p14:creationId xmlns:p14="http://schemas.microsoft.com/office/powerpoint/2010/main" val="2775682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8245E-977C-455F-89BF-11CEBCC4C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E025C-6E38-4E43-8B12-BE5C0FE2B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this point, the client spawns agents, sensors, tasks, by sending a series of commands</a:t>
            </a:r>
          </a:p>
          <a:p>
            <a:r>
              <a:rPr lang="en-US" dirty="0"/>
              <a:t>This isn’t covered in this presentation</a:t>
            </a:r>
          </a:p>
          <a:p>
            <a:r>
              <a:rPr lang="en-US" b="1" dirty="0"/>
              <a:t>The important part:</a:t>
            </a:r>
            <a:r>
              <a:rPr lang="en-US" dirty="0"/>
              <a:t> Each agent and sensor allocates shared memory buffers to allow communication between the engine and the client</a:t>
            </a:r>
          </a:p>
        </p:txBody>
      </p:sp>
    </p:spTree>
    <p:extLst>
      <p:ext uri="{BB962C8B-B14F-4D97-AF65-F5344CB8AC3E}">
        <p14:creationId xmlns:p14="http://schemas.microsoft.com/office/powerpoint/2010/main" val="598496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696D001-DC25-492C-8963-DF4771CD6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Synchronization Semaphores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C8AFE5-7B81-4A51-A999-2D9EC1A4F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this point two important semaphores are created</a:t>
            </a:r>
          </a:p>
          <a:p>
            <a:r>
              <a:rPr lang="en-US" dirty="0"/>
              <a:t>The server and the client use these to work in lock-step as the simulation ticks</a:t>
            </a:r>
          </a:p>
          <a:p>
            <a:r>
              <a:rPr lang="en-US" dirty="0"/>
              <a:t>Allocated in </a:t>
            </a:r>
            <a:r>
              <a:rPr lang="en-US" dirty="0">
                <a:latin typeface="Consolas" panose="020B0609020204030204" pitchFamily="49" charset="0"/>
              </a:rPr>
              <a:t>HolodeckServer.cpp</a:t>
            </a:r>
            <a:r>
              <a:rPr lang="en-US" dirty="0"/>
              <a:t> / </a:t>
            </a:r>
            <a:r>
              <a:rPr lang="en-US" dirty="0">
                <a:latin typeface="Consolas" panose="020B0609020204030204" pitchFamily="49" charset="0"/>
              </a:rPr>
              <a:t>holodeckclient.py</a:t>
            </a:r>
            <a:r>
              <a:rPr lang="en-US" dirty="0"/>
              <a:t> </a:t>
            </a:r>
          </a:p>
          <a:p>
            <a:endParaRPr 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018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A44D85D-FD4A-4070-A51A-6FEB033C4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Synchronization Semaphores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EEAA2A2-8D1B-46E9-AB82-983E70353A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</a:rPr>
              <a:t>/HOLODECK_SEMAPHORE_SERVER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7D7B0F5C-4892-4C81-8A16-ECA6B966CDD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“semaphore1”</a:t>
            </a:r>
          </a:p>
          <a:p>
            <a:pPr lvl="1"/>
            <a:r>
              <a:rPr lang="en-US" dirty="0"/>
              <a:t>Who came up with this name???</a:t>
            </a:r>
          </a:p>
          <a:p>
            <a:r>
              <a:rPr lang="en-US" dirty="0"/>
              <a:t>The </a:t>
            </a:r>
            <a:r>
              <a:rPr lang="en-US" b="1" dirty="0"/>
              <a:t>engine</a:t>
            </a:r>
            <a:r>
              <a:rPr lang="en-US" dirty="0"/>
              <a:t> waits on this semaphore while the </a:t>
            </a:r>
            <a:r>
              <a:rPr lang="en-US" b="1" dirty="0"/>
              <a:t>client</a:t>
            </a:r>
            <a:r>
              <a:rPr lang="en-US" dirty="0"/>
              <a:t> does whatever it wants to do</a:t>
            </a:r>
          </a:p>
          <a:p>
            <a:r>
              <a:rPr lang="en-US" b="1" dirty="0"/>
              <a:t>Blocks the main game loop</a:t>
            </a:r>
            <a:r>
              <a:rPr lang="en-US" dirty="0"/>
              <a:t>! </a:t>
            </a:r>
          </a:p>
          <a:p>
            <a:pPr lvl="1"/>
            <a:r>
              <a:rPr lang="en-US" dirty="0"/>
              <a:t>The engine window will appear to be locked up while it is waiting on this semaphore</a:t>
            </a:r>
          </a:p>
          <a:p>
            <a:pPr lvl="1"/>
            <a:r>
              <a:rPr lang="en-US" dirty="0"/>
              <a:t>You can’t close the window, resize, or move it</a:t>
            </a:r>
          </a:p>
          <a:p>
            <a:pPr lvl="1"/>
            <a:r>
              <a:rPr lang="en-US" dirty="0">
                <a:hlinkClick r:id="rId2"/>
              </a:rPr>
              <a:t>https://github.com/BYU-PCCL/holodeck/issues/18</a:t>
            </a:r>
            <a:endParaRPr lang="en-US" dirty="0"/>
          </a:p>
          <a:p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545BC0C-E735-40F9-8CD1-148E6BDE1E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</a:rPr>
              <a:t>/HOLODECK_SEMAPHORE_CLIENT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44F457B2-AF72-4BB6-93C2-9AE6A2E7F8F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“semaphore2”</a:t>
            </a:r>
          </a:p>
          <a:p>
            <a:r>
              <a:rPr lang="en-US" dirty="0"/>
              <a:t>The </a:t>
            </a:r>
            <a:r>
              <a:rPr lang="en-US" b="1" dirty="0"/>
              <a:t>client</a:t>
            </a:r>
            <a:r>
              <a:rPr lang="en-US" dirty="0"/>
              <a:t> waits on this semaphore while the </a:t>
            </a:r>
            <a:r>
              <a:rPr lang="en-US" b="1" dirty="0"/>
              <a:t>engine</a:t>
            </a:r>
            <a:r>
              <a:rPr lang="en-US" dirty="0"/>
              <a:t> simulates a tick</a:t>
            </a:r>
          </a:p>
          <a:p>
            <a:r>
              <a:rPr lang="en-US" dirty="0"/>
              <a:t>When the client is ready for the engine to simulate another tick, the client will signal </a:t>
            </a:r>
            <a:r>
              <a:rPr lang="en-US" dirty="0">
                <a:latin typeface="Consolas" panose="020B0609020204030204" pitchFamily="49" charset="0"/>
              </a:rPr>
              <a:t>/HOLODECK_SEMAPHORE_SERVER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960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2532D9-D06D-4974-9C1D-773372D47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Memory Buffers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9663098-DB75-4087-A248-EBA258128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Shared memory buffers are used for a lot in Holodeck</a:t>
            </a:r>
          </a:p>
          <a:p>
            <a:pPr lvl="1"/>
            <a:r>
              <a:rPr lang="en-US" dirty="0"/>
              <a:t>Sending commands back and forth</a:t>
            </a:r>
          </a:p>
          <a:p>
            <a:pPr lvl="2"/>
            <a:r>
              <a:rPr lang="en-US" dirty="0" err="1"/>
              <a:t>ie</a:t>
            </a:r>
            <a:r>
              <a:rPr lang="en-US" dirty="0"/>
              <a:t> spawning agents, moving viewport,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Agents</a:t>
            </a:r>
          </a:p>
          <a:p>
            <a:pPr lvl="2"/>
            <a:r>
              <a:rPr lang="en-US" b="1" dirty="0"/>
              <a:t>Action buffer</a:t>
            </a:r>
            <a:r>
              <a:rPr lang="en-US" dirty="0"/>
              <a:t> (</a:t>
            </a:r>
            <a:r>
              <a:rPr lang="en-US" dirty="0" err="1">
                <a:latin typeface="Consolas" panose="020B0609020204030204" pitchFamily="49" charset="0"/>
              </a:rPr>
              <a:t>uuid</a:t>
            </a:r>
            <a:r>
              <a:rPr lang="en-US" dirty="0">
                <a:latin typeface="Consolas" panose="020B0609020204030204" pitchFamily="49" charset="0"/>
              </a:rPr>
              <a:t> + agent name</a:t>
            </a:r>
            <a:r>
              <a:rPr lang="en-US" dirty="0"/>
              <a:t>)</a:t>
            </a:r>
          </a:p>
          <a:p>
            <a:pPr lvl="3"/>
            <a:r>
              <a:rPr lang="en-US" dirty="0"/>
              <a:t>Tells the agent what input the client is providing each tick</a:t>
            </a:r>
          </a:p>
          <a:p>
            <a:pPr lvl="2"/>
            <a:r>
              <a:rPr lang="en-US" dirty="0"/>
              <a:t>Teleport flag (</a:t>
            </a:r>
            <a:r>
              <a:rPr lang="en-US" dirty="0">
                <a:latin typeface="Consolas" panose="020B0609020204030204" pitchFamily="49" charset="0"/>
              </a:rPr>
              <a:t>“_</a:t>
            </a:r>
            <a:r>
              <a:rPr lang="en-US" dirty="0" err="1">
                <a:latin typeface="Consolas" panose="020B0609020204030204" pitchFamily="49" charset="0"/>
              </a:rPr>
              <a:t>teleport_flag</a:t>
            </a:r>
            <a:r>
              <a:rPr lang="en-US" dirty="0">
                <a:latin typeface="Consolas" panose="020B0609020204030204" pitchFamily="49" charset="0"/>
              </a:rPr>
              <a:t>”</a:t>
            </a:r>
            <a:r>
              <a:rPr lang="en-US" dirty="0"/>
              <a:t>), teleport buffer </a:t>
            </a:r>
            <a:r>
              <a:rPr lang="en-US" dirty="0">
                <a:latin typeface="Consolas" panose="020B0609020204030204" pitchFamily="49" charset="0"/>
              </a:rPr>
              <a:t>(“_</a:t>
            </a:r>
            <a:r>
              <a:rPr lang="en-US" dirty="0" err="1">
                <a:latin typeface="Consolas" panose="020B0609020204030204" pitchFamily="49" charset="0"/>
              </a:rPr>
              <a:t>teleport_command</a:t>
            </a:r>
            <a:r>
              <a:rPr lang="en-US" dirty="0">
                <a:latin typeface="Consolas" panose="020B0609020204030204" pitchFamily="49" charset="0"/>
              </a:rPr>
              <a:t>”</a:t>
            </a:r>
            <a:r>
              <a:rPr lang="en-US" dirty="0"/>
              <a:t>) buffer</a:t>
            </a:r>
          </a:p>
          <a:p>
            <a:pPr lvl="3"/>
            <a:r>
              <a:rPr lang="en-US" dirty="0"/>
              <a:t>Tells if and where the agent should be teleported to</a:t>
            </a:r>
          </a:p>
          <a:p>
            <a:pPr lvl="2"/>
            <a:r>
              <a:rPr lang="en-US" dirty="0"/>
              <a:t>Control Scheme (</a:t>
            </a:r>
            <a:r>
              <a:rPr lang="en-US" dirty="0">
                <a:latin typeface="Consolas" panose="020B0609020204030204" pitchFamily="49" charset="0"/>
              </a:rPr>
              <a:t>“_</a:t>
            </a:r>
            <a:r>
              <a:rPr lang="en-US" dirty="0" err="1">
                <a:latin typeface="Consolas" panose="020B0609020204030204" pitchFamily="49" charset="0"/>
              </a:rPr>
              <a:t>control_scheme</a:t>
            </a:r>
            <a:r>
              <a:rPr lang="en-US" dirty="0">
                <a:latin typeface="Consolas" panose="020B0609020204030204" pitchFamily="49" charset="0"/>
              </a:rPr>
              <a:t>”</a:t>
            </a:r>
            <a:r>
              <a:rPr lang="en-US" dirty="0"/>
              <a:t>)</a:t>
            </a:r>
          </a:p>
          <a:p>
            <a:pPr lvl="3"/>
            <a:r>
              <a:rPr lang="en-US" dirty="0"/>
              <a:t>Tells the engine which control scheme the agent is using (how to interpret action buffer)</a:t>
            </a:r>
          </a:p>
          <a:p>
            <a:pPr lvl="1"/>
            <a:r>
              <a:rPr lang="en-US" dirty="0"/>
              <a:t>Sensors</a:t>
            </a:r>
          </a:p>
          <a:p>
            <a:pPr lvl="2"/>
            <a:r>
              <a:rPr lang="en-US" dirty="0"/>
              <a:t>Sensor data buffer (</a:t>
            </a:r>
            <a:r>
              <a:rPr lang="en-US" dirty="0" err="1">
                <a:latin typeface="Consolas" panose="020B0609020204030204" pitchFamily="49" charset="0"/>
              </a:rPr>
              <a:t>agent_name</a:t>
            </a:r>
            <a:r>
              <a:rPr lang="en-US" dirty="0">
                <a:latin typeface="Consolas" panose="020B0609020204030204" pitchFamily="49" charset="0"/>
              </a:rPr>
              <a:t> + _ + sensor name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45163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13175-D7F4-4EBA-9829-2FDAD1EC2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2: </a:t>
            </a:r>
            <a:r>
              <a:rPr lang="en-US" dirty="0">
                <a:latin typeface="Consolas" panose="020B0609020204030204" pitchFamily="49" charset="0"/>
              </a:rPr>
              <a:t>step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BB1A0D-90FF-4E26-B1A8-6EBBA5434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that we have a running environment, how do we get data back and forth</a:t>
            </a:r>
          </a:p>
        </p:txBody>
      </p:sp>
    </p:spTree>
    <p:extLst>
      <p:ext uri="{BB962C8B-B14F-4D97-AF65-F5344CB8AC3E}">
        <p14:creationId xmlns:p14="http://schemas.microsoft.com/office/powerpoint/2010/main" val="38249337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BF3AA58-234E-4D8F-9BE5-3400557F8DD3}"/>
              </a:ext>
            </a:extLst>
          </p:cNvPr>
          <p:cNvSpPr/>
          <p:nvPr/>
        </p:nvSpPr>
        <p:spPr>
          <a:xfrm>
            <a:off x="1834446" y="767280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Client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7261566-9243-46E7-827B-43F9246F0BE5}"/>
              </a:ext>
            </a:extLst>
          </p:cNvPr>
          <p:cNvSpPr/>
          <p:nvPr/>
        </p:nvSpPr>
        <p:spPr>
          <a:xfrm>
            <a:off x="5364030" y="767280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Shared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22C22B8-5B6A-4CA1-B26D-3CE96959A618}"/>
              </a:ext>
            </a:extLst>
          </p:cNvPr>
          <p:cNvSpPr/>
          <p:nvPr/>
        </p:nvSpPr>
        <p:spPr>
          <a:xfrm>
            <a:off x="8838749" y="730704"/>
            <a:ext cx="2950464" cy="658368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Server (engine)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CEEDF3A-B0C2-461B-97D9-6BA7F8DBFB9F}"/>
              </a:ext>
            </a:extLst>
          </p:cNvPr>
          <p:cNvCxnSpPr>
            <a:cxnSpLocks/>
          </p:cNvCxnSpPr>
          <p:nvPr/>
        </p:nvCxnSpPr>
        <p:spPr>
          <a:xfrm>
            <a:off x="5047038" y="767280"/>
            <a:ext cx="0" cy="5852976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4DC4D50-C79D-40D7-AA47-194E8EDF35FD}"/>
              </a:ext>
            </a:extLst>
          </p:cNvPr>
          <p:cNvCxnSpPr>
            <a:cxnSpLocks/>
          </p:cNvCxnSpPr>
          <p:nvPr/>
        </p:nvCxnSpPr>
        <p:spPr>
          <a:xfrm>
            <a:off x="8607102" y="767280"/>
            <a:ext cx="0" cy="5852976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F4AAAF89-5766-471B-BB25-84C991DE19E5}"/>
              </a:ext>
            </a:extLst>
          </p:cNvPr>
          <p:cNvSpPr/>
          <p:nvPr/>
        </p:nvSpPr>
        <p:spPr>
          <a:xfrm>
            <a:off x="5391465" y="1527791"/>
            <a:ext cx="2895593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Semaphore: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/HOLODECK_SEMAPHORE_SERVER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085F6D0-304A-4A48-AAA7-9111989C7CAA}"/>
              </a:ext>
            </a:extLst>
          </p:cNvPr>
          <p:cNvGrpSpPr/>
          <p:nvPr/>
        </p:nvGrpSpPr>
        <p:grpSpPr>
          <a:xfrm>
            <a:off x="1352863" y="767279"/>
            <a:ext cx="1914144" cy="914400"/>
            <a:chOff x="2487168" y="-73152"/>
            <a:chExt cx="1914144" cy="914400"/>
          </a:xfrm>
        </p:grpSpPr>
        <p:pic>
          <p:nvPicPr>
            <p:cNvPr id="27" name="Graphic 26" descr="Gears">
              <a:extLst>
                <a:ext uri="{FF2B5EF4-FFF2-40B4-BE49-F238E27FC236}">
                  <a16:creationId xmlns:a16="http://schemas.microsoft.com/office/drawing/2014/main" id="{8909292A-B73F-47CC-B570-B71EC2BDE2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487168" y="-73152"/>
              <a:ext cx="914400" cy="914400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F4729B1-7D63-4D47-AAD7-36946F114665}"/>
                </a:ext>
              </a:extLst>
            </p:cNvPr>
            <p:cNvSpPr txBox="1"/>
            <p:nvPr/>
          </p:nvSpPr>
          <p:spPr>
            <a:xfrm>
              <a:off x="2974848" y="381259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RUNNING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92D107F5-C651-4B71-A07A-6B14BE054881}"/>
              </a:ext>
            </a:extLst>
          </p:cNvPr>
          <p:cNvGrpSpPr/>
          <p:nvPr/>
        </p:nvGrpSpPr>
        <p:grpSpPr>
          <a:xfrm>
            <a:off x="8686349" y="872296"/>
            <a:ext cx="1829250" cy="553352"/>
            <a:chOff x="1658110" y="302773"/>
            <a:chExt cx="1829250" cy="553352"/>
          </a:xfrm>
        </p:grpSpPr>
        <p:pic>
          <p:nvPicPr>
            <p:cNvPr id="5" name="Graphic 4" descr="Forbidden">
              <a:extLst>
                <a:ext uri="{FF2B5EF4-FFF2-40B4-BE49-F238E27FC236}">
                  <a16:creationId xmlns:a16="http://schemas.microsoft.com/office/drawing/2014/main" id="{C5D796F7-22AA-4EAE-ABCB-F046E24AF9A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658110" y="302773"/>
              <a:ext cx="549538" cy="549538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ECC3765-A286-426E-B38C-2032BB750D94}"/>
                </a:ext>
              </a:extLst>
            </p:cNvPr>
            <p:cNvSpPr txBox="1"/>
            <p:nvPr/>
          </p:nvSpPr>
          <p:spPr>
            <a:xfrm>
              <a:off x="2060896" y="594515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BLOCKED 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38C30E05-7296-4ACC-9330-09B17AE0A83B}"/>
              </a:ext>
            </a:extLst>
          </p:cNvPr>
          <p:cNvSpPr txBox="1"/>
          <p:nvPr/>
        </p:nvSpPr>
        <p:spPr>
          <a:xfrm>
            <a:off x="195071" y="134112"/>
            <a:ext cx="1050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reward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terminal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_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env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step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1000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221D6B1-D6CE-4D92-A467-8C7B8855837F}"/>
              </a:ext>
            </a:extLst>
          </p:cNvPr>
          <p:cNvSpPr/>
          <p:nvPr/>
        </p:nvSpPr>
        <p:spPr>
          <a:xfrm>
            <a:off x="5391465" y="2262956"/>
            <a:ext cx="2895593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Semaphore: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/HOLODECK_SEMAPHORE_CLIENT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9F9967-D315-43EB-BF1F-048427FAE558}"/>
              </a:ext>
            </a:extLst>
          </p:cNvPr>
          <p:cNvSpPr/>
          <p:nvPr/>
        </p:nvSpPr>
        <p:spPr>
          <a:xfrm>
            <a:off x="5364030" y="3060192"/>
            <a:ext cx="2923021" cy="3560064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5E13AE-D6F1-4ACA-9BB5-DD885AA4552B}"/>
              </a:ext>
            </a:extLst>
          </p:cNvPr>
          <p:cNvSpPr txBox="1"/>
          <p:nvPr/>
        </p:nvSpPr>
        <p:spPr>
          <a:xfrm>
            <a:off x="5339647" y="3060192"/>
            <a:ext cx="12165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MainAgent</a:t>
            </a:r>
            <a:endParaRPr lang="en-US" sz="11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22F9817-454B-40EF-A4ED-48FC386A4356}"/>
              </a:ext>
            </a:extLst>
          </p:cNvPr>
          <p:cNvSpPr/>
          <p:nvPr/>
        </p:nvSpPr>
        <p:spPr>
          <a:xfrm>
            <a:off x="5486400" y="3351092"/>
            <a:ext cx="2638670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>
                <a:solidFill>
                  <a:schemeClr val="tx1"/>
                </a:solidFill>
              </a:rPr>
              <a:t>shmem</a:t>
            </a:r>
            <a:r>
              <a:rPr lang="en-US" sz="1200" dirty="0">
                <a:solidFill>
                  <a:schemeClr val="tx1"/>
                </a:solidFill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MainAgent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1000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6AB7DA9-E956-4127-9ABD-288EB72CF2FE}"/>
              </a:ext>
            </a:extLst>
          </p:cNvPr>
          <p:cNvSpPr/>
          <p:nvPr/>
        </p:nvSpPr>
        <p:spPr>
          <a:xfrm>
            <a:off x="5511865" y="4098518"/>
            <a:ext cx="2613206" cy="1058698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FF497FF-592D-48CE-BBA7-CDF5630CAC10}"/>
              </a:ext>
            </a:extLst>
          </p:cNvPr>
          <p:cNvSpPr txBox="1"/>
          <p:nvPr/>
        </p:nvSpPr>
        <p:spPr>
          <a:xfrm>
            <a:off x="5487482" y="4098518"/>
            <a:ext cx="1087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LocationSensor</a:t>
            </a:r>
            <a:endParaRPr lang="en-US" sz="110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DA850BB-1D90-4167-B9A4-E5D51C16B3AC}"/>
              </a:ext>
            </a:extLst>
          </p:cNvPr>
          <p:cNvSpPr/>
          <p:nvPr/>
        </p:nvSpPr>
        <p:spPr>
          <a:xfrm>
            <a:off x="5567391" y="4408004"/>
            <a:ext cx="2418369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>
                <a:solidFill>
                  <a:schemeClr val="tx1"/>
                </a:solidFill>
              </a:rPr>
              <a:t>shmem</a:t>
            </a:r>
            <a:r>
              <a:rPr lang="en-US" sz="1200" dirty="0">
                <a:solidFill>
                  <a:schemeClr val="tx1"/>
                </a:solidFill>
              </a:rPr>
              <a:t>: </a:t>
            </a:r>
            <a:r>
              <a:rPr lang="en-US" sz="1000" dirty="0" err="1">
                <a:solidFill>
                  <a:schemeClr val="tx1"/>
                </a:solidFill>
                <a:latin typeface="Consolas" panose="020B0609020204030204" pitchFamily="49" charset="0"/>
              </a:rPr>
              <a:t>MainAgent_LocationSensor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E1AE1E1-4C8C-43DA-A916-2AACA7B654E3}"/>
              </a:ext>
            </a:extLst>
          </p:cNvPr>
          <p:cNvSpPr txBox="1"/>
          <p:nvPr/>
        </p:nvSpPr>
        <p:spPr>
          <a:xfrm>
            <a:off x="1938302" y="1556892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Copy action into buffer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5D044DD-87FA-4D69-89C1-DD05C8665A98}"/>
              </a:ext>
            </a:extLst>
          </p:cNvPr>
          <p:cNvCxnSpPr>
            <a:stCxn id="46" idx="3"/>
          </p:cNvCxnSpPr>
          <p:nvPr/>
        </p:nvCxnSpPr>
        <p:spPr>
          <a:xfrm>
            <a:off x="4702612" y="1741558"/>
            <a:ext cx="864779" cy="20745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27AE15-B7F3-415A-AB78-E8949A6DECCB}"/>
              </a:ext>
            </a:extLst>
          </p:cNvPr>
          <p:cNvSpPr txBox="1"/>
          <p:nvPr/>
        </p:nvSpPr>
        <p:spPr>
          <a:xfrm>
            <a:off x="8838749" y="1616332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Wait on Server semaphore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4C64673-D487-47C7-B075-80708927B3B0}"/>
              </a:ext>
            </a:extLst>
          </p:cNvPr>
          <p:cNvCxnSpPr>
            <a:cxnSpLocks/>
            <a:stCxn id="25" idx="1"/>
            <a:endCxn id="33" idx="3"/>
          </p:cNvCxnSpPr>
          <p:nvPr/>
        </p:nvCxnSpPr>
        <p:spPr>
          <a:xfrm flipH="1">
            <a:off x="8287058" y="1800998"/>
            <a:ext cx="551691" cy="4330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49950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BF3AA58-234E-4D8F-9BE5-3400557F8DD3}"/>
              </a:ext>
            </a:extLst>
          </p:cNvPr>
          <p:cNvSpPr/>
          <p:nvPr/>
        </p:nvSpPr>
        <p:spPr>
          <a:xfrm>
            <a:off x="1834446" y="767280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Client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7261566-9243-46E7-827B-43F9246F0BE5}"/>
              </a:ext>
            </a:extLst>
          </p:cNvPr>
          <p:cNvSpPr/>
          <p:nvPr/>
        </p:nvSpPr>
        <p:spPr>
          <a:xfrm>
            <a:off x="5364030" y="767280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Shared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22C22B8-5B6A-4CA1-B26D-3CE96959A618}"/>
              </a:ext>
            </a:extLst>
          </p:cNvPr>
          <p:cNvSpPr/>
          <p:nvPr/>
        </p:nvSpPr>
        <p:spPr>
          <a:xfrm>
            <a:off x="8838749" y="730704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Server (engine)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4AAAF89-5766-471B-BB25-84C991DE19E5}"/>
              </a:ext>
            </a:extLst>
          </p:cNvPr>
          <p:cNvSpPr/>
          <p:nvPr/>
        </p:nvSpPr>
        <p:spPr>
          <a:xfrm>
            <a:off x="5391465" y="1527791"/>
            <a:ext cx="2895593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Semaphore: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/HOLODECK_SEMAPHORE_SERVER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085F6D0-304A-4A48-AAA7-9111989C7CAA}"/>
              </a:ext>
            </a:extLst>
          </p:cNvPr>
          <p:cNvGrpSpPr/>
          <p:nvPr/>
        </p:nvGrpSpPr>
        <p:grpSpPr>
          <a:xfrm>
            <a:off x="1352863" y="767279"/>
            <a:ext cx="1914144" cy="914400"/>
            <a:chOff x="2487168" y="-73152"/>
            <a:chExt cx="1914144" cy="914400"/>
          </a:xfrm>
        </p:grpSpPr>
        <p:pic>
          <p:nvPicPr>
            <p:cNvPr id="27" name="Graphic 26" descr="Gears">
              <a:extLst>
                <a:ext uri="{FF2B5EF4-FFF2-40B4-BE49-F238E27FC236}">
                  <a16:creationId xmlns:a16="http://schemas.microsoft.com/office/drawing/2014/main" id="{8909292A-B73F-47CC-B570-B71EC2BDE2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487168" y="-73152"/>
              <a:ext cx="914400" cy="914400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F4729B1-7D63-4D47-AAD7-36946F114665}"/>
                </a:ext>
              </a:extLst>
            </p:cNvPr>
            <p:cNvSpPr txBox="1"/>
            <p:nvPr/>
          </p:nvSpPr>
          <p:spPr>
            <a:xfrm>
              <a:off x="2974848" y="381259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RUNNING</a:t>
              </a:r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8221D6B1-D6CE-4D92-A467-8C7B8855837F}"/>
              </a:ext>
            </a:extLst>
          </p:cNvPr>
          <p:cNvSpPr/>
          <p:nvPr/>
        </p:nvSpPr>
        <p:spPr>
          <a:xfrm>
            <a:off x="5391465" y="2262956"/>
            <a:ext cx="2895593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Semaphore: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/HOLODECK_SEMAPHORE_CLIENT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9F9967-D315-43EB-BF1F-048427FAE558}"/>
              </a:ext>
            </a:extLst>
          </p:cNvPr>
          <p:cNvSpPr/>
          <p:nvPr/>
        </p:nvSpPr>
        <p:spPr>
          <a:xfrm>
            <a:off x="5364030" y="3060192"/>
            <a:ext cx="2923021" cy="3560064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5E13AE-D6F1-4ACA-9BB5-DD885AA4552B}"/>
              </a:ext>
            </a:extLst>
          </p:cNvPr>
          <p:cNvSpPr txBox="1"/>
          <p:nvPr/>
        </p:nvSpPr>
        <p:spPr>
          <a:xfrm>
            <a:off x="5339647" y="3060192"/>
            <a:ext cx="12165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MainAgent</a:t>
            </a:r>
            <a:endParaRPr lang="en-US" sz="11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22F9817-454B-40EF-A4ED-48FC386A4356}"/>
              </a:ext>
            </a:extLst>
          </p:cNvPr>
          <p:cNvSpPr/>
          <p:nvPr/>
        </p:nvSpPr>
        <p:spPr>
          <a:xfrm>
            <a:off x="5486400" y="3351092"/>
            <a:ext cx="2638670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>
                <a:solidFill>
                  <a:schemeClr val="tx1"/>
                </a:solidFill>
              </a:rPr>
              <a:t>shmem</a:t>
            </a:r>
            <a:r>
              <a:rPr lang="en-US" sz="1200" dirty="0">
                <a:solidFill>
                  <a:schemeClr val="tx1"/>
                </a:solidFill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MainAgent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1000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6AB7DA9-E956-4127-9ABD-288EB72CF2FE}"/>
              </a:ext>
            </a:extLst>
          </p:cNvPr>
          <p:cNvSpPr/>
          <p:nvPr/>
        </p:nvSpPr>
        <p:spPr>
          <a:xfrm>
            <a:off x="5511865" y="4098518"/>
            <a:ext cx="2613206" cy="1058698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FF497FF-592D-48CE-BBA7-CDF5630CAC10}"/>
              </a:ext>
            </a:extLst>
          </p:cNvPr>
          <p:cNvSpPr txBox="1"/>
          <p:nvPr/>
        </p:nvSpPr>
        <p:spPr>
          <a:xfrm>
            <a:off x="5487482" y="4098518"/>
            <a:ext cx="1087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LocationSensor</a:t>
            </a:r>
            <a:endParaRPr lang="en-US" sz="110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DA850BB-1D90-4167-B9A4-E5D51C16B3AC}"/>
              </a:ext>
            </a:extLst>
          </p:cNvPr>
          <p:cNvSpPr/>
          <p:nvPr/>
        </p:nvSpPr>
        <p:spPr>
          <a:xfrm>
            <a:off x="5567391" y="4408004"/>
            <a:ext cx="2418369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>
                <a:solidFill>
                  <a:schemeClr val="tx1"/>
                </a:solidFill>
              </a:rPr>
              <a:t>shmem</a:t>
            </a:r>
            <a:r>
              <a:rPr lang="en-US" sz="1200" dirty="0">
                <a:solidFill>
                  <a:schemeClr val="tx1"/>
                </a:solidFill>
              </a:rPr>
              <a:t>: </a:t>
            </a:r>
            <a:r>
              <a:rPr lang="en-US" sz="1000" dirty="0" err="1">
                <a:solidFill>
                  <a:schemeClr val="tx1"/>
                </a:solidFill>
                <a:latin typeface="Consolas" panose="020B0609020204030204" pitchFamily="49" charset="0"/>
              </a:rPr>
              <a:t>MainAgent_LocationSensor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E1AE1E1-4C8C-43DA-A916-2AACA7B654E3}"/>
              </a:ext>
            </a:extLst>
          </p:cNvPr>
          <p:cNvSpPr txBox="1"/>
          <p:nvPr/>
        </p:nvSpPr>
        <p:spPr>
          <a:xfrm>
            <a:off x="1938302" y="1556892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Copy action into buffer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5D044DD-87FA-4D69-89C1-DD05C8665A98}"/>
              </a:ext>
            </a:extLst>
          </p:cNvPr>
          <p:cNvCxnSpPr>
            <a:cxnSpLocks/>
            <a:stCxn id="25" idx="3"/>
            <a:endCxn id="33" idx="1"/>
          </p:cNvCxnSpPr>
          <p:nvPr/>
        </p:nvCxnSpPr>
        <p:spPr>
          <a:xfrm flipV="1">
            <a:off x="4726994" y="1844302"/>
            <a:ext cx="664471" cy="33795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E17755D-AA98-499A-9CEC-FDE4AAF0A050}"/>
              </a:ext>
            </a:extLst>
          </p:cNvPr>
          <p:cNvSpPr txBox="1"/>
          <p:nvPr/>
        </p:nvSpPr>
        <p:spPr>
          <a:xfrm>
            <a:off x="1962684" y="1997589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Signal Server semaphore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CCE6BE6-43DB-40BF-8C7F-181FD1AAB9E5}"/>
              </a:ext>
            </a:extLst>
          </p:cNvPr>
          <p:cNvSpPr txBox="1"/>
          <p:nvPr/>
        </p:nvSpPr>
        <p:spPr>
          <a:xfrm>
            <a:off x="8838749" y="1563426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Server wakes up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4398250-9A3E-401A-9630-72C971D82C20}"/>
              </a:ext>
            </a:extLst>
          </p:cNvPr>
          <p:cNvCxnSpPr>
            <a:cxnSpLocks/>
            <a:stCxn id="33" idx="3"/>
            <a:endCxn id="28" idx="1"/>
          </p:cNvCxnSpPr>
          <p:nvPr/>
        </p:nvCxnSpPr>
        <p:spPr>
          <a:xfrm flipV="1">
            <a:off x="8287058" y="1748092"/>
            <a:ext cx="551691" cy="9621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E09FF2E-F015-4AD1-B1DF-8CA962FEED97}"/>
              </a:ext>
            </a:extLst>
          </p:cNvPr>
          <p:cNvGrpSpPr/>
          <p:nvPr/>
        </p:nvGrpSpPr>
        <p:grpSpPr>
          <a:xfrm>
            <a:off x="8399837" y="723542"/>
            <a:ext cx="1914144" cy="914400"/>
            <a:chOff x="2487168" y="-73152"/>
            <a:chExt cx="1914144" cy="914400"/>
          </a:xfrm>
        </p:grpSpPr>
        <p:pic>
          <p:nvPicPr>
            <p:cNvPr id="34" name="Graphic 33" descr="Gears">
              <a:extLst>
                <a:ext uri="{FF2B5EF4-FFF2-40B4-BE49-F238E27FC236}">
                  <a16:creationId xmlns:a16="http://schemas.microsoft.com/office/drawing/2014/main" id="{74A33ED1-6E34-4B45-A6DC-500CD853D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487168" y="-73152"/>
              <a:ext cx="914400" cy="914400"/>
            </a:xfrm>
            <a:prstGeom prst="rect">
              <a:avLst/>
            </a:prstGeom>
          </p:spPr>
        </p:pic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FD88561-1082-4D2E-AC2F-A36DC47B4422}"/>
                </a:ext>
              </a:extLst>
            </p:cNvPr>
            <p:cNvSpPr txBox="1"/>
            <p:nvPr/>
          </p:nvSpPr>
          <p:spPr>
            <a:xfrm>
              <a:off x="2974848" y="381259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RUNNING</a:t>
              </a: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DA78EF42-29DE-4542-AFDA-2C352CFF8285}"/>
              </a:ext>
            </a:extLst>
          </p:cNvPr>
          <p:cNvSpPr txBox="1"/>
          <p:nvPr/>
        </p:nvSpPr>
        <p:spPr>
          <a:xfrm>
            <a:off x="195071" y="134112"/>
            <a:ext cx="1050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reward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terminal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_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env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step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1000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FA9810D-462F-409A-8544-841920482AF2}"/>
              </a:ext>
            </a:extLst>
          </p:cNvPr>
          <p:cNvCxnSpPr>
            <a:cxnSpLocks/>
          </p:cNvCxnSpPr>
          <p:nvPr/>
        </p:nvCxnSpPr>
        <p:spPr>
          <a:xfrm>
            <a:off x="5047038" y="767280"/>
            <a:ext cx="0" cy="5852976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1A649EE-66CC-4D49-BE10-4580ACE17964}"/>
              </a:ext>
            </a:extLst>
          </p:cNvPr>
          <p:cNvCxnSpPr>
            <a:cxnSpLocks/>
          </p:cNvCxnSpPr>
          <p:nvPr/>
        </p:nvCxnSpPr>
        <p:spPr>
          <a:xfrm>
            <a:off x="8607102" y="767280"/>
            <a:ext cx="0" cy="5852976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97130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BF3AA58-234E-4D8F-9BE5-3400557F8DD3}"/>
              </a:ext>
            </a:extLst>
          </p:cNvPr>
          <p:cNvSpPr/>
          <p:nvPr/>
        </p:nvSpPr>
        <p:spPr>
          <a:xfrm>
            <a:off x="1834446" y="767280"/>
            <a:ext cx="2950464" cy="658368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Client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7261566-9243-46E7-827B-43F9246F0BE5}"/>
              </a:ext>
            </a:extLst>
          </p:cNvPr>
          <p:cNvSpPr/>
          <p:nvPr/>
        </p:nvSpPr>
        <p:spPr>
          <a:xfrm>
            <a:off x="5364030" y="767280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Shared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22C22B8-5B6A-4CA1-B26D-3CE96959A618}"/>
              </a:ext>
            </a:extLst>
          </p:cNvPr>
          <p:cNvSpPr/>
          <p:nvPr/>
        </p:nvSpPr>
        <p:spPr>
          <a:xfrm>
            <a:off x="8838749" y="730704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Server (engine)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4AAAF89-5766-471B-BB25-84C991DE19E5}"/>
              </a:ext>
            </a:extLst>
          </p:cNvPr>
          <p:cNvSpPr/>
          <p:nvPr/>
        </p:nvSpPr>
        <p:spPr>
          <a:xfrm>
            <a:off x="5391465" y="1527791"/>
            <a:ext cx="2895593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Semaphore: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/HOLODECK_SEMAPHORE_SERVER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221D6B1-D6CE-4D92-A467-8C7B8855837F}"/>
              </a:ext>
            </a:extLst>
          </p:cNvPr>
          <p:cNvSpPr/>
          <p:nvPr/>
        </p:nvSpPr>
        <p:spPr>
          <a:xfrm>
            <a:off x="5391465" y="2262956"/>
            <a:ext cx="2895593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Semaphore: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/HOLODECK_SEMAPHORE_CLIENT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9F9967-D315-43EB-BF1F-048427FAE558}"/>
              </a:ext>
            </a:extLst>
          </p:cNvPr>
          <p:cNvSpPr/>
          <p:nvPr/>
        </p:nvSpPr>
        <p:spPr>
          <a:xfrm>
            <a:off x="5364030" y="3060192"/>
            <a:ext cx="2923021" cy="3560064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5E13AE-D6F1-4ACA-9BB5-DD885AA4552B}"/>
              </a:ext>
            </a:extLst>
          </p:cNvPr>
          <p:cNvSpPr txBox="1"/>
          <p:nvPr/>
        </p:nvSpPr>
        <p:spPr>
          <a:xfrm>
            <a:off x="5339647" y="3060192"/>
            <a:ext cx="12165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MainAgent</a:t>
            </a:r>
            <a:endParaRPr lang="en-US" sz="11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22F9817-454B-40EF-A4ED-48FC386A4356}"/>
              </a:ext>
            </a:extLst>
          </p:cNvPr>
          <p:cNvSpPr/>
          <p:nvPr/>
        </p:nvSpPr>
        <p:spPr>
          <a:xfrm>
            <a:off x="5486400" y="3351092"/>
            <a:ext cx="2638670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>
                <a:solidFill>
                  <a:schemeClr val="tx1"/>
                </a:solidFill>
              </a:rPr>
              <a:t>shmem</a:t>
            </a:r>
            <a:r>
              <a:rPr lang="en-US" sz="1200" dirty="0">
                <a:solidFill>
                  <a:schemeClr val="tx1"/>
                </a:solidFill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MainAgent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1000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6AB7DA9-E956-4127-9ABD-288EB72CF2FE}"/>
              </a:ext>
            </a:extLst>
          </p:cNvPr>
          <p:cNvSpPr/>
          <p:nvPr/>
        </p:nvSpPr>
        <p:spPr>
          <a:xfrm>
            <a:off x="5511865" y="4098518"/>
            <a:ext cx="2613206" cy="1058698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FF497FF-592D-48CE-BBA7-CDF5630CAC10}"/>
              </a:ext>
            </a:extLst>
          </p:cNvPr>
          <p:cNvSpPr txBox="1"/>
          <p:nvPr/>
        </p:nvSpPr>
        <p:spPr>
          <a:xfrm>
            <a:off x="5487482" y="4098518"/>
            <a:ext cx="1087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LocationSensor</a:t>
            </a:r>
            <a:endParaRPr lang="en-US" sz="110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DA850BB-1D90-4167-B9A4-E5D51C16B3AC}"/>
              </a:ext>
            </a:extLst>
          </p:cNvPr>
          <p:cNvSpPr/>
          <p:nvPr/>
        </p:nvSpPr>
        <p:spPr>
          <a:xfrm>
            <a:off x="5567391" y="4408004"/>
            <a:ext cx="2418369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>
                <a:solidFill>
                  <a:schemeClr val="tx1"/>
                </a:solidFill>
              </a:rPr>
              <a:t>shmem</a:t>
            </a:r>
            <a:r>
              <a:rPr lang="en-US" sz="1200" dirty="0">
                <a:solidFill>
                  <a:schemeClr val="tx1"/>
                </a:solidFill>
              </a:rPr>
              <a:t>: </a:t>
            </a:r>
            <a:r>
              <a:rPr lang="en-US" sz="1000" dirty="0" err="1">
                <a:solidFill>
                  <a:schemeClr val="tx1"/>
                </a:solidFill>
                <a:latin typeface="Consolas" panose="020B0609020204030204" pitchFamily="49" charset="0"/>
              </a:rPr>
              <a:t>MainAgent_LocationSensor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E1AE1E1-4C8C-43DA-A916-2AACA7B654E3}"/>
              </a:ext>
            </a:extLst>
          </p:cNvPr>
          <p:cNvSpPr txBox="1"/>
          <p:nvPr/>
        </p:nvSpPr>
        <p:spPr>
          <a:xfrm>
            <a:off x="1938302" y="1556892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Copy action into buffer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5D044DD-87FA-4D69-89C1-DD05C8665A98}"/>
              </a:ext>
            </a:extLst>
          </p:cNvPr>
          <p:cNvCxnSpPr>
            <a:cxnSpLocks/>
            <a:stCxn id="38" idx="3"/>
            <a:endCxn id="39" idx="1"/>
          </p:cNvCxnSpPr>
          <p:nvPr/>
        </p:nvCxnSpPr>
        <p:spPr>
          <a:xfrm flipV="1">
            <a:off x="4723494" y="2579467"/>
            <a:ext cx="667971" cy="2504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E17755D-AA98-499A-9CEC-FDE4AAF0A050}"/>
              </a:ext>
            </a:extLst>
          </p:cNvPr>
          <p:cNvSpPr txBox="1"/>
          <p:nvPr/>
        </p:nvSpPr>
        <p:spPr>
          <a:xfrm>
            <a:off x="1962684" y="1997589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Signal Server semaphore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CCE6BE6-43DB-40BF-8C7F-181FD1AAB9E5}"/>
              </a:ext>
            </a:extLst>
          </p:cNvPr>
          <p:cNvSpPr txBox="1"/>
          <p:nvPr/>
        </p:nvSpPr>
        <p:spPr>
          <a:xfrm>
            <a:off x="8838749" y="1563426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Server wakes up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E09FF2E-F015-4AD1-B1DF-8CA962FEED97}"/>
              </a:ext>
            </a:extLst>
          </p:cNvPr>
          <p:cNvGrpSpPr/>
          <p:nvPr/>
        </p:nvGrpSpPr>
        <p:grpSpPr>
          <a:xfrm>
            <a:off x="8399837" y="723542"/>
            <a:ext cx="1914144" cy="914400"/>
            <a:chOff x="2487168" y="-73152"/>
            <a:chExt cx="1914144" cy="914400"/>
          </a:xfrm>
        </p:grpSpPr>
        <p:pic>
          <p:nvPicPr>
            <p:cNvPr id="34" name="Graphic 33" descr="Gears">
              <a:extLst>
                <a:ext uri="{FF2B5EF4-FFF2-40B4-BE49-F238E27FC236}">
                  <a16:creationId xmlns:a16="http://schemas.microsoft.com/office/drawing/2014/main" id="{74A33ED1-6E34-4B45-A6DC-500CD853D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487168" y="-73152"/>
              <a:ext cx="914400" cy="914400"/>
            </a:xfrm>
            <a:prstGeom prst="rect">
              <a:avLst/>
            </a:prstGeom>
          </p:spPr>
        </p:pic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FD88561-1082-4D2E-AC2F-A36DC47B4422}"/>
                </a:ext>
              </a:extLst>
            </p:cNvPr>
            <p:cNvSpPr txBox="1"/>
            <p:nvPr/>
          </p:nvSpPr>
          <p:spPr>
            <a:xfrm>
              <a:off x="2974848" y="381259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RUNNING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CC6415F-9329-4A13-8B68-74A3FA0F33BA}"/>
              </a:ext>
            </a:extLst>
          </p:cNvPr>
          <p:cNvGrpSpPr/>
          <p:nvPr/>
        </p:nvGrpSpPr>
        <p:grpSpPr>
          <a:xfrm>
            <a:off x="1437757" y="929948"/>
            <a:ext cx="1829250" cy="553352"/>
            <a:chOff x="1658110" y="302773"/>
            <a:chExt cx="1829250" cy="553352"/>
          </a:xfrm>
        </p:grpSpPr>
        <p:pic>
          <p:nvPicPr>
            <p:cNvPr id="36" name="Graphic 35" descr="Forbidden">
              <a:extLst>
                <a:ext uri="{FF2B5EF4-FFF2-40B4-BE49-F238E27FC236}">
                  <a16:creationId xmlns:a16="http://schemas.microsoft.com/office/drawing/2014/main" id="{2A46C115-9942-430F-BF03-AB7FCAAA1DB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658110" y="302773"/>
              <a:ext cx="549538" cy="549538"/>
            </a:xfrm>
            <a:prstGeom prst="rect">
              <a:avLst/>
            </a:prstGeom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FAF3BB26-344F-43CF-9AC0-363CB712CE79}"/>
                </a:ext>
              </a:extLst>
            </p:cNvPr>
            <p:cNvSpPr txBox="1"/>
            <p:nvPr/>
          </p:nvSpPr>
          <p:spPr>
            <a:xfrm>
              <a:off x="2060896" y="594515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BLOCKED 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3CD5527B-EE32-4E7F-8173-48464DC9C8E0}"/>
              </a:ext>
            </a:extLst>
          </p:cNvPr>
          <p:cNvSpPr txBox="1"/>
          <p:nvPr/>
        </p:nvSpPr>
        <p:spPr>
          <a:xfrm>
            <a:off x="1959184" y="2506732"/>
            <a:ext cx="2764310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Wait on client semaphore for server to finish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0D1981F-3A9C-457C-B972-2348494596FB}"/>
              </a:ext>
            </a:extLst>
          </p:cNvPr>
          <p:cNvSpPr txBox="1"/>
          <p:nvPr/>
        </p:nvSpPr>
        <p:spPr>
          <a:xfrm>
            <a:off x="8843954" y="2107112"/>
            <a:ext cx="2764310" cy="92333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Read action buffer, apply the action to the agent (</a:t>
            </a:r>
            <a:r>
              <a:rPr lang="en-US" dirty="0" err="1"/>
              <a:t>ie</a:t>
            </a:r>
            <a:r>
              <a:rPr lang="en-US" dirty="0"/>
              <a:t> fly up a bit), tick once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9A0251D-8CCC-46A9-96CC-7D52A1758E5C}"/>
              </a:ext>
            </a:extLst>
          </p:cNvPr>
          <p:cNvCxnSpPr>
            <a:cxnSpLocks/>
            <a:stCxn id="28" idx="2"/>
            <a:endCxn id="42" idx="0"/>
          </p:cNvCxnSpPr>
          <p:nvPr/>
        </p:nvCxnSpPr>
        <p:spPr>
          <a:xfrm>
            <a:off x="10220904" y="1932758"/>
            <a:ext cx="5205" cy="17435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4EB3930F-DAF8-4D26-B6F0-3FEDFC6CED30}"/>
              </a:ext>
            </a:extLst>
          </p:cNvPr>
          <p:cNvSpPr txBox="1"/>
          <p:nvPr/>
        </p:nvSpPr>
        <p:spPr>
          <a:xfrm>
            <a:off x="195071" y="134112"/>
            <a:ext cx="1050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reward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terminal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_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env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step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1000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F2F4ECA-BED6-4AEF-9A5A-CA1DDEC4AC56}"/>
              </a:ext>
            </a:extLst>
          </p:cNvPr>
          <p:cNvCxnSpPr>
            <a:cxnSpLocks/>
          </p:cNvCxnSpPr>
          <p:nvPr/>
        </p:nvCxnSpPr>
        <p:spPr>
          <a:xfrm>
            <a:off x="5047038" y="767280"/>
            <a:ext cx="0" cy="5852976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BC5FE26-0A0F-4C3B-A305-B2D9B355DB15}"/>
              </a:ext>
            </a:extLst>
          </p:cNvPr>
          <p:cNvCxnSpPr>
            <a:cxnSpLocks/>
          </p:cNvCxnSpPr>
          <p:nvPr/>
        </p:nvCxnSpPr>
        <p:spPr>
          <a:xfrm>
            <a:off x="8607102" y="767280"/>
            <a:ext cx="0" cy="5852976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2252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B4868-9A68-4AE3-B46A-163DCA42F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Readings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BD2C9-DD46-48A5-977D-A98B637CB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Semaphores</a:t>
            </a:r>
            <a:endParaRPr lang="en-US" dirty="0"/>
          </a:p>
          <a:p>
            <a:r>
              <a:rPr lang="en-US" dirty="0">
                <a:hlinkClick r:id="rId3"/>
              </a:rPr>
              <a:t>Shared Memory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397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BF3AA58-234E-4D8F-9BE5-3400557F8DD3}"/>
              </a:ext>
            </a:extLst>
          </p:cNvPr>
          <p:cNvSpPr/>
          <p:nvPr/>
        </p:nvSpPr>
        <p:spPr>
          <a:xfrm>
            <a:off x="1834446" y="767280"/>
            <a:ext cx="2950464" cy="658368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Client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7261566-9243-46E7-827B-43F9246F0BE5}"/>
              </a:ext>
            </a:extLst>
          </p:cNvPr>
          <p:cNvSpPr/>
          <p:nvPr/>
        </p:nvSpPr>
        <p:spPr>
          <a:xfrm>
            <a:off x="5364030" y="767280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Shared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22C22B8-5B6A-4CA1-B26D-3CE96959A618}"/>
              </a:ext>
            </a:extLst>
          </p:cNvPr>
          <p:cNvSpPr/>
          <p:nvPr/>
        </p:nvSpPr>
        <p:spPr>
          <a:xfrm>
            <a:off x="8838749" y="730704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Server (engine)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4AAAF89-5766-471B-BB25-84C991DE19E5}"/>
              </a:ext>
            </a:extLst>
          </p:cNvPr>
          <p:cNvSpPr/>
          <p:nvPr/>
        </p:nvSpPr>
        <p:spPr>
          <a:xfrm>
            <a:off x="5391465" y="1527791"/>
            <a:ext cx="2895593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Semaphore: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/HOLODECK_SEMAPHORE_SERVER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221D6B1-D6CE-4D92-A467-8C7B8855837F}"/>
              </a:ext>
            </a:extLst>
          </p:cNvPr>
          <p:cNvSpPr/>
          <p:nvPr/>
        </p:nvSpPr>
        <p:spPr>
          <a:xfrm>
            <a:off x="5391465" y="2262956"/>
            <a:ext cx="2895593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Semaphore: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/HOLODECK_SEMAPHORE_CLIENT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9F9967-D315-43EB-BF1F-048427FAE558}"/>
              </a:ext>
            </a:extLst>
          </p:cNvPr>
          <p:cNvSpPr/>
          <p:nvPr/>
        </p:nvSpPr>
        <p:spPr>
          <a:xfrm>
            <a:off x="5364030" y="3060192"/>
            <a:ext cx="2923021" cy="3560064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5E13AE-D6F1-4ACA-9BB5-DD885AA4552B}"/>
              </a:ext>
            </a:extLst>
          </p:cNvPr>
          <p:cNvSpPr txBox="1"/>
          <p:nvPr/>
        </p:nvSpPr>
        <p:spPr>
          <a:xfrm>
            <a:off x="5339647" y="3060192"/>
            <a:ext cx="12165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MainAgent</a:t>
            </a:r>
            <a:endParaRPr lang="en-US" sz="11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22F9817-454B-40EF-A4ED-48FC386A4356}"/>
              </a:ext>
            </a:extLst>
          </p:cNvPr>
          <p:cNvSpPr/>
          <p:nvPr/>
        </p:nvSpPr>
        <p:spPr>
          <a:xfrm>
            <a:off x="5486400" y="3351092"/>
            <a:ext cx="2638670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>
                <a:solidFill>
                  <a:schemeClr val="tx1"/>
                </a:solidFill>
              </a:rPr>
              <a:t>shmem</a:t>
            </a:r>
            <a:r>
              <a:rPr lang="en-US" sz="1200" dirty="0">
                <a:solidFill>
                  <a:schemeClr val="tx1"/>
                </a:solidFill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MainAgent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1000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6AB7DA9-E956-4127-9ABD-288EB72CF2FE}"/>
              </a:ext>
            </a:extLst>
          </p:cNvPr>
          <p:cNvSpPr/>
          <p:nvPr/>
        </p:nvSpPr>
        <p:spPr>
          <a:xfrm>
            <a:off x="5511865" y="4098518"/>
            <a:ext cx="2613206" cy="1058698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FF497FF-592D-48CE-BBA7-CDF5630CAC10}"/>
              </a:ext>
            </a:extLst>
          </p:cNvPr>
          <p:cNvSpPr txBox="1"/>
          <p:nvPr/>
        </p:nvSpPr>
        <p:spPr>
          <a:xfrm>
            <a:off x="5487482" y="4098518"/>
            <a:ext cx="1087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LocationSensor</a:t>
            </a:r>
            <a:endParaRPr lang="en-US" sz="110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DA850BB-1D90-4167-B9A4-E5D51C16B3AC}"/>
              </a:ext>
            </a:extLst>
          </p:cNvPr>
          <p:cNvSpPr/>
          <p:nvPr/>
        </p:nvSpPr>
        <p:spPr>
          <a:xfrm>
            <a:off x="5567391" y="4408004"/>
            <a:ext cx="2418369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>
                <a:solidFill>
                  <a:schemeClr val="tx1"/>
                </a:solidFill>
              </a:rPr>
              <a:t>shmem</a:t>
            </a:r>
            <a:r>
              <a:rPr lang="en-US" sz="1200" dirty="0">
                <a:solidFill>
                  <a:schemeClr val="tx1"/>
                </a:solidFill>
              </a:rPr>
              <a:t>: </a:t>
            </a:r>
            <a:r>
              <a:rPr lang="en-US" sz="1000" dirty="0" err="1">
                <a:solidFill>
                  <a:schemeClr val="tx1"/>
                </a:solidFill>
                <a:latin typeface="Consolas" panose="020B0609020204030204" pitchFamily="49" charset="0"/>
              </a:rPr>
              <a:t>MainAgent_LocationSensor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fr-FR" b="1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3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E1AE1E1-4C8C-43DA-A916-2AACA7B654E3}"/>
              </a:ext>
            </a:extLst>
          </p:cNvPr>
          <p:cNvSpPr txBox="1"/>
          <p:nvPr/>
        </p:nvSpPr>
        <p:spPr>
          <a:xfrm>
            <a:off x="1938302" y="1556892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Copy action into buffer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5D044DD-87FA-4D69-89C1-DD05C8665A98}"/>
              </a:ext>
            </a:extLst>
          </p:cNvPr>
          <p:cNvCxnSpPr>
            <a:cxnSpLocks/>
            <a:stCxn id="38" idx="3"/>
            <a:endCxn id="39" idx="1"/>
          </p:cNvCxnSpPr>
          <p:nvPr/>
        </p:nvCxnSpPr>
        <p:spPr>
          <a:xfrm flipV="1">
            <a:off x="4723494" y="2579467"/>
            <a:ext cx="667971" cy="2504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E17755D-AA98-499A-9CEC-FDE4AAF0A050}"/>
              </a:ext>
            </a:extLst>
          </p:cNvPr>
          <p:cNvSpPr txBox="1"/>
          <p:nvPr/>
        </p:nvSpPr>
        <p:spPr>
          <a:xfrm>
            <a:off x="1962684" y="1997589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Signal Server semaphore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CCE6BE6-43DB-40BF-8C7F-181FD1AAB9E5}"/>
              </a:ext>
            </a:extLst>
          </p:cNvPr>
          <p:cNvSpPr txBox="1"/>
          <p:nvPr/>
        </p:nvSpPr>
        <p:spPr>
          <a:xfrm>
            <a:off x="8838749" y="1563426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Server wakes up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E09FF2E-F015-4AD1-B1DF-8CA962FEED97}"/>
              </a:ext>
            </a:extLst>
          </p:cNvPr>
          <p:cNvGrpSpPr/>
          <p:nvPr/>
        </p:nvGrpSpPr>
        <p:grpSpPr>
          <a:xfrm>
            <a:off x="8399837" y="723542"/>
            <a:ext cx="1914144" cy="914400"/>
            <a:chOff x="2487168" y="-73152"/>
            <a:chExt cx="1914144" cy="914400"/>
          </a:xfrm>
        </p:grpSpPr>
        <p:pic>
          <p:nvPicPr>
            <p:cNvPr id="34" name="Graphic 33" descr="Gears">
              <a:extLst>
                <a:ext uri="{FF2B5EF4-FFF2-40B4-BE49-F238E27FC236}">
                  <a16:creationId xmlns:a16="http://schemas.microsoft.com/office/drawing/2014/main" id="{74A33ED1-6E34-4B45-A6DC-500CD853D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487168" y="-73152"/>
              <a:ext cx="914400" cy="914400"/>
            </a:xfrm>
            <a:prstGeom prst="rect">
              <a:avLst/>
            </a:prstGeom>
          </p:spPr>
        </p:pic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FD88561-1082-4D2E-AC2F-A36DC47B4422}"/>
                </a:ext>
              </a:extLst>
            </p:cNvPr>
            <p:cNvSpPr txBox="1"/>
            <p:nvPr/>
          </p:nvSpPr>
          <p:spPr>
            <a:xfrm>
              <a:off x="2974848" y="381259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RUNNING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CC6415F-9329-4A13-8B68-74A3FA0F33BA}"/>
              </a:ext>
            </a:extLst>
          </p:cNvPr>
          <p:cNvGrpSpPr/>
          <p:nvPr/>
        </p:nvGrpSpPr>
        <p:grpSpPr>
          <a:xfrm>
            <a:off x="1437757" y="929948"/>
            <a:ext cx="1829250" cy="553352"/>
            <a:chOff x="1658110" y="302773"/>
            <a:chExt cx="1829250" cy="553352"/>
          </a:xfrm>
        </p:grpSpPr>
        <p:pic>
          <p:nvPicPr>
            <p:cNvPr id="36" name="Graphic 35" descr="Forbidden">
              <a:extLst>
                <a:ext uri="{FF2B5EF4-FFF2-40B4-BE49-F238E27FC236}">
                  <a16:creationId xmlns:a16="http://schemas.microsoft.com/office/drawing/2014/main" id="{2A46C115-9942-430F-BF03-AB7FCAAA1DB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658110" y="302773"/>
              <a:ext cx="549538" cy="549538"/>
            </a:xfrm>
            <a:prstGeom prst="rect">
              <a:avLst/>
            </a:prstGeom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FAF3BB26-344F-43CF-9AC0-363CB712CE79}"/>
                </a:ext>
              </a:extLst>
            </p:cNvPr>
            <p:cNvSpPr txBox="1"/>
            <p:nvPr/>
          </p:nvSpPr>
          <p:spPr>
            <a:xfrm>
              <a:off x="2060896" y="594515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BLOCKED 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3CD5527B-EE32-4E7F-8173-48464DC9C8E0}"/>
              </a:ext>
            </a:extLst>
          </p:cNvPr>
          <p:cNvSpPr txBox="1"/>
          <p:nvPr/>
        </p:nvSpPr>
        <p:spPr>
          <a:xfrm>
            <a:off x="1959184" y="2506732"/>
            <a:ext cx="2764310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Wait on client semaphore for server to finish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0D1981F-3A9C-457C-B972-2348494596FB}"/>
              </a:ext>
            </a:extLst>
          </p:cNvPr>
          <p:cNvSpPr txBox="1"/>
          <p:nvPr/>
        </p:nvSpPr>
        <p:spPr>
          <a:xfrm>
            <a:off x="8843954" y="2107112"/>
            <a:ext cx="2764310" cy="92333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Read action buffer, apply the action to the agent (</a:t>
            </a:r>
            <a:r>
              <a:rPr lang="en-US" dirty="0" err="1"/>
              <a:t>ie</a:t>
            </a:r>
            <a:r>
              <a:rPr lang="en-US" dirty="0"/>
              <a:t> fly up a bit), tick once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A3C0E0D-4056-44BF-873E-E1282865CA0D}"/>
              </a:ext>
            </a:extLst>
          </p:cNvPr>
          <p:cNvSpPr txBox="1"/>
          <p:nvPr/>
        </p:nvSpPr>
        <p:spPr>
          <a:xfrm>
            <a:off x="8857037" y="3204796"/>
            <a:ext cx="2764310" cy="92333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Sample sensor data, copy results into sensor’s shared memory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B8CE216E-9015-41DE-B6A8-6AA315612F5A}"/>
              </a:ext>
            </a:extLst>
          </p:cNvPr>
          <p:cNvCxnSpPr>
            <a:cxnSpLocks/>
            <a:stCxn id="42" idx="2"/>
            <a:endCxn id="30" idx="0"/>
          </p:cNvCxnSpPr>
          <p:nvPr/>
        </p:nvCxnSpPr>
        <p:spPr>
          <a:xfrm>
            <a:off x="10226109" y="3030442"/>
            <a:ext cx="13083" cy="17435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CA6C5C56-0AD5-4ED2-BAAA-76F1C2AD0A58}"/>
              </a:ext>
            </a:extLst>
          </p:cNvPr>
          <p:cNvCxnSpPr>
            <a:cxnSpLocks/>
            <a:stCxn id="30" idx="1"/>
            <a:endCxn id="45" idx="3"/>
          </p:cNvCxnSpPr>
          <p:nvPr/>
        </p:nvCxnSpPr>
        <p:spPr>
          <a:xfrm flipH="1">
            <a:off x="7985760" y="3666461"/>
            <a:ext cx="871277" cy="105805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05CA34C5-F523-4DCD-A28B-D742410B3341}"/>
              </a:ext>
            </a:extLst>
          </p:cNvPr>
          <p:cNvSpPr txBox="1"/>
          <p:nvPr/>
        </p:nvSpPr>
        <p:spPr>
          <a:xfrm>
            <a:off x="195071" y="134112"/>
            <a:ext cx="1050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reward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terminal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_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env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step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1000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D4E938B-B5C4-4132-BF4B-956C5052A673}"/>
              </a:ext>
            </a:extLst>
          </p:cNvPr>
          <p:cNvCxnSpPr>
            <a:cxnSpLocks/>
          </p:cNvCxnSpPr>
          <p:nvPr/>
        </p:nvCxnSpPr>
        <p:spPr>
          <a:xfrm>
            <a:off x="5047038" y="767280"/>
            <a:ext cx="0" cy="5852976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46CFB7A-4049-4D6A-B9D4-FD8BFFF10491}"/>
              </a:ext>
            </a:extLst>
          </p:cNvPr>
          <p:cNvCxnSpPr>
            <a:cxnSpLocks/>
          </p:cNvCxnSpPr>
          <p:nvPr/>
        </p:nvCxnSpPr>
        <p:spPr>
          <a:xfrm>
            <a:off x="8607102" y="767280"/>
            <a:ext cx="0" cy="5852976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4582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BF3AA58-234E-4D8F-9BE5-3400557F8DD3}"/>
              </a:ext>
            </a:extLst>
          </p:cNvPr>
          <p:cNvSpPr/>
          <p:nvPr/>
        </p:nvSpPr>
        <p:spPr>
          <a:xfrm>
            <a:off x="1834446" y="767280"/>
            <a:ext cx="2950464" cy="658368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Client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7261566-9243-46E7-827B-43F9246F0BE5}"/>
              </a:ext>
            </a:extLst>
          </p:cNvPr>
          <p:cNvSpPr/>
          <p:nvPr/>
        </p:nvSpPr>
        <p:spPr>
          <a:xfrm>
            <a:off x="5364030" y="767280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Shared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22C22B8-5B6A-4CA1-B26D-3CE96959A618}"/>
              </a:ext>
            </a:extLst>
          </p:cNvPr>
          <p:cNvSpPr/>
          <p:nvPr/>
        </p:nvSpPr>
        <p:spPr>
          <a:xfrm>
            <a:off x="8838749" y="730704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Server (engine)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4AAAF89-5766-471B-BB25-84C991DE19E5}"/>
              </a:ext>
            </a:extLst>
          </p:cNvPr>
          <p:cNvSpPr/>
          <p:nvPr/>
        </p:nvSpPr>
        <p:spPr>
          <a:xfrm>
            <a:off x="5391465" y="1527791"/>
            <a:ext cx="2895593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Semaphore: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/HOLODECK_SEMAPHORE_SERVER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221D6B1-D6CE-4D92-A467-8C7B8855837F}"/>
              </a:ext>
            </a:extLst>
          </p:cNvPr>
          <p:cNvSpPr/>
          <p:nvPr/>
        </p:nvSpPr>
        <p:spPr>
          <a:xfrm>
            <a:off x="5391465" y="2262956"/>
            <a:ext cx="2895593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Semaphore: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/HOLODECK_SEMAPHORE_CLIENT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9F9967-D315-43EB-BF1F-048427FAE558}"/>
              </a:ext>
            </a:extLst>
          </p:cNvPr>
          <p:cNvSpPr/>
          <p:nvPr/>
        </p:nvSpPr>
        <p:spPr>
          <a:xfrm>
            <a:off x="5364030" y="3060192"/>
            <a:ext cx="2923021" cy="3560064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5E13AE-D6F1-4ACA-9BB5-DD885AA4552B}"/>
              </a:ext>
            </a:extLst>
          </p:cNvPr>
          <p:cNvSpPr txBox="1"/>
          <p:nvPr/>
        </p:nvSpPr>
        <p:spPr>
          <a:xfrm>
            <a:off x="5339647" y="3060192"/>
            <a:ext cx="12165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MainAgent</a:t>
            </a:r>
            <a:endParaRPr lang="en-US" sz="11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22F9817-454B-40EF-A4ED-48FC386A4356}"/>
              </a:ext>
            </a:extLst>
          </p:cNvPr>
          <p:cNvSpPr/>
          <p:nvPr/>
        </p:nvSpPr>
        <p:spPr>
          <a:xfrm>
            <a:off x="5486400" y="3351092"/>
            <a:ext cx="2638670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>
                <a:solidFill>
                  <a:schemeClr val="tx1"/>
                </a:solidFill>
              </a:rPr>
              <a:t>shmem</a:t>
            </a:r>
            <a:r>
              <a:rPr lang="en-US" sz="1200" dirty="0">
                <a:solidFill>
                  <a:schemeClr val="tx1"/>
                </a:solidFill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MainAgent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1000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6AB7DA9-E956-4127-9ABD-288EB72CF2FE}"/>
              </a:ext>
            </a:extLst>
          </p:cNvPr>
          <p:cNvSpPr/>
          <p:nvPr/>
        </p:nvSpPr>
        <p:spPr>
          <a:xfrm>
            <a:off x="5511865" y="4098518"/>
            <a:ext cx="2613206" cy="1058698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FF497FF-592D-48CE-BBA7-CDF5630CAC10}"/>
              </a:ext>
            </a:extLst>
          </p:cNvPr>
          <p:cNvSpPr txBox="1"/>
          <p:nvPr/>
        </p:nvSpPr>
        <p:spPr>
          <a:xfrm>
            <a:off x="5487482" y="4098518"/>
            <a:ext cx="1087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LocationSensor</a:t>
            </a:r>
            <a:endParaRPr lang="en-US" sz="110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DA850BB-1D90-4167-B9A4-E5D51C16B3AC}"/>
              </a:ext>
            </a:extLst>
          </p:cNvPr>
          <p:cNvSpPr/>
          <p:nvPr/>
        </p:nvSpPr>
        <p:spPr>
          <a:xfrm>
            <a:off x="5567391" y="4408004"/>
            <a:ext cx="2418369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>
                <a:solidFill>
                  <a:schemeClr val="tx1"/>
                </a:solidFill>
              </a:rPr>
              <a:t>shmem</a:t>
            </a:r>
            <a:r>
              <a:rPr lang="en-US" sz="1200" dirty="0">
                <a:solidFill>
                  <a:schemeClr val="tx1"/>
                </a:solidFill>
              </a:rPr>
              <a:t>: </a:t>
            </a:r>
            <a:r>
              <a:rPr lang="en-US" sz="1000" dirty="0" err="1">
                <a:solidFill>
                  <a:schemeClr val="tx1"/>
                </a:solidFill>
                <a:latin typeface="Consolas" panose="020B0609020204030204" pitchFamily="49" charset="0"/>
              </a:rPr>
              <a:t>MainAgent_LocationSensor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fr-FR" b="1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3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E1AE1E1-4C8C-43DA-A916-2AACA7B654E3}"/>
              </a:ext>
            </a:extLst>
          </p:cNvPr>
          <p:cNvSpPr txBox="1"/>
          <p:nvPr/>
        </p:nvSpPr>
        <p:spPr>
          <a:xfrm>
            <a:off x="1938302" y="1556892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Copy action into buffer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5D044DD-87FA-4D69-89C1-DD05C8665A98}"/>
              </a:ext>
            </a:extLst>
          </p:cNvPr>
          <p:cNvCxnSpPr>
            <a:cxnSpLocks/>
            <a:stCxn id="39" idx="1"/>
            <a:endCxn id="50" idx="3"/>
          </p:cNvCxnSpPr>
          <p:nvPr/>
        </p:nvCxnSpPr>
        <p:spPr>
          <a:xfrm flipH="1">
            <a:off x="4702612" y="2579467"/>
            <a:ext cx="688853" cy="92326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E17755D-AA98-499A-9CEC-FDE4AAF0A050}"/>
              </a:ext>
            </a:extLst>
          </p:cNvPr>
          <p:cNvSpPr txBox="1"/>
          <p:nvPr/>
        </p:nvSpPr>
        <p:spPr>
          <a:xfrm>
            <a:off x="1962684" y="1997589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Signal Server semaphore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CCE6BE6-43DB-40BF-8C7F-181FD1AAB9E5}"/>
              </a:ext>
            </a:extLst>
          </p:cNvPr>
          <p:cNvSpPr txBox="1"/>
          <p:nvPr/>
        </p:nvSpPr>
        <p:spPr>
          <a:xfrm>
            <a:off x="8838749" y="1563426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Server wakes up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E09FF2E-F015-4AD1-B1DF-8CA962FEED97}"/>
              </a:ext>
            </a:extLst>
          </p:cNvPr>
          <p:cNvGrpSpPr/>
          <p:nvPr/>
        </p:nvGrpSpPr>
        <p:grpSpPr>
          <a:xfrm>
            <a:off x="8399837" y="723542"/>
            <a:ext cx="1914144" cy="914400"/>
            <a:chOff x="2487168" y="-73152"/>
            <a:chExt cx="1914144" cy="914400"/>
          </a:xfrm>
        </p:grpSpPr>
        <p:pic>
          <p:nvPicPr>
            <p:cNvPr id="34" name="Graphic 33" descr="Gears">
              <a:extLst>
                <a:ext uri="{FF2B5EF4-FFF2-40B4-BE49-F238E27FC236}">
                  <a16:creationId xmlns:a16="http://schemas.microsoft.com/office/drawing/2014/main" id="{74A33ED1-6E34-4B45-A6DC-500CD853D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487168" y="-73152"/>
              <a:ext cx="914400" cy="914400"/>
            </a:xfrm>
            <a:prstGeom prst="rect">
              <a:avLst/>
            </a:prstGeom>
          </p:spPr>
        </p:pic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FD88561-1082-4D2E-AC2F-A36DC47B4422}"/>
                </a:ext>
              </a:extLst>
            </p:cNvPr>
            <p:cNvSpPr txBox="1"/>
            <p:nvPr/>
          </p:nvSpPr>
          <p:spPr>
            <a:xfrm>
              <a:off x="2974848" y="381259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RUNNING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CC6415F-9329-4A13-8B68-74A3FA0F33BA}"/>
              </a:ext>
            </a:extLst>
          </p:cNvPr>
          <p:cNvGrpSpPr/>
          <p:nvPr/>
        </p:nvGrpSpPr>
        <p:grpSpPr>
          <a:xfrm>
            <a:off x="1437757" y="929948"/>
            <a:ext cx="1829250" cy="553352"/>
            <a:chOff x="1658110" y="302773"/>
            <a:chExt cx="1829250" cy="553352"/>
          </a:xfrm>
        </p:grpSpPr>
        <p:pic>
          <p:nvPicPr>
            <p:cNvPr id="36" name="Graphic 35" descr="Forbidden">
              <a:extLst>
                <a:ext uri="{FF2B5EF4-FFF2-40B4-BE49-F238E27FC236}">
                  <a16:creationId xmlns:a16="http://schemas.microsoft.com/office/drawing/2014/main" id="{2A46C115-9942-430F-BF03-AB7FCAAA1DB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658110" y="302773"/>
              <a:ext cx="549538" cy="549538"/>
            </a:xfrm>
            <a:prstGeom prst="rect">
              <a:avLst/>
            </a:prstGeom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FAF3BB26-344F-43CF-9AC0-363CB712CE79}"/>
                </a:ext>
              </a:extLst>
            </p:cNvPr>
            <p:cNvSpPr txBox="1"/>
            <p:nvPr/>
          </p:nvSpPr>
          <p:spPr>
            <a:xfrm>
              <a:off x="2060896" y="594515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BLOCKED 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3CD5527B-EE32-4E7F-8173-48464DC9C8E0}"/>
              </a:ext>
            </a:extLst>
          </p:cNvPr>
          <p:cNvSpPr txBox="1"/>
          <p:nvPr/>
        </p:nvSpPr>
        <p:spPr>
          <a:xfrm>
            <a:off x="1959184" y="2506732"/>
            <a:ext cx="2764310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Wait on client semaphore for server to finish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0D1981F-3A9C-457C-B972-2348494596FB}"/>
              </a:ext>
            </a:extLst>
          </p:cNvPr>
          <p:cNvSpPr txBox="1"/>
          <p:nvPr/>
        </p:nvSpPr>
        <p:spPr>
          <a:xfrm>
            <a:off x="8843954" y="2107112"/>
            <a:ext cx="2764310" cy="92333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Read action buffer, apply the action to the agent (</a:t>
            </a:r>
            <a:r>
              <a:rPr lang="en-US" dirty="0" err="1"/>
              <a:t>ie</a:t>
            </a:r>
            <a:r>
              <a:rPr lang="en-US" dirty="0"/>
              <a:t> fly up a bit), tick once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A3C0E0D-4056-44BF-873E-E1282865CA0D}"/>
              </a:ext>
            </a:extLst>
          </p:cNvPr>
          <p:cNvSpPr txBox="1"/>
          <p:nvPr/>
        </p:nvSpPr>
        <p:spPr>
          <a:xfrm>
            <a:off x="8857037" y="3204796"/>
            <a:ext cx="2764310" cy="92333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Sample sensor data, copy results into sensor’s shared memory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CA6C5C56-0AD5-4ED2-BAAA-76F1C2AD0A58}"/>
              </a:ext>
            </a:extLst>
          </p:cNvPr>
          <p:cNvCxnSpPr>
            <a:cxnSpLocks/>
            <a:stCxn id="47" idx="1"/>
            <a:endCxn id="39" idx="3"/>
          </p:cNvCxnSpPr>
          <p:nvPr/>
        </p:nvCxnSpPr>
        <p:spPr>
          <a:xfrm flipH="1" flipV="1">
            <a:off x="8287058" y="2579467"/>
            <a:ext cx="569979" cy="190767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C05B9D96-5EE3-4E71-B4F4-36848EB90DCF}"/>
              </a:ext>
            </a:extLst>
          </p:cNvPr>
          <p:cNvSpPr txBox="1"/>
          <p:nvPr/>
        </p:nvSpPr>
        <p:spPr>
          <a:xfrm>
            <a:off x="8857037" y="4302480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Signal Client semaphore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E1A5872-422C-493F-B79C-472477EBE65B}"/>
              </a:ext>
            </a:extLst>
          </p:cNvPr>
          <p:cNvSpPr txBox="1"/>
          <p:nvPr/>
        </p:nvSpPr>
        <p:spPr>
          <a:xfrm>
            <a:off x="1938302" y="3318066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Wake up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0BA30D4-BF57-47B3-A3E5-82117030C1D2}"/>
              </a:ext>
            </a:extLst>
          </p:cNvPr>
          <p:cNvSpPr txBox="1"/>
          <p:nvPr/>
        </p:nvSpPr>
        <p:spPr>
          <a:xfrm>
            <a:off x="195071" y="134112"/>
            <a:ext cx="1050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reward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terminal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_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env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step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1000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5767EDB-11C8-443C-98EF-E986ED8CC6D5}"/>
              </a:ext>
            </a:extLst>
          </p:cNvPr>
          <p:cNvCxnSpPr>
            <a:cxnSpLocks/>
          </p:cNvCxnSpPr>
          <p:nvPr/>
        </p:nvCxnSpPr>
        <p:spPr>
          <a:xfrm>
            <a:off x="5047038" y="767280"/>
            <a:ext cx="0" cy="5852976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32DDAF08-D135-4E89-90A7-F3AA90C4B83E}"/>
              </a:ext>
            </a:extLst>
          </p:cNvPr>
          <p:cNvCxnSpPr>
            <a:cxnSpLocks/>
          </p:cNvCxnSpPr>
          <p:nvPr/>
        </p:nvCxnSpPr>
        <p:spPr>
          <a:xfrm>
            <a:off x="8607102" y="767280"/>
            <a:ext cx="0" cy="5852976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7948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7261566-9243-46E7-827B-43F9246F0BE5}"/>
              </a:ext>
            </a:extLst>
          </p:cNvPr>
          <p:cNvSpPr/>
          <p:nvPr/>
        </p:nvSpPr>
        <p:spPr>
          <a:xfrm>
            <a:off x="5364030" y="767280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Shared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4AAAF89-5766-471B-BB25-84C991DE19E5}"/>
              </a:ext>
            </a:extLst>
          </p:cNvPr>
          <p:cNvSpPr/>
          <p:nvPr/>
        </p:nvSpPr>
        <p:spPr>
          <a:xfrm>
            <a:off x="5391465" y="1527791"/>
            <a:ext cx="2895593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Semaphore: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/HOLODECK_SEMAPHORE_SERVER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221D6B1-D6CE-4D92-A467-8C7B8855837F}"/>
              </a:ext>
            </a:extLst>
          </p:cNvPr>
          <p:cNvSpPr/>
          <p:nvPr/>
        </p:nvSpPr>
        <p:spPr>
          <a:xfrm>
            <a:off x="5391465" y="2262956"/>
            <a:ext cx="2895593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Semaphore: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/HOLODECK_SEMAPHORE_CLIENT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9F9967-D315-43EB-BF1F-048427FAE558}"/>
              </a:ext>
            </a:extLst>
          </p:cNvPr>
          <p:cNvSpPr/>
          <p:nvPr/>
        </p:nvSpPr>
        <p:spPr>
          <a:xfrm>
            <a:off x="5364030" y="3060192"/>
            <a:ext cx="2923021" cy="3560064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5E13AE-D6F1-4ACA-9BB5-DD885AA4552B}"/>
              </a:ext>
            </a:extLst>
          </p:cNvPr>
          <p:cNvSpPr txBox="1"/>
          <p:nvPr/>
        </p:nvSpPr>
        <p:spPr>
          <a:xfrm>
            <a:off x="5339647" y="3060192"/>
            <a:ext cx="12165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MainAgent</a:t>
            </a:r>
            <a:endParaRPr lang="en-US" sz="11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22F9817-454B-40EF-A4ED-48FC386A4356}"/>
              </a:ext>
            </a:extLst>
          </p:cNvPr>
          <p:cNvSpPr/>
          <p:nvPr/>
        </p:nvSpPr>
        <p:spPr>
          <a:xfrm>
            <a:off x="5486400" y="3351092"/>
            <a:ext cx="2638670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>
                <a:solidFill>
                  <a:schemeClr val="tx1"/>
                </a:solidFill>
              </a:rPr>
              <a:t>shmem</a:t>
            </a:r>
            <a:r>
              <a:rPr lang="en-US" sz="1200" dirty="0">
                <a:solidFill>
                  <a:schemeClr val="tx1"/>
                </a:solidFill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MainAgent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1000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6AB7DA9-E956-4127-9ABD-288EB72CF2FE}"/>
              </a:ext>
            </a:extLst>
          </p:cNvPr>
          <p:cNvSpPr/>
          <p:nvPr/>
        </p:nvSpPr>
        <p:spPr>
          <a:xfrm>
            <a:off x="5511865" y="4098518"/>
            <a:ext cx="2613206" cy="1058698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FF497FF-592D-48CE-BBA7-CDF5630CAC10}"/>
              </a:ext>
            </a:extLst>
          </p:cNvPr>
          <p:cNvSpPr txBox="1"/>
          <p:nvPr/>
        </p:nvSpPr>
        <p:spPr>
          <a:xfrm>
            <a:off x="5487482" y="4098518"/>
            <a:ext cx="1087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LocationSensor</a:t>
            </a:r>
            <a:endParaRPr lang="en-US" sz="110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DA850BB-1D90-4167-B9A4-E5D51C16B3AC}"/>
              </a:ext>
            </a:extLst>
          </p:cNvPr>
          <p:cNvSpPr/>
          <p:nvPr/>
        </p:nvSpPr>
        <p:spPr>
          <a:xfrm>
            <a:off x="5567391" y="4408004"/>
            <a:ext cx="2418369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>
                <a:solidFill>
                  <a:schemeClr val="tx1"/>
                </a:solidFill>
              </a:rPr>
              <a:t>shmem</a:t>
            </a:r>
            <a:r>
              <a:rPr lang="en-US" sz="1200" dirty="0">
                <a:solidFill>
                  <a:schemeClr val="tx1"/>
                </a:solidFill>
              </a:rPr>
              <a:t>: </a:t>
            </a:r>
            <a:r>
              <a:rPr lang="en-US" sz="1000" dirty="0" err="1">
                <a:solidFill>
                  <a:schemeClr val="tx1"/>
                </a:solidFill>
                <a:latin typeface="Consolas" panose="020B0609020204030204" pitchFamily="49" charset="0"/>
              </a:rPr>
              <a:t>MainAgent_LocationSensor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fr-FR" b="1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3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E1AE1E1-4C8C-43DA-A916-2AACA7B654E3}"/>
              </a:ext>
            </a:extLst>
          </p:cNvPr>
          <p:cNvSpPr txBox="1"/>
          <p:nvPr/>
        </p:nvSpPr>
        <p:spPr>
          <a:xfrm>
            <a:off x="1938302" y="1556892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Copy action into buffer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E17755D-AA98-499A-9CEC-FDE4AAF0A050}"/>
              </a:ext>
            </a:extLst>
          </p:cNvPr>
          <p:cNvSpPr txBox="1"/>
          <p:nvPr/>
        </p:nvSpPr>
        <p:spPr>
          <a:xfrm>
            <a:off x="1962684" y="1997589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Signal Server semaphore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CCE6BE6-43DB-40BF-8C7F-181FD1AAB9E5}"/>
              </a:ext>
            </a:extLst>
          </p:cNvPr>
          <p:cNvSpPr txBox="1"/>
          <p:nvPr/>
        </p:nvSpPr>
        <p:spPr>
          <a:xfrm>
            <a:off x="8838749" y="1563426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Server wakes up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CD5527B-EE32-4E7F-8173-48464DC9C8E0}"/>
              </a:ext>
            </a:extLst>
          </p:cNvPr>
          <p:cNvSpPr txBox="1"/>
          <p:nvPr/>
        </p:nvSpPr>
        <p:spPr>
          <a:xfrm>
            <a:off x="1959184" y="2506732"/>
            <a:ext cx="2764310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Wait on client semaphore for server to finish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0D1981F-3A9C-457C-B972-2348494596FB}"/>
              </a:ext>
            </a:extLst>
          </p:cNvPr>
          <p:cNvSpPr txBox="1"/>
          <p:nvPr/>
        </p:nvSpPr>
        <p:spPr>
          <a:xfrm>
            <a:off x="8843954" y="2107112"/>
            <a:ext cx="2764310" cy="92333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Read action buffer, apply the action to the agent (</a:t>
            </a:r>
            <a:r>
              <a:rPr lang="en-US" dirty="0" err="1"/>
              <a:t>ie</a:t>
            </a:r>
            <a:r>
              <a:rPr lang="en-US" dirty="0"/>
              <a:t> fly up a bit), tick once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A3C0E0D-4056-44BF-873E-E1282865CA0D}"/>
              </a:ext>
            </a:extLst>
          </p:cNvPr>
          <p:cNvSpPr txBox="1"/>
          <p:nvPr/>
        </p:nvSpPr>
        <p:spPr>
          <a:xfrm>
            <a:off x="8857037" y="3204796"/>
            <a:ext cx="2764310" cy="92333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Sample sensor data, copy results into sensor’s shared memory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CA6C5C56-0AD5-4ED2-BAAA-76F1C2AD0A58}"/>
              </a:ext>
            </a:extLst>
          </p:cNvPr>
          <p:cNvCxnSpPr>
            <a:cxnSpLocks/>
            <a:stCxn id="58" idx="1"/>
            <a:endCxn id="33" idx="3"/>
          </p:cNvCxnSpPr>
          <p:nvPr/>
        </p:nvCxnSpPr>
        <p:spPr>
          <a:xfrm flipH="1" flipV="1">
            <a:off x="8287058" y="1844302"/>
            <a:ext cx="551691" cy="318058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C05B9D96-5EE3-4E71-B4F4-36848EB90DCF}"/>
              </a:ext>
            </a:extLst>
          </p:cNvPr>
          <p:cNvSpPr txBox="1"/>
          <p:nvPr/>
        </p:nvSpPr>
        <p:spPr>
          <a:xfrm>
            <a:off x="8857037" y="4302480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Signal Client semaphore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E1A5872-422C-493F-B79C-472477EBE65B}"/>
              </a:ext>
            </a:extLst>
          </p:cNvPr>
          <p:cNvSpPr txBox="1"/>
          <p:nvPr/>
        </p:nvSpPr>
        <p:spPr>
          <a:xfrm>
            <a:off x="1938302" y="3318066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Wake up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7E47BC1A-2889-4D64-911B-0E3E8F081DE4}"/>
              </a:ext>
            </a:extLst>
          </p:cNvPr>
          <p:cNvSpPr/>
          <p:nvPr/>
        </p:nvSpPr>
        <p:spPr>
          <a:xfrm>
            <a:off x="8838749" y="730704"/>
            <a:ext cx="2950464" cy="658368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Server (engine)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E96E5BBA-B9F0-4A23-A9D8-C76BA0414DCA}"/>
              </a:ext>
            </a:extLst>
          </p:cNvPr>
          <p:cNvGrpSpPr/>
          <p:nvPr/>
        </p:nvGrpSpPr>
        <p:grpSpPr>
          <a:xfrm>
            <a:off x="8686349" y="872296"/>
            <a:ext cx="1829250" cy="553352"/>
            <a:chOff x="1658110" y="302773"/>
            <a:chExt cx="1829250" cy="553352"/>
          </a:xfrm>
        </p:grpSpPr>
        <p:pic>
          <p:nvPicPr>
            <p:cNvPr id="52" name="Graphic 51" descr="Forbidden">
              <a:extLst>
                <a:ext uri="{FF2B5EF4-FFF2-40B4-BE49-F238E27FC236}">
                  <a16:creationId xmlns:a16="http://schemas.microsoft.com/office/drawing/2014/main" id="{78BA68B9-713E-4DB8-9704-CC10B7F2C4E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658110" y="302773"/>
              <a:ext cx="549538" cy="549538"/>
            </a:xfrm>
            <a:prstGeom prst="rect">
              <a:avLst/>
            </a:prstGeom>
          </p:spPr>
        </p:pic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2C8FF8-2C27-41AD-9009-6FEF89607213}"/>
                </a:ext>
              </a:extLst>
            </p:cNvPr>
            <p:cNvSpPr txBox="1"/>
            <p:nvPr/>
          </p:nvSpPr>
          <p:spPr>
            <a:xfrm>
              <a:off x="2060896" y="594515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BLOCKED </a:t>
              </a:r>
            </a:p>
          </p:txBody>
        </p:sp>
      </p:grp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ABF4E883-20C0-497B-8C08-C0096F33498A}"/>
              </a:ext>
            </a:extLst>
          </p:cNvPr>
          <p:cNvSpPr/>
          <p:nvPr/>
        </p:nvSpPr>
        <p:spPr>
          <a:xfrm>
            <a:off x="1834446" y="767280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Client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A4E9613F-5BF7-48D0-8291-299DBE1F7028}"/>
              </a:ext>
            </a:extLst>
          </p:cNvPr>
          <p:cNvGrpSpPr/>
          <p:nvPr/>
        </p:nvGrpSpPr>
        <p:grpSpPr>
          <a:xfrm>
            <a:off x="1352863" y="767279"/>
            <a:ext cx="1914144" cy="914400"/>
            <a:chOff x="2487168" y="-73152"/>
            <a:chExt cx="1914144" cy="914400"/>
          </a:xfrm>
        </p:grpSpPr>
        <p:pic>
          <p:nvPicPr>
            <p:cNvPr id="56" name="Graphic 55" descr="Gears">
              <a:extLst>
                <a:ext uri="{FF2B5EF4-FFF2-40B4-BE49-F238E27FC236}">
                  <a16:creationId xmlns:a16="http://schemas.microsoft.com/office/drawing/2014/main" id="{DFBB7E69-B2F5-487E-871D-D81CF8C1EFA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487168" y="-73152"/>
              <a:ext cx="914400" cy="914400"/>
            </a:xfrm>
            <a:prstGeom prst="rect">
              <a:avLst/>
            </a:prstGeom>
          </p:spPr>
        </p:pic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0D9EBB4-B94F-4DC1-A2AF-7855ED70A439}"/>
                </a:ext>
              </a:extLst>
            </p:cNvPr>
            <p:cNvSpPr txBox="1"/>
            <p:nvPr/>
          </p:nvSpPr>
          <p:spPr>
            <a:xfrm>
              <a:off x="2974848" y="381259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RUNNING</a:t>
              </a:r>
            </a:p>
          </p:txBody>
        </p: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FF839443-9E4F-4A74-81CE-481D9E7ACDB9}"/>
              </a:ext>
            </a:extLst>
          </p:cNvPr>
          <p:cNvSpPr txBox="1"/>
          <p:nvPr/>
        </p:nvSpPr>
        <p:spPr>
          <a:xfrm>
            <a:off x="8838749" y="4840224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Wait on Server semaphore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8D16CFD-B9F1-4604-AF52-585B21371634}"/>
              </a:ext>
            </a:extLst>
          </p:cNvPr>
          <p:cNvSpPr txBox="1"/>
          <p:nvPr/>
        </p:nvSpPr>
        <p:spPr>
          <a:xfrm>
            <a:off x="195071" y="134112"/>
            <a:ext cx="1050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reward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terminal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_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env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step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1000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7FE6EAA-5FD1-49F5-85BB-E3F035A77554}"/>
              </a:ext>
            </a:extLst>
          </p:cNvPr>
          <p:cNvSpPr txBox="1"/>
          <p:nvPr/>
        </p:nvSpPr>
        <p:spPr>
          <a:xfrm>
            <a:off x="1927523" y="3852401"/>
            <a:ext cx="2764310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Return state to user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77117896-005B-4EF6-BE7D-9890110F0C60}"/>
              </a:ext>
            </a:extLst>
          </p:cNvPr>
          <p:cNvCxnSpPr>
            <a:cxnSpLocks/>
          </p:cNvCxnSpPr>
          <p:nvPr/>
        </p:nvCxnSpPr>
        <p:spPr>
          <a:xfrm flipH="1" flipV="1">
            <a:off x="4011169" y="4098518"/>
            <a:ext cx="1670303" cy="74170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89E884B-4CC7-4330-A26D-E103DE54B421}"/>
              </a:ext>
            </a:extLst>
          </p:cNvPr>
          <p:cNvCxnSpPr>
            <a:cxnSpLocks/>
          </p:cNvCxnSpPr>
          <p:nvPr/>
        </p:nvCxnSpPr>
        <p:spPr>
          <a:xfrm>
            <a:off x="5047038" y="767280"/>
            <a:ext cx="0" cy="5852976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2451B45-02FC-401B-B24A-F998674AEC71}"/>
              </a:ext>
            </a:extLst>
          </p:cNvPr>
          <p:cNvCxnSpPr>
            <a:cxnSpLocks/>
          </p:cNvCxnSpPr>
          <p:nvPr/>
        </p:nvCxnSpPr>
        <p:spPr>
          <a:xfrm>
            <a:off x="8607102" y="767280"/>
            <a:ext cx="0" cy="5852976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6841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DCCB8-5CD1-46C4-AD99-D17E04577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Refresher: Two Halves of Holodeck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4309B-E7BE-497D-A0AB-117A345A40D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onsolas" panose="020B0609020204030204" pitchFamily="49" charset="0"/>
                <a:hlinkClick r:id="rId2"/>
              </a:rPr>
              <a:t>holodeck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“Python Side”</a:t>
            </a:r>
          </a:p>
          <a:p>
            <a:pPr lvl="1"/>
            <a:r>
              <a:rPr lang="en-US" dirty="0"/>
              <a:t>Client</a:t>
            </a:r>
          </a:p>
          <a:p>
            <a:pPr lvl="2"/>
            <a:r>
              <a:rPr lang="en-US" dirty="0"/>
              <a:t>But starts the server…</a:t>
            </a:r>
          </a:p>
          <a:p>
            <a:pPr lvl="1"/>
            <a:r>
              <a:rPr lang="en-US" dirty="0"/>
              <a:t>Python package</a:t>
            </a:r>
          </a:p>
          <a:p>
            <a:pPr lvl="1"/>
            <a:r>
              <a:rPr lang="en-US" dirty="0"/>
              <a:t>pip installable</a:t>
            </a:r>
          </a:p>
          <a:p>
            <a:pPr lvl="1"/>
            <a:r>
              <a:rPr lang="en-US" dirty="0"/>
              <a:t>User interacts with this exclusively</a:t>
            </a:r>
          </a:p>
          <a:p>
            <a:pPr lvl="1"/>
            <a:r>
              <a:rPr lang="en-US" dirty="0"/>
              <a:t>Mostly shuffles information to and from the engine</a:t>
            </a:r>
          </a:p>
          <a:p>
            <a:pPr lvl="1"/>
            <a:r>
              <a:rPr lang="en-US" dirty="0"/>
              <a:t>Responsible for initializing the engine and training scenarios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60B719-F457-4CC8-B754-5E1D408C9BB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onsolas" panose="020B0609020204030204" pitchFamily="49" charset="0"/>
                <a:hlinkClick r:id="rId3"/>
              </a:rPr>
              <a:t>holodeck-engine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“C++ Side”</a:t>
            </a:r>
          </a:p>
          <a:p>
            <a:pPr lvl="1"/>
            <a:r>
              <a:rPr lang="en-US" dirty="0"/>
              <a:t>Server</a:t>
            </a:r>
          </a:p>
          <a:p>
            <a:pPr lvl="1"/>
            <a:r>
              <a:rPr lang="en-US" dirty="0"/>
              <a:t>Unreal Project (.</a:t>
            </a:r>
            <a:r>
              <a:rPr lang="en-US" dirty="0" err="1"/>
              <a:t>uproject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Compiled binaries are downloaded and installed by </a:t>
            </a:r>
            <a:r>
              <a:rPr lang="en-US" dirty="0">
                <a:latin typeface="Consolas" panose="020B0609020204030204" pitchFamily="49" charset="0"/>
              </a:rPr>
              <a:t>holodeck</a:t>
            </a:r>
            <a:r>
              <a:rPr lang="en-US" dirty="0"/>
              <a:t> package</a:t>
            </a:r>
          </a:p>
          <a:p>
            <a:pPr lvl="1"/>
            <a:r>
              <a:rPr lang="en-US" dirty="0"/>
              <a:t>Requires Unreal Developer account to install Unreal Editor and build/package (see </a:t>
            </a:r>
            <a:r>
              <a:rPr lang="en-US" dirty="0">
                <a:hlinkClick r:id="rId4"/>
              </a:rPr>
              <a:t>https://www.unrealengine.com/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This is where the magic happens</a:t>
            </a:r>
          </a:p>
        </p:txBody>
      </p:sp>
    </p:spTree>
    <p:extLst>
      <p:ext uri="{BB962C8B-B14F-4D97-AF65-F5344CB8AC3E}">
        <p14:creationId xmlns:p14="http://schemas.microsoft.com/office/powerpoint/2010/main" val="1215251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4805D-9921-4DC6-B866-F7F9B6F20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Usage 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95764-920F-407B-A9F9-3E7914D48A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15200" y="1825625"/>
            <a:ext cx="4038600" cy="435133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F8460A-DDF8-42C5-90CC-9303CBC5FEEF}"/>
              </a:ext>
            </a:extLst>
          </p:cNvPr>
          <p:cNvSpPr txBox="1"/>
          <p:nvPr/>
        </p:nvSpPr>
        <p:spPr>
          <a:xfrm>
            <a:off x="838200" y="1825625"/>
            <a:ext cx="1235049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holodeck</a:t>
            </a:r>
          </a:p>
          <a:p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numpy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np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 (1). start up the engine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env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holodeck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make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808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UrbanCity-MaxDistance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range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 </a:t>
            </a:r>
            <a:r>
              <a:rPr lang="en-US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intitialize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the level and the main agent inside of it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env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reset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 prepare a command to be sent to the main agent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command 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1000</a:t>
            </a:r>
            <a:r>
              <a:rPr lang="fr-FR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endParaRPr lang="fr-FR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_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range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FF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1000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 (2). send the command to the agent, step the simulation, and return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      information from the engine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state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reward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terminal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_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env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step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command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533857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13175-D7F4-4EBA-9829-2FDAD1EC2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1: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holodeck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make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BB1A0D-90FF-4E26-B1A8-6EBBA5434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the Python side starts up the engine, and how they begin to communicate</a:t>
            </a:r>
          </a:p>
        </p:txBody>
      </p:sp>
    </p:spTree>
    <p:extLst>
      <p:ext uri="{BB962C8B-B14F-4D97-AF65-F5344CB8AC3E}">
        <p14:creationId xmlns:p14="http://schemas.microsoft.com/office/powerpoint/2010/main" val="1803359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CF269-20C1-49D1-B31B-7888267AC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holodeck</a:t>
            </a:r>
            <a:r>
              <a:rPr lang="en-US" sz="3600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</a:t>
            </a:r>
            <a:r>
              <a:rPr lang="en-US" sz="3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make</a:t>
            </a:r>
            <a:r>
              <a:rPr lang="en-US" sz="3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 </a:t>
            </a:r>
            <a:r>
              <a:rPr lang="en-US" dirty="0"/>
              <a:t>begat</a:t>
            </a:r>
            <a:r>
              <a:rPr lang="en-US" sz="3600" dirty="0">
                <a:latin typeface="Consolas" panose="020B0609020204030204" pitchFamily="49" charset="0"/>
              </a:rPr>
              <a:t> </a:t>
            </a:r>
            <a:r>
              <a:rPr lang="en-US" sz="3600" dirty="0" err="1">
                <a:latin typeface="Consolas" panose="020B0609020204030204" pitchFamily="49" charset="0"/>
              </a:rPr>
              <a:t>HolodeckEnvironment</a:t>
            </a:r>
            <a:endParaRPr lang="en-US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97EDFD-460C-426A-B533-C64030DA2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Mostly just helps create an instance of the </a:t>
            </a:r>
            <a:r>
              <a:rPr lang="en-US" dirty="0" err="1">
                <a:latin typeface="Consolas" panose="020B0609020204030204" pitchFamily="49" charset="0"/>
              </a:rPr>
              <a:t>HolodeckEnvironment</a:t>
            </a:r>
            <a:r>
              <a:rPr lang="en-US" dirty="0">
                <a:latin typeface="Consolas" panose="020B0609020204030204" pitchFamily="49" charset="0"/>
              </a:rPr>
              <a:t> (environments.py)</a:t>
            </a:r>
            <a:r>
              <a:rPr lang="en-US" dirty="0"/>
              <a:t> class</a:t>
            </a:r>
          </a:p>
          <a:p>
            <a:pPr lvl="1"/>
            <a:r>
              <a:rPr lang="en-US" dirty="0" err="1">
                <a:latin typeface="Consolas" panose="020B0609020204030204" pitchFamily="49" charset="0"/>
              </a:rPr>
              <a:t>holodeck.make</a:t>
            </a:r>
            <a:r>
              <a:rPr lang="en-US" dirty="0">
                <a:latin typeface="Consolas" panose="020B0609020204030204" pitchFamily="49" charset="0"/>
              </a:rPr>
              <a:t>()</a:t>
            </a:r>
            <a:r>
              <a:rPr lang="en-US" dirty="0"/>
              <a:t> loads the configuration file to pass as parameters in </a:t>
            </a:r>
            <a:r>
              <a:rPr lang="en-US" dirty="0">
                <a:latin typeface="Consolas" panose="020B0609020204030204" pitchFamily="49" charset="0"/>
              </a:rPr>
              <a:t>__</a:t>
            </a:r>
            <a:r>
              <a:rPr lang="en-US" dirty="0" err="1">
                <a:latin typeface="Consolas" panose="020B0609020204030204" pitchFamily="49" charset="0"/>
              </a:rPr>
              <a:t>init</a:t>
            </a:r>
            <a:r>
              <a:rPr lang="en-US" dirty="0">
                <a:latin typeface="Consolas" panose="020B0609020204030204" pitchFamily="49" charset="0"/>
              </a:rPr>
              <a:t>__()</a:t>
            </a:r>
          </a:p>
          <a:p>
            <a:r>
              <a:rPr lang="en-US" dirty="0">
                <a:latin typeface="Consolas" panose="020B0609020204030204" pitchFamily="49" charset="0"/>
              </a:rPr>
              <a:t>__</a:t>
            </a:r>
            <a:r>
              <a:rPr lang="en-US" dirty="0" err="1">
                <a:latin typeface="Consolas" panose="020B0609020204030204" pitchFamily="49" charset="0"/>
              </a:rPr>
              <a:t>init</a:t>
            </a:r>
            <a:r>
              <a:rPr lang="en-US" dirty="0">
                <a:latin typeface="Consolas" panose="020B0609020204030204" pitchFamily="49" charset="0"/>
              </a:rPr>
              <a:t>__() </a:t>
            </a:r>
            <a:r>
              <a:rPr lang="en-US" dirty="0"/>
              <a:t>of </a:t>
            </a:r>
            <a:r>
              <a:rPr lang="en-US" dirty="0" err="1">
                <a:latin typeface="Consolas" panose="020B0609020204030204" pitchFamily="49" charset="0"/>
              </a:rPr>
              <a:t>HolodeckEnvironment</a:t>
            </a:r>
            <a:r>
              <a:rPr lang="en-US" dirty="0"/>
              <a:t> does three main things: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Starts </a:t>
            </a:r>
            <a:r>
              <a:rPr lang="en-US" dirty="0">
                <a:latin typeface="Consolas" panose="020B0609020204030204" pitchFamily="49" charset="0"/>
              </a:rPr>
              <a:t>holodeck-engine</a:t>
            </a:r>
            <a:r>
              <a:rPr lang="en-US" dirty="0"/>
              <a:t> process and tells it the minimum it needs to load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Creates </a:t>
            </a:r>
            <a:r>
              <a:rPr lang="en-US" dirty="0" err="1">
                <a:latin typeface="Consolas" panose="020B0609020204030204" pitchFamily="49" charset="0"/>
              </a:rPr>
              <a:t>HolodeckClient</a:t>
            </a:r>
            <a:r>
              <a:rPr lang="en-US" dirty="0"/>
              <a:t> instance</a:t>
            </a:r>
          </a:p>
          <a:p>
            <a:pPr lvl="2"/>
            <a:r>
              <a:rPr lang="en-US" dirty="0"/>
              <a:t>Creates synchronization semaphores</a:t>
            </a:r>
          </a:p>
          <a:p>
            <a:pPr lvl="2"/>
            <a:r>
              <a:rPr lang="en-US" dirty="0"/>
              <a:t>Provides </a:t>
            </a:r>
            <a:r>
              <a:rPr lang="en-US" dirty="0">
                <a:latin typeface="Consolas" panose="020B0609020204030204" pitchFamily="49" charset="0"/>
              </a:rPr>
              <a:t>malloc()</a:t>
            </a:r>
            <a:r>
              <a:rPr lang="en-US" dirty="0"/>
              <a:t> function for allocating shared memory on the client</a:t>
            </a:r>
          </a:p>
          <a:p>
            <a:pPr lvl="3"/>
            <a:r>
              <a:rPr lang="en-US" dirty="0"/>
              <a:t>Sensors, agents, </a:t>
            </a:r>
            <a:r>
              <a:rPr lang="en-US" dirty="0" err="1"/>
              <a:t>etc</a:t>
            </a:r>
            <a:r>
              <a:rPr lang="en-US" dirty="0"/>
              <a:t> use this function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Instantiates agents, sensors, which use </a:t>
            </a:r>
            <a:r>
              <a:rPr lang="en-US" dirty="0">
                <a:latin typeface="Consolas" panose="020B0609020204030204" pitchFamily="49" charset="0"/>
              </a:rPr>
              <a:t>malloc()</a:t>
            </a:r>
            <a:r>
              <a:rPr lang="en-US" dirty="0"/>
              <a:t> to allocate buffers</a:t>
            </a:r>
          </a:p>
        </p:txBody>
      </p:sp>
    </p:spTree>
    <p:extLst>
      <p:ext uri="{BB962C8B-B14F-4D97-AF65-F5344CB8AC3E}">
        <p14:creationId xmlns:p14="http://schemas.microsoft.com/office/powerpoint/2010/main" val="1226166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BF3AA58-234E-4D8F-9BE5-3400557F8DD3}"/>
              </a:ext>
            </a:extLst>
          </p:cNvPr>
          <p:cNvSpPr/>
          <p:nvPr/>
        </p:nvSpPr>
        <p:spPr>
          <a:xfrm>
            <a:off x="1816608" y="182880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Client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7261566-9243-46E7-827B-43F9246F0BE5}"/>
              </a:ext>
            </a:extLst>
          </p:cNvPr>
          <p:cNvSpPr/>
          <p:nvPr/>
        </p:nvSpPr>
        <p:spPr>
          <a:xfrm>
            <a:off x="5346192" y="182880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Shared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22C22B8-5B6A-4CA1-B26D-3CE96959A618}"/>
              </a:ext>
            </a:extLst>
          </p:cNvPr>
          <p:cNvSpPr/>
          <p:nvPr/>
        </p:nvSpPr>
        <p:spPr>
          <a:xfrm>
            <a:off x="8820911" y="146304"/>
            <a:ext cx="2950464" cy="658368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Server (engine)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5462A52-5B45-4CCC-A0ED-36C12408349D}"/>
              </a:ext>
            </a:extLst>
          </p:cNvPr>
          <p:cNvSpPr txBox="1"/>
          <p:nvPr/>
        </p:nvSpPr>
        <p:spPr>
          <a:xfrm>
            <a:off x="1810514" y="943391"/>
            <a:ext cx="2950461" cy="307777"/>
          </a:xfrm>
          <a:prstGeom prst="rect">
            <a:avLst/>
          </a:prstGeom>
          <a:noFill/>
          <a:ln w="9525"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Consolas" panose="020B0609020204030204" pitchFamily="49" charset="0"/>
              </a:rPr>
              <a:t>HolodeckEnvironment</a:t>
            </a:r>
            <a:r>
              <a:rPr lang="en-US" sz="1400" dirty="0">
                <a:latin typeface="Consolas" panose="020B0609020204030204" pitchFamily="49" charset="0"/>
              </a:rPr>
              <a:t>.__</a:t>
            </a:r>
            <a:r>
              <a:rPr lang="en-US" sz="1400" dirty="0" err="1">
                <a:latin typeface="Consolas" panose="020B0609020204030204" pitchFamily="49" charset="0"/>
              </a:rPr>
              <a:t>init</a:t>
            </a:r>
            <a:r>
              <a:rPr lang="en-US" sz="1400" dirty="0">
                <a:latin typeface="Consolas" panose="020B0609020204030204" pitchFamily="49" charset="0"/>
              </a:rPr>
              <a:t>__</a:t>
            </a:r>
          </a:p>
        </p:txBody>
      </p:sp>
      <p:pic>
        <p:nvPicPr>
          <p:cNvPr id="28" name="Graphic 27" descr="Line arrow Slight curve">
            <a:extLst>
              <a:ext uri="{FF2B5EF4-FFF2-40B4-BE49-F238E27FC236}">
                <a16:creationId xmlns:a16="http://schemas.microsoft.com/office/drawing/2014/main" id="{0C29BD72-F124-4350-B247-C38A9E2B37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35485" y="1186274"/>
            <a:ext cx="390139" cy="390139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794A4DA-0DDB-4617-AEC3-C894FD80A66F}"/>
              </a:ext>
            </a:extLst>
          </p:cNvPr>
          <p:cNvSpPr txBox="1"/>
          <p:nvPr/>
        </p:nvSpPr>
        <p:spPr>
          <a:xfrm>
            <a:off x="2325625" y="1256459"/>
            <a:ext cx="2435348" cy="523220"/>
          </a:xfrm>
          <a:prstGeom prst="rect">
            <a:avLst/>
          </a:prstGeom>
          <a:noFill/>
          <a:ln w="9525"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__</a:t>
            </a:r>
            <a:r>
              <a:rPr lang="en-US" sz="1400" dirty="0" err="1">
                <a:latin typeface="Consolas" panose="020B0609020204030204" pitchFamily="49" charset="0"/>
              </a:rPr>
              <a:t>linux_start_process</a:t>
            </a:r>
            <a:endParaRPr lang="en-US" sz="1400" dirty="0">
              <a:latin typeface="Consolas" panose="020B0609020204030204" pitchFamily="49" charset="0"/>
            </a:endParaRPr>
          </a:p>
          <a:p>
            <a:endParaRPr lang="en-US" sz="1400" dirty="0">
              <a:latin typeface="Consolas" panose="020B0609020204030204" pitchFamily="49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4AAAF89-5766-471B-BB25-84C991DE19E5}"/>
              </a:ext>
            </a:extLst>
          </p:cNvPr>
          <p:cNvSpPr/>
          <p:nvPr/>
        </p:nvSpPr>
        <p:spPr>
          <a:xfrm>
            <a:off x="5401056" y="2157631"/>
            <a:ext cx="2895593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Semaphore: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/HOLODECK_LOADING_SEM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C5BF618-309B-4A08-8BFD-29CB7B04AF8E}"/>
              </a:ext>
            </a:extLst>
          </p:cNvPr>
          <p:cNvSpPr txBox="1"/>
          <p:nvPr/>
        </p:nvSpPr>
        <p:spPr>
          <a:xfrm>
            <a:off x="2462784" y="1682496"/>
            <a:ext cx="2243327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Create Loading Semaphore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61AE5BA8-90DE-49FE-9BB9-76DE2BDFAF47}"/>
              </a:ext>
            </a:extLst>
          </p:cNvPr>
          <p:cNvCxnSpPr>
            <a:stCxn id="35" idx="3"/>
            <a:endCxn id="33" idx="1"/>
          </p:cNvCxnSpPr>
          <p:nvPr/>
        </p:nvCxnSpPr>
        <p:spPr>
          <a:xfrm>
            <a:off x="4706111" y="2005662"/>
            <a:ext cx="694945" cy="46848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346A4082-1F6D-4FDC-BE07-D9915665A505}"/>
              </a:ext>
            </a:extLst>
          </p:cNvPr>
          <p:cNvSpPr txBox="1"/>
          <p:nvPr/>
        </p:nvSpPr>
        <p:spPr>
          <a:xfrm>
            <a:off x="0" y="4549676"/>
            <a:ext cx="33162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Loading Semaphore is created by the client and signaled by the engine.</a:t>
            </a:r>
          </a:p>
          <a:p>
            <a:endParaRPr lang="en-US" dirty="0"/>
          </a:p>
          <a:p>
            <a:r>
              <a:rPr lang="en-US" dirty="0"/>
              <a:t> After starting the server process, the client will wait for the server to signal it so that the client knows the server has initialized.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72F4ED8-3C1D-4E7C-B390-84CFF77C10EC}"/>
              </a:ext>
            </a:extLst>
          </p:cNvPr>
          <p:cNvSpPr txBox="1"/>
          <p:nvPr/>
        </p:nvSpPr>
        <p:spPr>
          <a:xfrm>
            <a:off x="9356847" y="943391"/>
            <a:ext cx="1878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(Doesn’t exist yet)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00237D5-AFE8-4217-B6CD-A1923FEF5955}"/>
              </a:ext>
            </a:extLst>
          </p:cNvPr>
          <p:cNvGrpSpPr/>
          <p:nvPr/>
        </p:nvGrpSpPr>
        <p:grpSpPr>
          <a:xfrm>
            <a:off x="1487425" y="171529"/>
            <a:ext cx="1914144" cy="914400"/>
            <a:chOff x="2487168" y="-73152"/>
            <a:chExt cx="1914144" cy="914400"/>
          </a:xfrm>
        </p:grpSpPr>
        <p:pic>
          <p:nvPicPr>
            <p:cNvPr id="46" name="Graphic 45" descr="Gears">
              <a:extLst>
                <a:ext uri="{FF2B5EF4-FFF2-40B4-BE49-F238E27FC236}">
                  <a16:creationId xmlns:a16="http://schemas.microsoft.com/office/drawing/2014/main" id="{148D9F34-1DC2-4971-883C-0195123E248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487168" y="-73152"/>
              <a:ext cx="914400" cy="914400"/>
            </a:xfrm>
            <a:prstGeom prst="rect">
              <a:avLst/>
            </a:prstGeom>
          </p:spPr>
        </p:pic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9BDBA419-D6A1-4BA8-90F4-2DD657D6F591}"/>
                </a:ext>
              </a:extLst>
            </p:cNvPr>
            <p:cNvSpPr txBox="1"/>
            <p:nvPr/>
          </p:nvSpPr>
          <p:spPr>
            <a:xfrm>
              <a:off x="2974848" y="381259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RUNNING</a:t>
              </a:r>
            </a:p>
          </p:txBody>
        </p:sp>
      </p:grp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69F2B5E-4A26-436F-A834-4E9AE68B7D6A}"/>
              </a:ext>
            </a:extLst>
          </p:cNvPr>
          <p:cNvCxnSpPr>
            <a:cxnSpLocks/>
          </p:cNvCxnSpPr>
          <p:nvPr/>
        </p:nvCxnSpPr>
        <p:spPr>
          <a:xfrm>
            <a:off x="5029200" y="182880"/>
            <a:ext cx="0" cy="64739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63314A3-882F-4F2D-8D64-198EC5D76DFE}"/>
              </a:ext>
            </a:extLst>
          </p:cNvPr>
          <p:cNvCxnSpPr>
            <a:cxnSpLocks/>
          </p:cNvCxnSpPr>
          <p:nvPr/>
        </p:nvCxnSpPr>
        <p:spPr>
          <a:xfrm>
            <a:off x="8589264" y="182880"/>
            <a:ext cx="0" cy="64739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8796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BF3AA58-234E-4D8F-9BE5-3400557F8DD3}"/>
              </a:ext>
            </a:extLst>
          </p:cNvPr>
          <p:cNvSpPr/>
          <p:nvPr/>
        </p:nvSpPr>
        <p:spPr>
          <a:xfrm>
            <a:off x="1816608" y="182880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Client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7261566-9243-46E7-827B-43F9246F0BE5}"/>
              </a:ext>
            </a:extLst>
          </p:cNvPr>
          <p:cNvSpPr/>
          <p:nvPr/>
        </p:nvSpPr>
        <p:spPr>
          <a:xfrm>
            <a:off x="5346192" y="182880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Shared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22C22B8-5B6A-4CA1-B26D-3CE96959A618}"/>
              </a:ext>
            </a:extLst>
          </p:cNvPr>
          <p:cNvSpPr/>
          <p:nvPr/>
        </p:nvSpPr>
        <p:spPr>
          <a:xfrm>
            <a:off x="8820911" y="146304"/>
            <a:ext cx="2950464" cy="658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Server (engine)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9E5897C-7E32-45A6-B760-86E2FAD7C461}"/>
              </a:ext>
            </a:extLst>
          </p:cNvPr>
          <p:cNvGrpSpPr/>
          <p:nvPr/>
        </p:nvGrpSpPr>
        <p:grpSpPr>
          <a:xfrm>
            <a:off x="1487425" y="171529"/>
            <a:ext cx="1914144" cy="914400"/>
            <a:chOff x="2487168" y="-73152"/>
            <a:chExt cx="1914144" cy="914400"/>
          </a:xfrm>
        </p:grpSpPr>
        <p:pic>
          <p:nvPicPr>
            <p:cNvPr id="18" name="Graphic 17" descr="Gears">
              <a:extLst>
                <a:ext uri="{FF2B5EF4-FFF2-40B4-BE49-F238E27FC236}">
                  <a16:creationId xmlns:a16="http://schemas.microsoft.com/office/drawing/2014/main" id="{60B0B890-5226-40E9-9829-A614BDE4C8E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487168" y="-73152"/>
              <a:ext cx="914400" cy="914400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F32E220-B07D-4DCC-A8F3-23E26F07EA02}"/>
                </a:ext>
              </a:extLst>
            </p:cNvPr>
            <p:cNvSpPr txBox="1"/>
            <p:nvPr/>
          </p:nvSpPr>
          <p:spPr>
            <a:xfrm>
              <a:off x="2974848" y="381259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RUNNING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75462A52-5B45-4CCC-A0ED-36C12408349D}"/>
              </a:ext>
            </a:extLst>
          </p:cNvPr>
          <p:cNvSpPr txBox="1"/>
          <p:nvPr/>
        </p:nvSpPr>
        <p:spPr>
          <a:xfrm>
            <a:off x="1810514" y="943391"/>
            <a:ext cx="2950461" cy="307777"/>
          </a:xfrm>
          <a:prstGeom prst="rect">
            <a:avLst/>
          </a:prstGeom>
          <a:noFill/>
          <a:ln w="9525"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Consolas" panose="020B0609020204030204" pitchFamily="49" charset="0"/>
              </a:rPr>
              <a:t>HolodeckEnvironment</a:t>
            </a:r>
            <a:r>
              <a:rPr lang="en-US" sz="1400" dirty="0">
                <a:latin typeface="Consolas" panose="020B0609020204030204" pitchFamily="49" charset="0"/>
              </a:rPr>
              <a:t>.__</a:t>
            </a:r>
            <a:r>
              <a:rPr lang="en-US" sz="1400" dirty="0" err="1">
                <a:latin typeface="Consolas" panose="020B0609020204030204" pitchFamily="49" charset="0"/>
              </a:rPr>
              <a:t>init</a:t>
            </a:r>
            <a:r>
              <a:rPr lang="en-US" sz="1400" dirty="0">
                <a:latin typeface="Consolas" panose="020B0609020204030204" pitchFamily="49" charset="0"/>
              </a:rPr>
              <a:t>__</a:t>
            </a:r>
          </a:p>
        </p:txBody>
      </p:sp>
      <p:pic>
        <p:nvPicPr>
          <p:cNvPr id="28" name="Graphic 27" descr="Line arrow Slight curve">
            <a:extLst>
              <a:ext uri="{FF2B5EF4-FFF2-40B4-BE49-F238E27FC236}">
                <a16:creationId xmlns:a16="http://schemas.microsoft.com/office/drawing/2014/main" id="{0C29BD72-F124-4350-B247-C38A9E2B37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935485" y="1186274"/>
            <a:ext cx="390139" cy="390139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794A4DA-0DDB-4617-AEC3-C894FD80A66F}"/>
              </a:ext>
            </a:extLst>
          </p:cNvPr>
          <p:cNvSpPr txBox="1"/>
          <p:nvPr/>
        </p:nvSpPr>
        <p:spPr>
          <a:xfrm>
            <a:off x="2325625" y="1256459"/>
            <a:ext cx="2435348" cy="523220"/>
          </a:xfrm>
          <a:prstGeom prst="rect">
            <a:avLst/>
          </a:prstGeom>
          <a:noFill/>
          <a:ln w="9525"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__</a:t>
            </a:r>
            <a:r>
              <a:rPr lang="en-US" sz="1400" dirty="0" err="1">
                <a:latin typeface="Consolas" panose="020B0609020204030204" pitchFamily="49" charset="0"/>
              </a:rPr>
              <a:t>linux_start_process</a:t>
            </a:r>
            <a:endParaRPr lang="en-US" sz="1400" dirty="0">
              <a:latin typeface="Consolas" panose="020B0609020204030204" pitchFamily="49" charset="0"/>
            </a:endParaRPr>
          </a:p>
          <a:p>
            <a:endParaRPr lang="en-US" sz="1400" dirty="0">
              <a:latin typeface="Consolas" panose="020B0609020204030204" pitchFamily="49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4AAAF89-5766-471B-BB25-84C991DE19E5}"/>
              </a:ext>
            </a:extLst>
          </p:cNvPr>
          <p:cNvSpPr/>
          <p:nvPr/>
        </p:nvSpPr>
        <p:spPr>
          <a:xfrm>
            <a:off x="5401056" y="2157631"/>
            <a:ext cx="2895593" cy="6330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Semaphore: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/HOLODECK_LOADING_SEM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C5BF618-309B-4A08-8BFD-29CB7B04AF8E}"/>
              </a:ext>
            </a:extLst>
          </p:cNvPr>
          <p:cNvSpPr txBox="1"/>
          <p:nvPr/>
        </p:nvSpPr>
        <p:spPr>
          <a:xfrm>
            <a:off x="2462784" y="1682496"/>
            <a:ext cx="2243327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Create Loading Semaphore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46A4082-1F6D-4FDC-BE07-D9915665A505}"/>
              </a:ext>
            </a:extLst>
          </p:cNvPr>
          <p:cNvSpPr txBox="1"/>
          <p:nvPr/>
        </p:nvSpPr>
        <p:spPr>
          <a:xfrm>
            <a:off x="0" y="5671726"/>
            <a:ext cx="33162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Client starts the engine process and passes it the UUID used for this session and the world it needs to load.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532498-8D02-4472-AC5A-10ABFE931ED7}"/>
              </a:ext>
            </a:extLst>
          </p:cNvPr>
          <p:cNvSpPr txBox="1"/>
          <p:nvPr/>
        </p:nvSpPr>
        <p:spPr>
          <a:xfrm>
            <a:off x="2452117" y="3105834"/>
            <a:ext cx="2243327" cy="36933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Start Engine Process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C6ECA42-6FFE-442F-A358-84DA044E087A}"/>
              </a:ext>
            </a:extLst>
          </p:cNvPr>
          <p:cNvCxnSpPr>
            <a:cxnSpLocks/>
            <a:stCxn id="17" idx="3"/>
            <a:endCxn id="24" idx="1"/>
          </p:cNvCxnSpPr>
          <p:nvPr/>
        </p:nvCxnSpPr>
        <p:spPr>
          <a:xfrm>
            <a:off x="4695444" y="3290500"/>
            <a:ext cx="4125467" cy="25732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9D4E9869-5ED1-45D2-A99B-4F1945EFAD03}"/>
              </a:ext>
            </a:extLst>
          </p:cNvPr>
          <p:cNvSpPr txBox="1"/>
          <p:nvPr/>
        </p:nvSpPr>
        <p:spPr>
          <a:xfrm>
            <a:off x="8820911" y="3086158"/>
            <a:ext cx="2243327" cy="92333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dirty="0"/>
              <a:t>Initialize, begin to load level, instantiate objects, </a:t>
            </a:r>
            <a:r>
              <a:rPr lang="en-US" dirty="0" err="1"/>
              <a:t>etc</a:t>
            </a:r>
            <a:r>
              <a:rPr lang="en-US" dirty="0"/>
              <a:t>…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085F6D0-304A-4A48-AAA7-9111989C7CAA}"/>
              </a:ext>
            </a:extLst>
          </p:cNvPr>
          <p:cNvGrpSpPr/>
          <p:nvPr/>
        </p:nvGrpSpPr>
        <p:grpSpPr>
          <a:xfrm>
            <a:off x="8449056" y="136290"/>
            <a:ext cx="1914144" cy="914400"/>
            <a:chOff x="2487168" y="-73152"/>
            <a:chExt cx="1914144" cy="914400"/>
          </a:xfrm>
        </p:grpSpPr>
        <p:pic>
          <p:nvPicPr>
            <p:cNvPr id="27" name="Graphic 26" descr="Gears">
              <a:extLst>
                <a:ext uri="{FF2B5EF4-FFF2-40B4-BE49-F238E27FC236}">
                  <a16:creationId xmlns:a16="http://schemas.microsoft.com/office/drawing/2014/main" id="{8909292A-B73F-47CC-B570-B71EC2BDE2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487168" y="-73152"/>
              <a:ext cx="914400" cy="914400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F4729B1-7D63-4D47-AAD7-36946F114665}"/>
                </a:ext>
              </a:extLst>
            </p:cNvPr>
            <p:cNvSpPr txBox="1"/>
            <p:nvPr/>
          </p:nvSpPr>
          <p:spPr>
            <a:xfrm>
              <a:off x="2974848" y="381259"/>
              <a:ext cx="14264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RUNNING</a:t>
              </a:r>
            </a:p>
          </p:txBody>
        </p:sp>
      </p:grp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39FEC82-955B-470F-9902-E7FCF8EED8DB}"/>
              </a:ext>
            </a:extLst>
          </p:cNvPr>
          <p:cNvCxnSpPr>
            <a:cxnSpLocks/>
          </p:cNvCxnSpPr>
          <p:nvPr/>
        </p:nvCxnSpPr>
        <p:spPr>
          <a:xfrm>
            <a:off x="5029200" y="182880"/>
            <a:ext cx="0" cy="64739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B1BB452-B433-4B3E-8219-588976F6DC1E}"/>
              </a:ext>
            </a:extLst>
          </p:cNvPr>
          <p:cNvCxnSpPr>
            <a:cxnSpLocks/>
          </p:cNvCxnSpPr>
          <p:nvPr/>
        </p:nvCxnSpPr>
        <p:spPr>
          <a:xfrm>
            <a:off x="8589264" y="182880"/>
            <a:ext cx="0" cy="64739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86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DA48F-D535-4638-A895-497D0903E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note on UUIDs…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C5549-04D5-4AF7-B0E2-5641381FC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Names for semaphores and shared memory (</a:t>
            </a:r>
            <a:r>
              <a:rPr lang="en-US" dirty="0" err="1"/>
              <a:t>eg</a:t>
            </a:r>
            <a:r>
              <a:rPr lang="en-US" dirty="0"/>
              <a:t>  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</a:rPr>
              <a:t>/HOLODECK_LOADING_SEM</a:t>
            </a:r>
            <a:r>
              <a:rPr lang="en-US" dirty="0"/>
              <a:t>) are global for all processes in the entire operating system</a:t>
            </a:r>
          </a:p>
          <a:p>
            <a:r>
              <a:rPr lang="en-US" dirty="0"/>
              <a:t>To avoid collisions between different instances of holodeck,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holodeck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make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  <a:r>
              <a:rPr lang="en-US" dirty="0"/>
              <a:t> generates a UUID for each environment it makes and sends it to the engine as command line argument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holodeck.exe --</a:t>
            </a:r>
            <a:r>
              <a:rPr lang="en-US" dirty="0" err="1">
                <a:latin typeface="Consolas" panose="020B0609020204030204" pitchFamily="49" charset="0"/>
              </a:rPr>
              <a:t>HolodeckUUID</a:t>
            </a:r>
            <a:r>
              <a:rPr lang="en-US" dirty="0"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8ac7059c-fb71-48fb-a0b1-a1ea8a4c6c10</a:t>
            </a:r>
            <a:endParaRPr lang="en-US" dirty="0"/>
          </a:p>
          <a:p>
            <a:r>
              <a:rPr lang="en-US" dirty="0"/>
              <a:t>UUID is appended to semaphore/shared memory names to allow multiple instances to run, </a:t>
            </a:r>
            <a:r>
              <a:rPr lang="en-US" dirty="0" err="1"/>
              <a:t>eg</a:t>
            </a:r>
            <a:endParaRPr lang="en-US" dirty="0"/>
          </a:p>
          <a:p>
            <a:pPr lvl="1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/HOLODECK_LOADING_SEM8ac7059c-fb71-48fb-a0b1-a1ea8a4c6c10</a:t>
            </a:r>
          </a:p>
          <a:p>
            <a:r>
              <a:rPr lang="en-US" dirty="0"/>
              <a:t>If no </a:t>
            </a:r>
            <a:r>
              <a:rPr lang="en-US" dirty="0">
                <a:latin typeface="Consolas" panose="020B0609020204030204" pitchFamily="49" charset="0"/>
              </a:rPr>
              <a:t>--</a:t>
            </a:r>
            <a:r>
              <a:rPr lang="en-US" dirty="0" err="1">
                <a:latin typeface="Consolas" panose="020B0609020204030204" pitchFamily="49" charset="0"/>
              </a:rPr>
              <a:t>HolodeckUUID</a:t>
            </a:r>
            <a:r>
              <a:rPr lang="en-US" dirty="0"/>
              <a:t> is provided, it defaults to </a:t>
            </a:r>
            <a:r>
              <a:rPr lang="en-US" dirty="0">
                <a:latin typeface="Consolas" panose="020B0609020204030204" pitchFamily="49" charset="0"/>
              </a:rPr>
              <a:t>“”</a:t>
            </a:r>
          </a:p>
          <a:p>
            <a:pPr lvl="1"/>
            <a:r>
              <a:rPr lang="en-US" dirty="0"/>
              <a:t>This proves very useful for debugging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490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1692</Words>
  <Application>Microsoft Office PowerPoint</Application>
  <PresentationFormat>Widescreen</PresentationFormat>
  <Paragraphs>280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Consolas</vt:lpstr>
      <vt:lpstr>Office Theme</vt:lpstr>
      <vt:lpstr>How Holodeck Protocol Works</vt:lpstr>
      <vt:lpstr>Required Readings</vt:lpstr>
      <vt:lpstr>Refresher: Two Halves of Holodeck</vt:lpstr>
      <vt:lpstr>Simple Usage Example</vt:lpstr>
      <vt:lpstr>Part 1: holodeck.make()</vt:lpstr>
      <vt:lpstr>holodeck.make() begat HolodeckEnvironment</vt:lpstr>
      <vt:lpstr>PowerPoint Presentation</vt:lpstr>
      <vt:lpstr>PowerPoint Presentation</vt:lpstr>
      <vt:lpstr>A note on UUIDs…</vt:lpstr>
      <vt:lpstr>PowerPoint Presentation</vt:lpstr>
      <vt:lpstr>PowerPoint Presentation</vt:lpstr>
      <vt:lpstr>PowerPoint Presentation</vt:lpstr>
      <vt:lpstr>Main Synchronization Semaphores</vt:lpstr>
      <vt:lpstr>Main Synchronization Semaphores</vt:lpstr>
      <vt:lpstr>Shared Memory Buffers</vt:lpstr>
      <vt:lpstr>Part 2: step()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Holodeck Works</dc:title>
  <dc:creator>Jayden Milne</dc:creator>
  <cp:lastModifiedBy>Jayden Milne</cp:lastModifiedBy>
  <cp:revision>21</cp:revision>
  <dcterms:created xsi:type="dcterms:W3CDTF">2019-11-04T18:38:08Z</dcterms:created>
  <dcterms:modified xsi:type="dcterms:W3CDTF">2019-11-06T19:46:02Z</dcterms:modified>
</cp:coreProperties>
</file>