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 Thin"/>
      <p:regular r:id="rId34"/>
      <p:bold r:id="rId35"/>
      <p:italic r:id="rId36"/>
      <p:boldItalic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Google Sans"/>
      <p:regular r:id="rId42"/>
      <p:bold r:id="rId43"/>
      <p:italic r:id="rId44"/>
      <p:boldItalic r:id="rId45"/>
    </p:embeddedFont>
    <p:embeddedFont>
      <p:font typeface="Google Sans Medium"/>
      <p:regular r:id="rId46"/>
      <p:bold r:id="rId47"/>
      <p:italic r:id="rId48"/>
      <p:boldItalic r:id="rId49"/>
    </p:embeddedFont>
    <p:embeddedFont>
      <p:font typeface="Helvetica Neue Ligh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Brian Planch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GoogleSans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GoogleSans-italic.fntdata"/><Relationship Id="rId43" Type="http://schemas.openxmlformats.org/officeDocument/2006/relationships/font" Target="fonts/GoogleSans-bold.fntdata"/><Relationship Id="rId46" Type="http://schemas.openxmlformats.org/officeDocument/2006/relationships/font" Target="fonts/GoogleSansMedium-regular.fntdata"/><Relationship Id="rId45" Type="http://schemas.openxmlformats.org/officeDocument/2006/relationships/font" Target="fonts/Google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GoogleSansMedium-italic.fntdata"/><Relationship Id="rId47" Type="http://schemas.openxmlformats.org/officeDocument/2006/relationships/font" Target="fonts/GoogleSansMedium-bold.fntdata"/><Relationship Id="rId49" Type="http://schemas.openxmlformats.org/officeDocument/2006/relationships/font" Target="fonts/GoogleSa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RobotoThin-bold.fntdata"/><Relationship Id="rId34" Type="http://schemas.openxmlformats.org/officeDocument/2006/relationships/font" Target="fonts/RobotoThin-regular.fntdata"/><Relationship Id="rId37" Type="http://schemas.openxmlformats.org/officeDocument/2006/relationships/font" Target="fonts/RobotoThin-boldItalic.fntdata"/><Relationship Id="rId36" Type="http://schemas.openxmlformats.org/officeDocument/2006/relationships/font" Target="fonts/RobotoThin-italic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Light-bold.fntdata"/><Relationship Id="rId50" Type="http://schemas.openxmlformats.org/officeDocument/2006/relationships/font" Target="fonts/HelveticaNeueLight-regular.fntdata"/><Relationship Id="rId53" Type="http://schemas.openxmlformats.org/officeDocument/2006/relationships/font" Target="fonts/HelveticaNeueLight-boldItalic.fntdata"/><Relationship Id="rId52" Type="http://schemas.openxmlformats.org/officeDocument/2006/relationships/font" Target="fonts/HelveticaNeue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6T16:50:13.880">
    <p:pos x="1383" y="857"/>
    <p:text>https://pixabay.com/photos/fire-flames-building-house-home-89353/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0-11-16T16:43:49.988">
    <p:pos x="879" y="1013"/>
    <p:text>https://thenounproject.com/term/ignore-notification/492142/</p:text>
  </p:cm>
  <p:cm authorId="0" idx="3" dt="2020-11-16T16:43:49.988">
    <p:pos x="879" y="1013"/>
    <p:text>can we color google red as well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0-11-18T21:54:10.513">
    <p:pos x="2764" y="1711"/>
    <p:text>https://commons.wikimedia.org/wiki/File:ETRX357_ZigBee_module_with_size_ref.JPG
not gonna work so we need some sort of tiny antenna device to show that its too small</p:text>
  </p:cm>
  <p:cm authorId="0" idx="5" dt="2020-11-18T21:54:10.513">
    <p:pos x="2764" y="1711"/>
    <p:text>and epr VJ add some sort of wifi signal so people understand what it is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0-11-18T21:57:14.201">
    <p:pos x="5149" y="1567"/>
    <p:text>make red show that we are going to drain battery as well with this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ecs.umich.edu/courses/eecs589/papers/06215496.pdf" TargetMode="External"/><Relationship Id="rId3" Type="http://schemas.openxmlformats.org/officeDocument/2006/relationships/hyperlink" Target="https://commons.wikimedia.org/wiki/File:ETRX357_ZigBee_module_with_size_ref.JP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ecs.umich.edu/courses/eecs589/papers/06215496.pdf" TargetMode="External"/><Relationship Id="rId3" Type="http://schemas.openxmlformats.org/officeDocument/2006/relationships/hyperlink" Target="https://commons.wikimedia.org/wiki/File:ETRX357_ZigBee_module_with_size_ref.JP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fire-flames-building-house-home-89353/" TargetMode="External"/><Relationship Id="rId3" Type="http://schemas.openxmlformats.org/officeDocument/2006/relationships/hyperlink" Target="https://thenounproject.com/search/?q=false+positive&amp;i=2985145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fire-flames-building-house-home-89353/" TargetMode="External"/><Relationship Id="rId3" Type="http://schemas.openxmlformats.org/officeDocument/2006/relationships/hyperlink" Target="https://thenounproject.com/search/?q=false+positive&amp;i=2985145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false+positive&amp;i=2985145" TargetMode="External"/><Relationship Id="rId3" Type="http://schemas.openxmlformats.org/officeDocument/2006/relationships/hyperlink" Target="https://thenounproject.com/term/ignore-notification/492142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false+positive&amp;i=2985145" TargetMode="External"/><Relationship Id="rId3" Type="http://schemas.openxmlformats.org/officeDocument/2006/relationships/hyperlink" Target="https://thenounproject.com/term/ignore-notification/492142/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ecs.umich.edu/courses/eecs589/papers/06215496.pdf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ecs.umich.edu/courses/eecs589/papers/06215496.pdf" TargetMode="External"/><Relationship Id="rId3" Type="http://schemas.openxmlformats.org/officeDocument/2006/relationships/hyperlink" Target="https://commons.wikimedia.org/wiki/File:ETRX357_ZigBee_module_with_size_ref.JPG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ecs.umich.edu/courses/eecs589/papers/06215496.pdf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factory-hall-production-machines-671598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FreescaleSemiconductor_3-Axis-MEMS-Accelerometer_MMA8452Q_10953-01b.jp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3eb98885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3eb98885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take an industry case study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d751d223d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ad751d223d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d751d223d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d751d223d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 zigbee radio, which is commonly used for wireless sensor networks, reaches only about 30 Kbytes/s. This means we would be producing data faster than we can transmit it.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Additionally, a zigbee radio consumes about 1 joule per second(</a:t>
            </a:r>
            <a:r>
              <a:rPr lang="en" sz="14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cite</a:t>
            </a: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) at that rate which would deplete a standard coin cell battery in about 40 minutes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https://commons.wikimedia.org/wiki/File:ETRX357_ZigBee_module_with_size_ref.JPG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d751d223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ad751d223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 zigbee radio, which is commonly used for wireless sensor networks, reaches only about 30 Kbytes/s. This means we would be producing data faster than we can transmit it.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Additionally, a zigbee radio consumes about 1 joule per second(</a:t>
            </a:r>
            <a:r>
              <a:rPr lang="en" sz="14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cite</a:t>
            </a: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) at that rate which would deplete a standard coin cell battery in about 40 minutes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https://commons.wikimedia.org/wiki/File:ETRX357_ZigBee_module_with_size_ref.JPG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d751d223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d751d223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motivates bringing intelligence close to the sensor, AKA tinyML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https://thenounproject.com/search/?q=machine+learning&amp;i=2010152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da6506e7e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da6506e7e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 within the limits of the tiny device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0f70f14ff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0f70f14ff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and energy constraints make using very small MCUs attractive but that adds additional challenges like limited memory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da6506e7e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da6506e7e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we need to be accurate in our predicitons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da6506e7e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ada6506e7e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a system misses a anomaly it can lead to disaster if nothing else catches that mistake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https://pixabay.com/photos/fire-flames-building-house-home-89353/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https://thenounproject.com/search/?q=false+positive&amp;i=2985145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d751d22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ad751d22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a system misses a anomaly it can lead to disaster if nothing else catches that mistake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https://pixabay.com/photos/fire-flames-building-house-home-89353/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https://thenounproject.com/search/?q=false+positive&amp;i=2985145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da6506e7e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da6506e7e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C4043"/>
                </a:solidFill>
              </a:rPr>
              <a:t>Applications can either alert a person or take some action directly, like stopping the machinery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alarms are triggered too often people will ignore them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machinery is stopped to often it will cost time and money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https://thenounproject.com/search/?q=false+positive&amp;i=2985145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https://thenounproject.com/term/ignore-notification/492142/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d751d223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d751d223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= Bandwidth, Battery, Latency, Accuracy, Datasets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AD ML Pipeline = Real World case studies of how to anomaly detection implemented in industry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Hands-on training and of anomaly detection models in Colab!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d751d223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d751d223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C4043"/>
                </a:solidFill>
              </a:rPr>
              <a:t>Applications can either alert a person or take some action directly, like stopping the machinery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alarms are triggered too often people will ignore them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machinery is stopped to often it will cost time and money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https://thenounproject.com/search/?q=false+positive&amp;i=2985145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https://thenounproject.com/term/ignore-notification/492142/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299648ae5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299648ae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many more applications of tinyML in industry. Next you will read about a few other unique real world examples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299648ae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299648ae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 system misses a anomaly it can lead to disaster if nothing else catches that mistake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0f70f14ff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a0f70f14ff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Applications can either alert a person or take some action directly, like stopping the machinery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alarms are triggered too often people will ignore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machinery is stopped to often it will cost time and money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ada6506e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ada6506e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be able to monitor the health of 4 bearings in a crankshaft to be able to predict malfunctions and possible failures. We place two accelerometers on each bearing mount (x and y axis). We can easily collect a dataset of normal operating conditions but it is prohibitively expensive to collect data on all possible failure states.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ac7600568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ac7600568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 zigbee radio, which is commonly used for wireless sensor networks, reaches only about 30 Kbytes/s. This means we would be producing data faster than we can transmit it.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Additionally, a zigbee radio consumes about 1 joule per second(</a:t>
            </a:r>
            <a:r>
              <a:rPr lang="en" sz="14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cite</a:t>
            </a: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) at that rate which would deplete a standard coin cell battery in about 40 minutes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da6506e7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da6506e7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 zigbee radio, which is commonly used for wireless sensor networks, reaches only about 30 Kbytes/s. This means we would be producing data faster than we can transmit it.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Additionally, a zigbee radio consumes about 1 joule per second(</a:t>
            </a:r>
            <a:r>
              <a:rPr lang="en" sz="14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cite</a:t>
            </a: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) at that rate which would deplete a standard coin cell battery in about 40 minutes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https://commons.wikimedia.org/wiki/File:ETRX357_ZigBee_module_with_size_ref.JPG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ac7600568c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ac7600568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 zigbee radio, which is commonly used for wireless sensor networks, reaches only about 30 Kbytes/s. This means we would be producing data faster than we can transmit it.</a:t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Additionally, a zigbee radio consumes about 1 joule per second(</a:t>
            </a:r>
            <a:r>
              <a:rPr lang="en" sz="14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cite</a:t>
            </a:r>
            <a:r>
              <a:rPr lang="en" sz="1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) at that rate which would deplete a standard coin cell battery in about 40 minutes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da6506e7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da6506e7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Latency is critical because we must keep up with the sample rate of the sensors.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3eb98885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3eb98885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benefits of predictive maintenance are reducing the cost of replacements and increasing the safety of systems.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https://pixabay.com/photos/factory-hall-production-machines-671598/</a:t>
            </a:r>
            <a:endParaRPr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0f70f14ff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0f70f14ff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Make our own sensor to predict malfunctions by placing </a:t>
            </a:r>
            <a:r>
              <a:rPr lang="en" sz="1800">
                <a:solidFill>
                  <a:schemeClr val="dk1"/>
                </a:solidFill>
              </a:rPr>
              <a:t>two accelerometers on each bearing mount (x and y axis). We can easily collect a dataset of normal operating conditions but it is prohibitively expensive to collect data on all possible failure states.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 accelerometer is a simple sensor that measures the acceleration force on a single axis.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latin typeface="Google Sans"/>
                <a:ea typeface="Google Sans"/>
                <a:cs typeface="Google Sans"/>
                <a:sym typeface="Google Sans"/>
                <a:hlinkClick r:id="rId2"/>
              </a:rPr>
              <a:t>https://commons.wikimedia.org/wiki/File:FreescaleSemiconductor_3-Axis-MEMS-Accelerometer_MMA8452Q_10953-01b.jpg</a:t>
            </a:r>
            <a:r>
              <a:rPr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da6506e7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da6506e7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brings it’s own set of challenges we need to face.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process data quickly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 within the limits of the tiny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we need to be accurate in our predicitons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da6506e7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da6506e7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brings it’s own set of challenges we need to face.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process data quickly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 within the limits of the tiny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we need to be accurate in our predicitons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da6506e7e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da6506e7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brings it’s own set of challenges we need to face.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process data quickly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 within the limits of the tiny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we need to be accurate in our predicitons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da6506e7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da6506e7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brings it’s own set of challenges we need to face.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process data quickly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 within the limits of the tiny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we need to be accurate in our predicitons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0f70f14ff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0f70f14f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Latency</a:t>
            </a:r>
            <a:r>
              <a:rPr lang="en"/>
              <a:t> is critical because we must keep up with the sample rate of the sensors.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bg>
      <p:bgPr>
        <a:solidFill>
          <a:srgbClr val="A51C3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">
  <p:cSld name="Blank_4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Fullscreen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Show Presenter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bg>
      <p:bgPr>
        <a:solidFill>
          <a:srgbClr val="F1F3F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">
  <p:cSld name="TITLE_2_2_1_2">
    <p:bg>
      <p:bgPr>
        <a:solidFill>
          <a:srgbClr val="F1F3F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49927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8" name="Google Shape;68;p1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bg>
      <p:bgPr>
        <a:solidFill>
          <a:srgbClr val="F1F3F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3" name="Google Shape;73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">
  <p:cSld name="TITLE_2_2_1_1_1">
    <p:bg>
      <p:bgPr>
        <a:solidFill>
          <a:srgbClr val="F1F3F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49927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9" name="Google Shape;79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bg>
      <p:bgPr>
        <a:solidFill>
          <a:srgbClr val="F1F3F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6" name="Google Shape;86;p19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bg>
      <p:bgPr>
        <a:solidFill>
          <a:srgbClr val="EA8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" name="Google Shape;24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1.xml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2.xml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3.xml"/><Relationship Id="rId4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4.xml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r>
              <a:rPr lang="en"/>
              <a:t> with Anomaly Detection </a:t>
            </a:r>
            <a:endParaRPr/>
          </a:p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</a:t>
            </a:r>
            <a:r>
              <a:rPr b="1" lang="en"/>
              <a:t>too expensive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stream to the cloud</a:t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1949400" y="2150250"/>
            <a:ext cx="52452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  2 bytes ✕ 8 ✕ 20kHz = </a:t>
            </a:r>
            <a:r>
              <a:rPr b="1" lang="en" sz="24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320</a:t>
            </a: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 KB / sec</a:t>
            </a:r>
            <a:endParaRPr sz="24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47" name="Google Shape;247;p30"/>
          <p:cNvCxnSpPr/>
          <p:nvPr/>
        </p:nvCxnSpPr>
        <p:spPr>
          <a:xfrm flipH="1" rot="-5400000">
            <a:off x="2301950" y="2556252"/>
            <a:ext cx="255000" cy="459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0"/>
          <p:cNvCxnSpPr/>
          <p:nvPr/>
        </p:nvCxnSpPr>
        <p:spPr>
          <a:xfrm rot="5400000">
            <a:off x="2766450" y="2542413"/>
            <a:ext cx="265200" cy="474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0"/>
          <p:cNvSpPr txBox="1"/>
          <p:nvPr/>
        </p:nvSpPr>
        <p:spPr>
          <a:xfrm>
            <a:off x="1949401" y="2920480"/>
            <a:ext cx="1431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oogle Sans"/>
                <a:ea typeface="Google Sans"/>
                <a:cs typeface="Google Sans"/>
                <a:sym typeface="Google Sans"/>
              </a:rPr>
              <a:t>Measurement</a:t>
            </a:r>
            <a:endParaRPr sz="15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50" name="Google Shape;250;p30"/>
          <p:cNvCxnSpPr>
            <a:endCxn id="251" idx="0"/>
          </p:cNvCxnSpPr>
          <p:nvPr/>
        </p:nvCxnSpPr>
        <p:spPr>
          <a:xfrm>
            <a:off x="3644500" y="2688675"/>
            <a:ext cx="0" cy="7026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30"/>
          <p:cNvSpPr txBox="1"/>
          <p:nvPr/>
        </p:nvSpPr>
        <p:spPr>
          <a:xfrm>
            <a:off x="2994700" y="3391275"/>
            <a:ext cx="1299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oogle Sans"/>
                <a:ea typeface="Google Sans"/>
                <a:cs typeface="Google Sans"/>
                <a:sym typeface="Google Sans"/>
              </a:rPr>
              <a:t># Sensors</a:t>
            </a:r>
            <a:endParaRPr sz="15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3890839" y="2921759"/>
            <a:ext cx="1299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oogle Sans"/>
                <a:ea typeface="Google Sans"/>
                <a:cs typeface="Google Sans"/>
                <a:sym typeface="Google Sans"/>
              </a:rPr>
              <a:t>Sample Rate</a:t>
            </a:r>
            <a:endParaRPr sz="15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3" name="Google Shape;253;p30"/>
          <p:cNvSpPr/>
          <p:nvPr/>
        </p:nvSpPr>
        <p:spPr>
          <a:xfrm>
            <a:off x="4113675" y="2670125"/>
            <a:ext cx="820500" cy="218150"/>
          </a:xfrm>
          <a:custGeom>
            <a:rect b="b" l="l" r="r" t="t"/>
            <a:pathLst>
              <a:path extrusionOk="0" h="8726" w="32820">
                <a:moveTo>
                  <a:pt x="0" y="533"/>
                </a:moveTo>
                <a:lnTo>
                  <a:pt x="0" y="8726"/>
                </a:lnTo>
                <a:lnTo>
                  <a:pt x="32772" y="8726"/>
                </a:lnTo>
                <a:lnTo>
                  <a:pt x="32820" y="0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54" name="Google Shape;254;p30"/>
          <p:cNvCxnSpPr/>
          <p:nvPr/>
        </p:nvCxnSpPr>
        <p:spPr>
          <a:xfrm>
            <a:off x="4518031" y="2890900"/>
            <a:ext cx="0" cy="8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</a:t>
            </a:r>
            <a:r>
              <a:rPr b="1" lang="en"/>
              <a:t>too expensive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stream to the cloud</a:t>
            </a:r>
            <a:endParaRPr/>
          </a:p>
        </p:txBody>
      </p:sp>
      <p:sp>
        <p:nvSpPr>
          <p:cNvPr id="260" name="Google Shape;260;p31"/>
          <p:cNvSpPr txBox="1"/>
          <p:nvPr/>
        </p:nvSpPr>
        <p:spPr>
          <a:xfrm>
            <a:off x="1949400" y="2150250"/>
            <a:ext cx="52452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  2 bytes ✕ 8 ✕ 20kHz = </a:t>
            </a:r>
            <a:r>
              <a:rPr b="1" lang="en" sz="24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320</a:t>
            </a: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 KB / sec</a:t>
            </a:r>
            <a:endParaRPr sz="24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61" name="Google Shape;2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630" y="2839875"/>
            <a:ext cx="2147450" cy="1430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60000" dist="19050">
              <a:srgbClr val="000000">
                <a:alpha val="30000"/>
              </a:srgbClr>
            </a:outerShdw>
          </a:effectLst>
        </p:spPr>
      </p:pic>
      <p:sp>
        <p:nvSpPr>
          <p:cNvPr id="262" name="Google Shape;262;p31"/>
          <p:cNvSpPr/>
          <p:nvPr/>
        </p:nvSpPr>
        <p:spPr>
          <a:xfrm>
            <a:off x="2192630" y="4270625"/>
            <a:ext cx="2147400" cy="538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30 KB/s MAX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</a:t>
            </a:r>
            <a:r>
              <a:rPr b="1" lang="en"/>
              <a:t>too expensive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stream to the cloud</a:t>
            </a:r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1949400" y="2150250"/>
            <a:ext cx="52452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  2 bytes ✕ 8 ✕ 20kHz = </a:t>
            </a:r>
            <a:r>
              <a:rPr b="1" lang="en" sz="24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320</a:t>
            </a: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 KB / sec</a:t>
            </a:r>
            <a:endParaRPr sz="24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630" y="2839875"/>
            <a:ext cx="2147450" cy="1430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60000" dist="19050">
              <a:srgbClr val="000000">
                <a:alpha val="30000"/>
              </a:srgbClr>
            </a:outerShdw>
          </a:effectLst>
        </p:spPr>
      </p:pic>
      <p:sp>
        <p:nvSpPr>
          <p:cNvPr id="270" name="Google Shape;270;p32"/>
          <p:cNvSpPr/>
          <p:nvPr/>
        </p:nvSpPr>
        <p:spPr>
          <a:xfrm>
            <a:off x="2192630" y="4270625"/>
            <a:ext cx="2147400" cy="538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30 KB/s MAX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5242025" y="3543699"/>
            <a:ext cx="16965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30</a:t>
            </a:r>
            <a:r>
              <a:rPr lang="en" sz="2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KB / sec</a:t>
            </a:r>
            <a:endParaRPr sz="2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5573075" y="2396150"/>
            <a:ext cx="10344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&gt;</a:t>
            </a:r>
            <a:endParaRPr sz="100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3" name="Google Shape;273;p32"/>
          <p:cNvSpPr/>
          <p:nvPr/>
        </p:nvSpPr>
        <p:spPr>
          <a:xfrm>
            <a:off x="497425" y="1945850"/>
            <a:ext cx="4744500" cy="3057600"/>
          </a:xfrm>
          <a:prstGeom prst="rect">
            <a:avLst/>
          </a:prstGeom>
          <a:solidFill>
            <a:srgbClr val="FFFFFF">
              <a:alpha val="71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4">
            <a:alphaModFix/>
          </a:blip>
          <a:srcRect b="37726" l="18334" r="17356" t="36894"/>
          <a:stretch/>
        </p:blipFill>
        <p:spPr>
          <a:xfrm>
            <a:off x="5433150" y="1023724"/>
            <a:ext cx="1314249" cy="9221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</a:t>
            </a:r>
            <a:r>
              <a:rPr b="1" lang="en"/>
              <a:t>“intelligence”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</a:rPr>
              <a:t>close</a:t>
            </a:r>
            <a:r>
              <a:rPr b="1" lang="en"/>
              <a:t> to sensors</a:t>
            </a:r>
            <a:endParaRPr b="1"/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586" y="1823075"/>
            <a:ext cx="2487525" cy="2487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080000" dist="114300">
              <a:srgbClr val="000000">
                <a:alpha val="23000"/>
              </a:srgbClr>
            </a:outerShdw>
          </a:effectLst>
        </p:spPr>
      </p:pic>
      <p:cxnSp>
        <p:nvCxnSpPr>
          <p:cNvPr id="281" name="Google Shape;281;p33"/>
          <p:cNvCxnSpPr/>
          <p:nvPr/>
        </p:nvCxnSpPr>
        <p:spPr>
          <a:xfrm>
            <a:off x="4231600" y="2875400"/>
            <a:ext cx="707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</p:cxnSp>
      <p:pic>
        <p:nvPicPr>
          <p:cNvPr id="282" name="Google Shape;282;p33"/>
          <p:cNvPicPr preferRelativeResize="0"/>
          <p:nvPr/>
        </p:nvPicPr>
        <p:blipFill rotWithShape="1">
          <a:blip r:embed="rId4">
            <a:alphaModFix/>
          </a:blip>
          <a:srcRect b="13269" l="0" r="0" t="0"/>
          <a:stretch/>
        </p:blipFill>
        <p:spPr>
          <a:xfrm>
            <a:off x="5080875" y="2212125"/>
            <a:ext cx="1529542" cy="13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for </a:t>
            </a:r>
            <a:r>
              <a:rPr b="1" lang="en"/>
              <a:t>on-device computing</a:t>
            </a:r>
            <a:endParaRPr b="1"/>
          </a:p>
        </p:txBody>
      </p:sp>
      <p:sp>
        <p:nvSpPr>
          <p:cNvPr id="288" name="Google Shape;288;p34"/>
          <p:cNvSpPr/>
          <p:nvPr/>
        </p:nvSpPr>
        <p:spPr>
          <a:xfrm>
            <a:off x="13503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Latency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289" name="Google Shape;2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005" y="2347404"/>
            <a:ext cx="605877" cy="59478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3284850" y="1942500"/>
            <a:ext cx="25743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Limited Devices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291" name="Google Shape;2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250" y="2370175"/>
            <a:ext cx="656501" cy="5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5238" y="2316550"/>
            <a:ext cx="656502" cy="656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4"/>
          <p:cNvSpPr/>
          <p:nvPr/>
        </p:nvSpPr>
        <p:spPr>
          <a:xfrm>
            <a:off x="63224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Accuracy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294" name="Google Shape;29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6000" y="2342237"/>
            <a:ext cx="605853" cy="605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/>
          <p:nvPr/>
        </p:nvSpPr>
        <p:spPr>
          <a:xfrm>
            <a:off x="683850" y="1569375"/>
            <a:ext cx="2343900" cy="2802300"/>
          </a:xfrm>
          <a:prstGeom prst="rect">
            <a:avLst/>
          </a:prstGeom>
          <a:solidFill>
            <a:srgbClr val="FFFFFF">
              <a:alpha val="73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4"/>
          <p:cNvSpPr/>
          <p:nvPr/>
        </p:nvSpPr>
        <p:spPr>
          <a:xfrm>
            <a:off x="6116250" y="1569375"/>
            <a:ext cx="2343900" cy="2802300"/>
          </a:xfrm>
          <a:prstGeom prst="rect">
            <a:avLst/>
          </a:prstGeom>
          <a:solidFill>
            <a:srgbClr val="FFFFFF">
              <a:alpha val="73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Very Small (</a:t>
            </a:r>
            <a:r>
              <a:rPr b="1" lang="en">
                <a:solidFill>
                  <a:schemeClr val="accent6"/>
                </a:solidFill>
              </a:rPr>
              <a:t>Tiny</a:t>
            </a:r>
            <a:r>
              <a:rPr b="1" lang="en"/>
              <a:t>) </a:t>
            </a:r>
            <a:r>
              <a:rPr lang="en"/>
              <a:t>Devices </a:t>
            </a: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1695454" y="3271606"/>
            <a:ext cx="1751100" cy="4083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8F9FA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Eng. Effort</a:t>
            </a:r>
            <a:endParaRPr>
              <a:solidFill>
                <a:srgbClr val="F8F9FA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03" name="Google Shape;303;p35"/>
          <p:cNvSpPr txBox="1"/>
          <p:nvPr/>
        </p:nvSpPr>
        <p:spPr>
          <a:xfrm>
            <a:off x="3384619" y="3209584"/>
            <a:ext cx="8787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✔</a:t>
            </a:r>
            <a:endParaRPr sz="27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1689252" y="2401644"/>
            <a:ext cx="1633500" cy="4083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8F9FA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Cost ($)</a:t>
            </a:r>
            <a:endParaRPr>
              <a:solidFill>
                <a:srgbClr val="F8F9FA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05" name="Google Shape;305;p35"/>
          <p:cNvSpPr/>
          <p:nvPr/>
        </p:nvSpPr>
        <p:spPr>
          <a:xfrm>
            <a:off x="1689252" y="2834801"/>
            <a:ext cx="1633500" cy="4083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8F9FA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Power (W)</a:t>
            </a:r>
            <a:endParaRPr>
              <a:solidFill>
                <a:srgbClr val="F8F9FA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3260866" y="2339636"/>
            <a:ext cx="8787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✔</a:t>
            </a:r>
            <a:endParaRPr sz="27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3260882" y="2772778"/>
            <a:ext cx="8787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✔</a:t>
            </a:r>
            <a:endParaRPr sz="27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08" name="Google Shape;308;p35"/>
          <p:cNvCxnSpPr/>
          <p:nvPr/>
        </p:nvCxnSpPr>
        <p:spPr>
          <a:xfrm>
            <a:off x="1683050" y="2208700"/>
            <a:ext cx="0" cy="1581600"/>
          </a:xfrm>
          <a:prstGeom prst="straightConnector1">
            <a:avLst/>
          </a:prstGeom>
          <a:noFill/>
          <a:ln cap="flat" cmpd="sng" w="2857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" name="Google Shape;309;p35"/>
          <p:cNvSpPr txBox="1"/>
          <p:nvPr/>
        </p:nvSpPr>
        <p:spPr>
          <a:xfrm>
            <a:off x="4919505" y="3113498"/>
            <a:ext cx="3061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Our board [Course 3 Kit] only has </a:t>
            </a:r>
            <a:r>
              <a:rPr b="1" lang="en" sz="17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256KB</a:t>
            </a:r>
            <a:r>
              <a:rPr lang="en" sz="1700">
                <a:solidFill>
                  <a:srgbClr val="EA4335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n" sz="17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of RAM (memory)</a:t>
            </a:r>
            <a:endParaRPr sz="17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684" y="1987751"/>
            <a:ext cx="1549150" cy="112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35"/>
          <p:cNvCxnSpPr/>
          <p:nvPr/>
        </p:nvCxnSpPr>
        <p:spPr>
          <a:xfrm>
            <a:off x="4521215" y="1690150"/>
            <a:ext cx="0" cy="274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for </a:t>
            </a:r>
            <a:r>
              <a:rPr b="1" lang="en"/>
              <a:t>on-device computing</a:t>
            </a:r>
            <a:endParaRPr b="1"/>
          </a:p>
        </p:txBody>
      </p:sp>
      <p:sp>
        <p:nvSpPr>
          <p:cNvPr id="317" name="Google Shape;317;p36"/>
          <p:cNvSpPr/>
          <p:nvPr/>
        </p:nvSpPr>
        <p:spPr>
          <a:xfrm>
            <a:off x="13503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Latency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005" y="2347404"/>
            <a:ext cx="605877" cy="59478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6"/>
          <p:cNvSpPr/>
          <p:nvPr/>
        </p:nvSpPr>
        <p:spPr>
          <a:xfrm>
            <a:off x="3284850" y="1942500"/>
            <a:ext cx="25743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Limited Devices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320" name="Google Shape;32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250" y="2370175"/>
            <a:ext cx="656501" cy="5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5238" y="2316550"/>
            <a:ext cx="656502" cy="656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6"/>
          <p:cNvSpPr/>
          <p:nvPr/>
        </p:nvSpPr>
        <p:spPr>
          <a:xfrm>
            <a:off x="63224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Accuracy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323" name="Google Shape;32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6000" y="2342237"/>
            <a:ext cx="605853" cy="60511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6"/>
          <p:cNvSpPr/>
          <p:nvPr/>
        </p:nvSpPr>
        <p:spPr>
          <a:xfrm>
            <a:off x="683850" y="1569375"/>
            <a:ext cx="5418300" cy="2802300"/>
          </a:xfrm>
          <a:prstGeom prst="rect">
            <a:avLst/>
          </a:prstGeom>
          <a:solidFill>
            <a:srgbClr val="FFFFFF">
              <a:alpha val="73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/>
          <p:nvPr>
            <p:ph idx="1" type="body"/>
          </p:nvPr>
        </p:nvSpPr>
        <p:spPr>
          <a:xfrm>
            <a:off x="719500" y="1683325"/>
            <a:ext cx="311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Catastrophic</a:t>
            </a:r>
            <a:r>
              <a:rPr lang="en" sz="2300">
                <a:solidFill>
                  <a:schemeClr val="dk1"/>
                </a:solidFill>
              </a:rPr>
              <a:t> impact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330" name="Google Shape;330;p37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False Negative</a:t>
            </a:r>
            <a:endParaRPr b="1"/>
          </a:p>
        </p:txBody>
      </p:sp>
      <p:sp>
        <p:nvSpPr>
          <p:cNvPr id="331" name="Google Shape;331;p37"/>
          <p:cNvSpPr/>
          <p:nvPr/>
        </p:nvSpPr>
        <p:spPr>
          <a:xfrm>
            <a:off x="8023395" y="649981"/>
            <a:ext cx="661200" cy="661200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37"/>
          <p:cNvPicPr preferRelativeResize="0"/>
          <p:nvPr/>
        </p:nvPicPr>
        <p:blipFill rotWithShape="1">
          <a:blip r:embed="rId3">
            <a:alphaModFix/>
          </a:blip>
          <a:srcRect b="37972" l="0" r="0" t="0"/>
          <a:stretch/>
        </p:blipFill>
        <p:spPr>
          <a:xfrm>
            <a:off x="5247575" y="785000"/>
            <a:ext cx="3341401" cy="18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76" y="2261213"/>
            <a:ext cx="2980051" cy="21574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/>
          <p:nvPr>
            <p:ph idx="1" type="body"/>
          </p:nvPr>
        </p:nvSpPr>
        <p:spPr>
          <a:xfrm>
            <a:off x="719500" y="1683325"/>
            <a:ext cx="311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Catastrophic</a:t>
            </a:r>
            <a:r>
              <a:rPr lang="en" sz="2300">
                <a:solidFill>
                  <a:schemeClr val="dk1"/>
                </a:solidFill>
              </a:rPr>
              <a:t> impact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339" name="Google Shape;339;p38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False Negative</a:t>
            </a:r>
            <a:endParaRPr b="1"/>
          </a:p>
        </p:txBody>
      </p:sp>
      <p:sp>
        <p:nvSpPr>
          <p:cNvPr id="340" name="Google Shape;340;p38"/>
          <p:cNvSpPr/>
          <p:nvPr/>
        </p:nvSpPr>
        <p:spPr>
          <a:xfrm>
            <a:off x="8023395" y="649981"/>
            <a:ext cx="661200" cy="661200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8"/>
          <p:cNvSpPr txBox="1"/>
          <p:nvPr>
            <p:ph type="title"/>
          </p:nvPr>
        </p:nvSpPr>
        <p:spPr>
          <a:xfrm>
            <a:off x="6048425" y="3815528"/>
            <a:ext cx="1739700" cy="96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ERROR</a:t>
            </a:r>
            <a:endParaRPr b="1">
              <a:solidFill>
                <a:schemeClr val="accent3"/>
              </a:solidFill>
            </a:endParaRPr>
          </a:p>
        </p:txBody>
      </p:sp>
      <p:pic>
        <p:nvPicPr>
          <p:cNvPr id="342" name="Google Shape;342;p38"/>
          <p:cNvPicPr preferRelativeResize="0"/>
          <p:nvPr/>
        </p:nvPicPr>
        <p:blipFill rotWithShape="1">
          <a:blip r:embed="rId3">
            <a:alphaModFix/>
          </a:blip>
          <a:srcRect b="37972" l="0" r="0" t="0"/>
          <a:stretch/>
        </p:blipFill>
        <p:spPr>
          <a:xfrm>
            <a:off x="5247575" y="785000"/>
            <a:ext cx="3341401" cy="184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38"/>
          <p:cNvGrpSpPr/>
          <p:nvPr/>
        </p:nvGrpSpPr>
        <p:grpSpPr>
          <a:xfrm>
            <a:off x="5836925" y="2980588"/>
            <a:ext cx="2162700" cy="952500"/>
            <a:chOff x="3238500" y="3535475"/>
            <a:chExt cx="2162700" cy="952500"/>
          </a:xfrm>
        </p:grpSpPr>
        <p:sp>
          <p:nvSpPr>
            <p:cNvPr id="344" name="Google Shape;344;p38"/>
            <p:cNvSpPr/>
            <p:nvPr/>
          </p:nvSpPr>
          <p:spPr>
            <a:xfrm>
              <a:off x="3238500" y="3552275"/>
              <a:ext cx="2162700" cy="91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3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8"/>
            <p:cNvSpPr txBox="1"/>
            <p:nvPr/>
          </p:nvSpPr>
          <p:spPr>
            <a:xfrm rot="-5400000">
              <a:off x="3053550" y="3720425"/>
              <a:ext cx="9525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REAL</a:t>
              </a:r>
              <a:endParaRPr b="1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pic>
        <p:nvPicPr>
          <p:cNvPr id="346" name="Google Shape;346;p38"/>
          <p:cNvPicPr preferRelativeResize="0"/>
          <p:nvPr/>
        </p:nvPicPr>
        <p:blipFill rotWithShape="1">
          <a:blip r:embed="rId3">
            <a:alphaModFix/>
          </a:blip>
          <a:srcRect b="0" l="0" r="0" t="62923"/>
          <a:stretch/>
        </p:blipFill>
        <p:spPr>
          <a:xfrm>
            <a:off x="6290171" y="3182976"/>
            <a:ext cx="1453124" cy="48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76" y="2261213"/>
            <a:ext cx="2980051" cy="21574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/>
          <p:nvPr/>
        </p:nvSpPr>
        <p:spPr>
          <a:xfrm>
            <a:off x="8023395" y="1826599"/>
            <a:ext cx="661200" cy="6612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39"/>
          <p:cNvPicPr preferRelativeResize="0"/>
          <p:nvPr/>
        </p:nvPicPr>
        <p:blipFill rotWithShape="1">
          <a:blip r:embed="rId3">
            <a:alphaModFix/>
          </a:blip>
          <a:srcRect b="37972" l="0" r="0" t="0"/>
          <a:stretch/>
        </p:blipFill>
        <p:spPr>
          <a:xfrm>
            <a:off x="5247575" y="785000"/>
            <a:ext cx="3341401" cy="18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9"/>
          <p:cNvSpPr txBox="1"/>
          <p:nvPr>
            <p:ph idx="1" type="body"/>
          </p:nvPr>
        </p:nvSpPr>
        <p:spPr>
          <a:xfrm>
            <a:off x="549400" y="1729250"/>
            <a:ext cx="34548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False alarm, </a:t>
            </a:r>
            <a:r>
              <a:rPr b="1" lang="en" sz="2300">
                <a:solidFill>
                  <a:schemeClr val="dk1"/>
                </a:solidFill>
              </a:rPr>
              <a:t>cost</a:t>
            </a:r>
            <a:r>
              <a:rPr lang="en" sz="2300">
                <a:solidFill>
                  <a:schemeClr val="dk1"/>
                </a:solidFill>
              </a:rPr>
              <a:t> impact 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355" name="Google Shape;355;p39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False Positive</a:t>
            </a:r>
            <a:endParaRPr b="1"/>
          </a:p>
        </p:txBody>
      </p:sp>
      <p:pic>
        <p:nvPicPr>
          <p:cNvPr id="356" name="Google Shape;35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450" y="2630224"/>
            <a:ext cx="1071075" cy="12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9"/>
          <p:cNvSpPr txBox="1"/>
          <p:nvPr/>
        </p:nvSpPr>
        <p:spPr>
          <a:xfrm>
            <a:off x="1941400" y="1952324"/>
            <a:ext cx="2115000" cy="25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$</a:t>
            </a:r>
            <a:endParaRPr sz="110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going to learn?</a:t>
            </a:r>
            <a:endParaRPr/>
          </a:p>
        </p:txBody>
      </p:sp>
      <p:grpSp>
        <p:nvGrpSpPr>
          <p:cNvPr id="103" name="Google Shape;103;p22"/>
          <p:cNvGrpSpPr/>
          <p:nvPr/>
        </p:nvGrpSpPr>
        <p:grpSpPr>
          <a:xfrm>
            <a:off x="6762255" y="2040391"/>
            <a:ext cx="1374192" cy="810029"/>
            <a:chOff x="657363" y="2284129"/>
            <a:chExt cx="1110637" cy="654675"/>
          </a:xfrm>
        </p:grpSpPr>
        <p:sp>
          <p:nvSpPr>
            <p:cNvPr id="104" name="Google Shape;104;p22"/>
            <p:cNvSpPr/>
            <p:nvPr/>
          </p:nvSpPr>
          <p:spPr>
            <a:xfrm>
              <a:off x="1150000" y="2302125"/>
              <a:ext cx="618000" cy="618000"/>
            </a:xfrm>
            <a:prstGeom prst="ellipse">
              <a:avLst/>
            </a:prstGeom>
            <a:solidFill>
              <a:srgbClr val="F8F9FA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1150000" y="2302200"/>
              <a:ext cx="618000" cy="618000"/>
            </a:xfrm>
            <a:prstGeom prst="pie">
              <a:avLst>
                <a:gd fmla="val 18878269" name="adj1"/>
                <a:gd fmla="val 8053418" name="adj2"/>
              </a:avLst>
            </a:prstGeom>
            <a:solidFill>
              <a:srgbClr val="D9D9D9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1297275" y="2450400"/>
              <a:ext cx="322500" cy="322500"/>
            </a:xfrm>
            <a:prstGeom prst="ellipse">
              <a:avLst/>
            </a:prstGeom>
            <a:solidFill>
              <a:srgbClr val="F8F9FA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2"/>
            <p:cNvSpPr/>
            <p:nvPr/>
          </p:nvSpPr>
          <p:spPr>
            <a:xfrm rot="10591250">
              <a:off x="675543" y="2302310"/>
              <a:ext cx="617939" cy="617939"/>
            </a:xfrm>
            <a:prstGeom prst="pie">
              <a:avLst>
                <a:gd fmla="val 13919535" name="adj1"/>
                <a:gd fmla="val 8053418" name="adj2"/>
              </a:avLst>
            </a:prstGeom>
            <a:solidFill>
              <a:srgbClr val="D9D9D9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2"/>
            <p:cNvSpPr/>
            <p:nvPr/>
          </p:nvSpPr>
          <p:spPr>
            <a:xfrm rot="10591250">
              <a:off x="675543" y="2302685"/>
              <a:ext cx="617939" cy="617939"/>
            </a:xfrm>
            <a:prstGeom prst="pie">
              <a:avLst>
                <a:gd fmla="val 3319488" name="adj1"/>
                <a:gd fmla="val 8053418" name="adj2"/>
              </a:avLst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2"/>
            <p:cNvSpPr/>
            <p:nvPr/>
          </p:nvSpPr>
          <p:spPr>
            <a:xfrm rot="10591250">
              <a:off x="675543" y="2302310"/>
              <a:ext cx="617939" cy="617939"/>
            </a:xfrm>
            <a:prstGeom prst="pie">
              <a:avLst>
                <a:gd fmla="val 13919535" name="adj1"/>
                <a:gd fmla="val 18701963" name="adj2"/>
              </a:avLst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823275" y="2449875"/>
              <a:ext cx="322500" cy="322500"/>
            </a:xfrm>
            <a:prstGeom prst="pie">
              <a:avLst>
                <a:gd fmla="val 2941892" name="adj1"/>
                <a:gd fmla="val 18618120" name="adj2"/>
              </a:avLst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2"/>
            <p:cNvSpPr/>
            <p:nvPr/>
          </p:nvSpPr>
          <p:spPr>
            <a:xfrm rot="2302753">
              <a:off x="988629" y="2481464"/>
              <a:ext cx="47837" cy="2088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2"/>
            <p:cNvSpPr/>
            <p:nvPr/>
          </p:nvSpPr>
          <p:spPr>
            <a:xfrm rot="-2354726">
              <a:off x="981868" y="2537543"/>
              <a:ext cx="82511" cy="196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22"/>
          <p:cNvSpPr/>
          <p:nvPr/>
        </p:nvSpPr>
        <p:spPr>
          <a:xfrm>
            <a:off x="344502" y="3249142"/>
            <a:ext cx="27003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Google Sans"/>
                <a:ea typeface="Google Sans"/>
                <a:cs typeface="Google Sans"/>
                <a:sym typeface="Google Sans"/>
              </a:rPr>
              <a:t>Challenges</a:t>
            </a: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 with an Anomaly Detection Application</a:t>
            </a:r>
            <a:endParaRPr sz="21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537" y="1757885"/>
            <a:ext cx="1374224" cy="1375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/>
          <p:nvPr/>
        </p:nvSpPr>
        <p:spPr>
          <a:xfrm>
            <a:off x="3221852" y="3249142"/>
            <a:ext cx="27003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Anomaly Detection </a:t>
            </a:r>
            <a:r>
              <a:rPr b="1" lang="en" sz="2100">
                <a:latin typeface="Google Sans"/>
                <a:ea typeface="Google Sans"/>
                <a:cs typeface="Google Sans"/>
                <a:sym typeface="Google Sans"/>
              </a:rPr>
              <a:t>ML Pipeline</a:t>
            </a:r>
            <a:endParaRPr b="1" sz="2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" name="Google Shape;116;p22"/>
          <p:cNvSpPr/>
          <p:nvPr/>
        </p:nvSpPr>
        <p:spPr>
          <a:xfrm>
            <a:off x="6099202" y="3249142"/>
            <a:ext cx="27003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Google Sans"/>
                <a:ea typeface="Google Sans"/>
                <a:cs typeface="Google Sans"/>
                <a:sym typeface="Google Sans"/>
              </a:rPr>
              <a:t>Training, Testing</a:t>
            </a: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21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Google Sans"/>
                <a:ea typeface="Google Sans"/>
                <a:cs typeface="Google Sans"/>
                <a:sym typeface="Google Sans"/>
              </a:rPr>
              <a:t>in Colab</a:t>
            </a:r>
            <a:endParaRPr b="1" sz="2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5273415" y="2126525"/>
            <a:ext cx="936300" cy="312600"/>
          </a:xfrm>
          <a:prstGeom prst="chevron">
            <a:avLst>
              <a:gd fmla="val 50000" name="adj"/>
            </a:avLst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2901914" y="2126525"/>
            <a:ext cx="792000" cy="312600"/>
          </a:xfrm>
          <a:prstGeom prst="chevron">
            <a:avLst>
              <a:gd fmla="val 5000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4296903" y="2126525"/>
            <a:ext cx="1085400" cy="312600"/>
          </a:xfrm>
          <a:prstGeom prst="chevron">
            <a:avLst>
              <a:gd fmla="val 50000" name="adj"/>
            </a:avLst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3582620" y="2126525"/>
            <a:ext cx="820800" cy="312600"/>
          </a:xfrm>
          <a:prstGeom prst="chevron">
            <a:avLst>
              <a:gd fmla="val 50000" name="adj"/>
            </a:avLst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2986744" y="2161925"/>
            <a:ext cx="6447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Collect and Preprocess Data</a:t>
            </a:r>
            <a:endParaRPr b="1" sz="5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3680374" y="2161928"/>
            <a:ext cx="6447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Design </a:t>
            </a:r>
            <a:endParaRPr b="1" sz="6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and Train</a:t>
            </a:r>
            <a:endParaRPr b="1" sz="6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6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4403312" y="2161928"/>
            <a:ext cx="9363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Evaluate, Optimize, Convert, Deploy</a:t>
            </a:r>
            <a:endParaRPr b="1" sz="6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5373859" y="2161934"/>
            <a:ext cx="7233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Make</a:t>
            </a:r>
            <a:endParaRPr b="1" sz="6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Inferences</a:t>
            </a:r>
            <a:endParaRPr b="1" sz="6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2900158" y="2484095"/>
            <a:ext cx="1455900" cy="2802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 b="13934" l="17159" r="17570" t="15404"/>
          <a:stretch/>
        </p:blipFill>
        <p:spPr>
          <a:xfrm>
            <a:off x="3424915" y="2504674"/>
            <a:ext cx="406422" cy="24749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4403312" y="2484095"/>
            <a:ext cx="979200" cy="2802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5">
            <a:alphaModFix/>
          </a:blip>
          <a:srcRect b="11417" l="5992" r="6018" t="15252"/>
          <a:stretch/>
        </p:blipFill>
        <p:spPr>
          <a:xfrm>
            <a:off x="4637623" y="2518858"/>
            <a:ext cx="467484" cy="2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/>
        </p:nvSpPr>
        <p:spPr>
          <a:xfrm>
            <a:off x="5429698" y="2484105"/>
            <a:ext cx="740100" cy="2802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5">
            <a:alphaModFix/>
          </a:blip>
          <a:srcRect b="11419" l="5992" r="6018" t="60195"/>
          <a:stretch/>
        </p:blipFill>
        <p:spPr>
          <a:xfrm>
            <a:off x="5470536" y="2652378"/>
            <a:ext cx="467484" cy="8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5">
            <a:alphaModFix/>
          </a:blip>
          <a:srcRect b="38405" l="34518" r="33909" t="14319"/>
          <a:stretch/>
        </p:blipFill>
        <p:spPr>
          <a:xfrm>
            <a:off x="5723455" y="2511100"/>
            <a:ext cx="167748" cy="14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5853242" y="2640531"/>
            <a:ext cx="390600" cy="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5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2876046" y="1281700"/>
            <a:ext cx="5742000" cy="3218700"/>
          </a:xfrm>
          <a:prstGeom prst="rect">
            <a:avLst/>
          </a:prstGeom>
          <a:solidFill>
            <a:srgbClr val="FFFFFF">
              <a:alpha val="82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/>
          <p:nvPr/>
        </p:nvSpPr>
        <p:spPr>
          <a:xfrm>
            <a:off x="8023395" y="1826599"/>
            <a:ext cx="661200" cy="6612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0"/>
          <p:cNvSpPr txBox="1"/>
          <p:nvPr>
            <p:ph type="title"/>
          </p:nvPr>
        </p:nvSpPr>
        <p:spPr>
          <a:xfrm>
            <a:off x="6048425" y="3815528"/>
            <a:ext cx="1739700" cy="96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ERROR</a:t>
            </a:r>
            <a:endParaRPr b="1">
              <a:solidFill>
                <a:schemeClr val="accent3"/>
              </a:solidFill>
            </a:endParaRPr>
          </a:p>
        </p:txBody>
      </p:sp>
      <p:pic>
        <p:nvPicPr>
          <p:cNvPr id="364" name="Google Shape;364;p40"/>
          <p:cNvPicPr preferRelativeResize="0"/>
          <p:nvPr/>
        </p:nvPicPr>
        <p:blipFill rotWithShape="1">
          <a:blip r:embed="rId3">
            <a:alphaModFix/>
          </a:blip>
          <a:srcRect b="37972" l="0" r="0" t="0"/>
          <a:stretch/>
        </p:blipFill>
        <p:spPr>
          <a:xfrm>
            <a:off x="5247575" y="785000"/>
            <a:ext cx="3341401" cy="184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40"/>
          <p:cNvGrpSpPr/>
          <p:nvPr/>
        </p:nvGrpSpPr>
        <p:grpSpPr>
          <a:xfrm>
            <a:off x="5836925" y="2980588"/>
            <a:ext cx="2162700" cy="952500"/>
            <a:chOff x="3238500" y="3535475"/>
            <a:chExt cx="2162700" cy="952500"/>
          </a:xfrm>
        </p:grpSpPr>
        <p:sp>
          <p:nvSpPr>
            <p:cNvPr id="366" name="Google Shape;366;p40"/>
            <p:cNvSpPr/>
            <p:nvPr/>
          </p:nvSpPr>
          <p:spPr>
            <a:xfrm>
              <a:off x="3238500" y="3552275"/>
              <a:ext cx="2162700" cy="91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3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0"/>
            <p:cNvSpPr txBox="1"/>
            <p:nvPr/>
          </p:nvSpPr>
          <p:spPr>
            <a:xfrm rot="-5400000">
              <a:off x="3053550" y="3720425"/>
              <a:ext cx="9525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REAL</a:t>
              </a:r>
              <a:endParaRPr b="1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368" name="Google Shape;368;p40"/>
          <p:cNvSpPr txBox="1"/>
          <p:nvPr>
            <p:ph idx="1" type="body"/>
          </p:nvPr>
        </p:nvSpPr>
        <p:spPr>
          <a:xfrm>
            <a:off x="549400" y="1729250"/>
            <a:ext cx="34548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False alarm, </a:t>
            </a:r>
            <a:r>
              <a:rPr b="1" lang="en" sz="2300">
                <a:solidFill>
                  <a:schemeClr val="dk1"/>
                </a:solidFill>
              </a:rPr>
              <a:t>cost</a:t>
            </a:r>
            <a:r>
              <a:rPr lang="en" sz="2300">
                <a:solidFill>
                  <a:schemeClr val="dk1"/>
                </a:solidFill>
              </a:rPr>
              <a:t> impact 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369" name="Google Shape;369;p40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False Positive</a:t>
            </a:r>
            <a:endParaRPr b="1"/>
          </a:p>
        </p:txBody>
      </p:sp>
      <p:pic>
        <p:nvPicPr>
          <p:cNvPr id="370" name="Google Shape;370;p40"/>
          <p:cNvPicPr preferRelativeResize="0"/>
          <p:nvPr/>
        </p:nvPicPr>
        <p:blipFill rotWithShape="1">
          <a:blip r:embed="rId3">
            <a:alphaModFix/>
          </a:blip>
          <a:srcRect b="83875" l="84885" r="0" t="0"/>
          <a:stretch/>
        </p:blipFill>
        <p:spPr>
          <a:xfrm>
            <a:off x="6719396" y="3227800"/>
            <a:ext cx="575735" cy="5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450" y="2630224"/>
            <a:ext cx="1071075" cy="12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0"/>
          <p:cNvSpPr txBox="1"/>
          <p:nvPr/>
        </p:nvSpPr>
        <p:spPr>
          <a:xfrm>
            <a:off x="1941400" y="1952324"/>
            <a:ext cx="2115000" cy="25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$</a:t>
            </a:r>
            <a:endParaRPr sz="110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a False Negative</a:t>
            </a:r>
            <a:endParaRPr/>
          </a:p>
        </p:txBody>
      </p:sp>
      <p:sp>
        <p:nvSpPr>
          <p:cNvPr id="382" name="Google Shape;382;p42"/>
          <p:cNvSpPr txBox="1"/>
          <p:nvPr/>
        </p:nvSpPr>
        <p:spPr>
          <a:xfrm>
            <a:off x="309575" y="4191000"/>
            <a:ext cx="7779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83" name="Google Shape;38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827" y="1361200"/>
            <a:ext cx="4750351" cy="343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a False Positive</a:t>
            </a:r>
            <a:endParaRPr/>
          </a:p>
        </p:txBody>
      </p:sp>
      <p:pic>
        <p:nvPicPr>
          <p:cNvPr id="389" name="Google Shape;3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425" y="1608350"/>
            <a:ext cx="2804225" cy="28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3"/>
          <p:cNvSpPr txBox="1"/>
          <p:nvPr/>
        </p:nvSpPr>
        <p:spPr>
          <a:xfrm>
            <a:off x="4899500" y="1748050"/>
            <a:ext cx="2267700" cy="25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$</a:t>
            </a:r>
            <a:endParaRPr sz="200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Bearing</a:t>
            </a:r>
            <a:r>
              <a:rPr lang="en"/>
              <a:t> </a:t>
            </a:r>
            <a:r>
              <a:rPr b="1" lang="en"/>
              <a:t>Monitoring</a:t>
            </a:r>
            <a:endParaRPr b="1"/>
          </a:p>
        </p:txBody>
      </p:sp>
      <p:pic>
        <p:nvPicPr>
          <p:cNvPr id="396" name="Google Shape;3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663" y="1474125"/>
            <a:ext cx="6208675" cy="27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4"/>
          <p:cNvSpPr txBox="1"/>
          <p:nvPr/>
        </p:nvSpPr>
        <p:spPr>
          <a:xfrm>
            <a:off x="860475" y="4234675"/>
            <a:ext cx="48534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oogle Sans"/>
                <a:ea typeface="Google Sans"/>
                <a:cs typeface="Google Sans"/>
                <a:sym typeface="Google Sans"/>
              </a:rPr>
              <a:t>Temp image taken from: https://iot.ieee.org/images/files/pdf/phm2017/06-19-2017-Rick-Durham_IEEE-PHM_Presentation20170610.pdf</a:t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277" y="2716400"/>
            <a:ext cx="2439074" cy="16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 txBox="1"/>
          <p:nvPr/>
        </p:nvSpPr>
        <p:spPr>
          <a:xfrm>
            <a:off x="1121525" y="186497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2 byte 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measurement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4" name="Google Shape;404;p45"/>
          <p:cNvSpPr txBox="1"/>
          <p:nvPr/>
        </p:nvSpPr>
        <p:spPr>
          <a:xfrm>
            <a:off x="2818375" y="184927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8 Sensors</a:t>
            </a:r>
            <a:endParaRPr sz="2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5" name="Google Shape;405;p45"/>
          <p:cNvSpPr txBox="1"/>
          <p:nvPr/>
        </p:nvSpPr>
        <p:spPr>
          <a:xfrm>
            <a:off x="4472200" y="184927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20 KHz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sample rate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6" name="Google Shape;406;p45"/>
          <p:cNvSpPr txBox="1"/>
          <p:nvPr/>
        </p:nvSpPr>
        <p:spPr>
          <a:xfrm>
            <a:off x="6452575" y="185712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Google Sans"/>
                <a:ea typeface="Google Sans"/>
                <a:cs typeface="Google Sans"/>
                <a:sym typeface="Google Sans"/>
              </a:rPr>
              <a:t>320</a:t>
            </a: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 KB/S</a:t>
            </a:r>
            <a:endParaRPr sz="2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7" name="Google Shape;407;p45"/>
          <p:cNvSpPr/>
          <p:nvPr/>
        </p:nvSpPr>
        <p:spPr>
          <a:xfrm>
            <a:off x="2579700" y="2276275"/>
            <a:ext cx="352800" cy="3528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5"/>
          <p:cNvSpPr/>
          <p:nvPr/>
        </p:nvSpPr>
        <p:spPr>
          <a:xfrm>
            <a:off x="4307300" y="2260575"/>
            <a:ext cx="352800" cy="3528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5"/>
          <p:cNvSpPr/>
          <p:nvPr/>
        </p:nvSpPr>
        <p:spPr>
          <a:xfrm>
            <a:off x="6049813" y="2268425"/>
            <a:ext cx="463500" cy="3528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5"/>
          <p:cNvSpPr txBox="1"/>
          <p:nvPr/>
        </p:nvSpPr>
        <p:spPr>
          <a:xfrm>
            <a:off x="6452575" y="3366250"/>
            <a:ext cx="15699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30</a:t>
            </a:r>
            <a:r>
              <a:rPr lang="en" sz="2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 KB/S</a:t>
            </a:r>
            <a:endParaRPr sz="2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1" name="Google Shape;411;p45"/>
          <p:cNvSpPr txBox="1"/>
          <p:nvPr/>
        </p:nvSpPr>
        <p:spPr>
          <a:xfrm>
            <a:off x="6684963" y="2420250"/>
            <a:ext cx="10344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&gt;</a:t>
            </a:r>
            <a:endParaRPr sz="100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2" name="Google Shape;412;p45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</a:t>
            </a:r>
            <a:r>
              <a:rPr b="1" lang="en"/>
              <a:t>too expensive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stream to the cloud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277" y="2716400"/>
            <a:ext cx="2439074" cy="16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6"/>
          <p:cNvSpPr txBox="1"/>
          <p:nvPr/>
        </p:nvSpPr>
        <p:spPr>
          <a:xfrm>
            <a:off x="1121525" y="186497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2 byte 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measurement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9" name="Google Shape;419;p46"/>
          <p:cNvSpPr txBox="1"/>
          <p:nvPr/>
        </p:nvSpPr>
        <p:spPr>
          <a:xfrm>
            <a:off x="2818375" y="184927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8 Sensors</a:t>
            </a:r>
            <a:endParaRPr sz="2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0" name="Google Shape;420;p46"/>
          <p:cNvSpPr txBox="1"/>
          <p:nvPr/>
        </p:nvSpPr>
        <p:spPr>
          <a:xfrm>
            <a:off x="4472200" y="184927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20 KHz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sample rate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1" name="Google Shape;421;p46"/>
          <p:cNvSpPr txBox="1"/>
          <p:nvPr/>
        </p:nvSpPr>
        <p:spPr>
          <a:xfrm>
            <a:off x="6452575" y="185712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Google Sans"/>
                <a:ea typeface="Google Sans"/>
                <a:cs typeface="Google Sans"/>
                <a:sym typeface="Google Sans"/>
              </a:rPr>
              <a:t>320</a:t>
            </a: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 KB/S</a:t>
            </a:r>
            <a:endParaRPr sz="2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2" name="Google Shape;422;p46"/>
          <p:cNvSpPr/>
          <p:nvPr/>
        </p:nvSpPr>
        <p:spPr>
          <a:xfrm>
            <a:off x="2579700" y="2276275"/>
            <a:ext cx="352800" cy="3528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6"/>
          <p:cNvSpPr/>
          <p:nvPr/>
        </p:nvSpPr>
        <p:spPr>
          <a:xfrm>
            <a:off x="4307300" y="2260575"/>
            <a:ext cx="352800" cy="3528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6"/>
          <p:cNvSpPr/>
          <p:nvPr/>
        </p:nvSpPr>
        <p:spPr>
          <a:xfrm>
            <a:off x="6049813" y="2268425"/>
            <a:ext cx="463500" cy="3528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6"/>
          <p:cNvSpPr txBox="1"/>
          <p:nvPr/>
        </p:nvSpPr>
        <p:spPr>
          <a:xfrm>
            <a:off x="6452575" y="3366250"/>
            <a:ext cx="15699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30</a:t>
            </a:r>
            <a:r>
              <a:rPr lang="en" sz="2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 KB/S</a:t>
            </a:r>
            <a:endParaRPr sz="2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6" name="Google Shape;426;p46"/>
          <p:cNvSpPr txBox="1"/>
          <p:nvPr/>
        </p:nvSpPr>
        <p:spPr>
          <a:xfrm>
            <a:off x="6684963" y="2420250"/>
            <a:ext cx="10344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&gt;</a:t>
            </a:r>
            <a:endParaRPr sz="100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7" name="Google Shape;427;p4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</a:t>
            </a:r>
            <a:r>
              <a:rPr b="1" lang="en"/>
              <a:t>too expensive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stream to the cloud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277" y="2716400"/>
            <a:ext cx="2439074" cy="16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It’s too expensive to stream to the cloud</a:t>
            </a:r>
            <a:endParaRPr/>
          </a:p>
        </p:txBody>
      </p:sp>
      <p:sp>
        <p:nvSpPr>
          <p:cNvPr id="434" name="Google Shape;434;p47"/>
          <p:cNvSpPr txBox="1"/>
          <p:nvPr/>
        </p:nvSpPr>
        <p:spPr>
          <a:xfrm>
            <a:off x="1121525" y="186497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2 byte 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measurement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5" name="Google Shape;435;p47"/>
          <p:cNvSpPr txBox="1"/>
          <p:nvPr/>
        </p:nvSpPr>
        <p:spPr>
          <a:xfrm>
            <a:off x="2818375" y="184927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8 Sensors</a:t>
            </a:r>
            <a:endParaRPr sz="2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6" name="Google Shape;436;p47"/>
          <p:cNvSpPr txBox="1"/>
          <p:nvPr/>
        </p:nvSpPr>
        <p:spPr>
          <a:xfrm>
            <a:off x="4472200" y="184927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20 KHz</a:t>
            </a: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sample rate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7" name="Google Shape;437;p47"/>
          <p:cNvSpPr txBox="1"/>
          <p:nvPr/>
        </p:nvSpPr>
        <p:spPr>
          <a:xfrm>
            <a:off x="6452575" y="1857125"/>
            <a:ext cx="1569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Google Sans"/>
                <a:ea typeface="Google Sans"/>
                <a:cs typeface="Google Sans"/>
                <a:sym typeface="Google Sans"/>
              </a:rPr>
              <a:t>320</a:t>
            </a:r>
            <a:r>
              <a:rPr lang="en" sz="2200">
                <a:latin typeface="Google Sans"/>
                <a:ea typeface="Google Sans"/>
                <a:cs typeface="Google Sans"/>
                <a:sym typeface="Google Sans"/>
              </a:rPr>
              <a:t> KB/S</a:t>
            </a:r>
            <a:endParaRPr sz="2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8" name="Google Shape;438;p47"/>
          <p:cNvSpPr/>
          <p:nvPr/>
        </p:nvSpPr>
        <p:spPr>
          <a:xfrm>
            <a:off x="2579700" y="2276275"/>
            <a:ext cx="352800" cy="3528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7"/>
          <p:cNvSpPr/>
          <p:nvPr/>
        </p:nvSpPr>
        <p:spPr>
          <a:xfrm>
            <a:off x="4307300" y="2260575"/>
            <a:ext cx="352800" cy="3528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7"/>
          <p:cNvSpPr/>
          <p:nvPr/>
        </p:nvSpPr>
        <p:spPr>
          <a:xfrm>
            <a:off x="6049813" y="2268425"/>
            <a:ext cx="463500" cy="3528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7"/>
          <p:cNvSpPr txBox="1"/>
          <p:nvPr/>
        </p:nvSpPr>
        <p:spPr>
          <a:xfrm>
            <a:off x="6452575" y="3366250"/>
            <a:ext cx="15699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30</a:t>
            </a:r>
            <a:r>
              <a:rPr lang="en" sz="22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 KB/S</a:t>
            </a:r>
            <a:endParaRPr sz="22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2" name="Google Shape;442;p47"/>
          <p:cNvSpPr txBox="1"/>
          <p:nvPr/>
        </p:nvSpPr>
        <p:spPr>
          <a:xfrm>
            <a:off x="6684963" y="2420250"/>
            <a:ext cx="10344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&gt;</a:t>
            </a:r>
            <a:endParaRPr sz="100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443" name="Google Shape;44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4864" y="2488300"/>
            <a:ext cx="644425" cy="14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 Time Constraint</a:t>
            </a:r>
            <a:endParaRPr b="1"/>
          </a:p>
        </p:txBody>
      </p:sp>
      <p:pic>
        <p:nvPicPr>
          <p:cNvPr id="449" name="Google Shape;449;p48"/>
          <p:cNvPicPr preferRelativeResize="0"/>
          <p:nvPr/>
        </p:nvPicPr>
        <p:blipFill rotWithShape="1">
          <a:blip r:embed="rId3">
            <a:alphaModFix/>
          </a:blip>
          <a:srcRect b="0" l="2150" r="-2149" t="0"/>
          <a:stretch/>
        </p:blipFill>
        <p:spPr>
          <a:xfrm>
            <a:off x="1459925" y="1695825"/>
            <a:ext cx="1923200" cy="127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0" name="Google Shape;450;p48"/>
          <p:cNvCxnSpPr/>
          <p:nvPr/>
        </p:nvCxnSpPr>
        <p:spPr>
          <a:xfrm flipH="1" rot="10800000">
            <a:off x="3087550" y="2333487"/>
            <a:ext cx="471300" cy="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1" name="Google Shape;451;p48"/>
          <p:cNvCxnSpPr/>
          <p:nvPr/>
        </p:nvCxnSpPr>
        <p:spPr>
          <a:xfrm>
            <a:off x="4197375" y="2335938"/>
            <a:ext cx="287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52" name="Google Shape;452;p48"/>
          <p:cNvSpPr/>
          <p:nvPr/>
        </p:nvSpPr>
        <p:spPr>
          <a:xfrm>
            <a:off x="7302475" y="2103575"/>
            <a:ext cx="381600" cy="471000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3" name="Google Shape;453;p48"/>
          <p:cNvCxnSpPr/>
          <p:nvPr/>
        </p:nvCxnSpPr>
        <p:spPr>
          <a:xfrm>
            <a:off x="7251875" y="2103575"/>
            <a:ext cx="0" cy="40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p48"/>
          <p:cNvCxnSpPr/>
          <p:nvPr/>
        </p:nvCxnSpPr>
        <p:spPr>
          <a:xfrm>
            <a:off x="6892475" y="2336625"/>
            <a:ext cx="102900" cy="98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" name="Google Shape;455;p48"/>
          <p:cNvCxnSpPr/>
          <p:nvPr/>
        </p:nvCxnSpPr>
        <p:spPr>
          <a:xfrm flipH="1" rot="10800000">
            <a:off x="6968863" y="2246325"/>
            <a:ext cx="174900" cy="188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6" name="Google Shape;456;p48"/>
          <p:cNvSpPr txBox="1"/>
          <p:nvPr/>
        </p:nvSpPr>
        <p:spPr>
          <a:xfrm>
            <a:off x="7106975" y="1845650"/>
            <a:ext cx="2898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sp>
        <p:nvSpPr>
          <p:cNvPr id="457" name="Google Shape;457;p48"/>
          <p:cNvSpPr/>
          <p:nvPr/>
        </p:nvSpPr>
        <p:spPr>
          <a:xfrm rot="-5400000">
            <a:off x="3895300" y="2212425"/>
            <a:ext cx="1517700" cy="246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Pre-Processing</a:t>
            </a:r>
            <a:endParaRPr/>
          </a:p>
        </p:txBody>
      </p:sp>
      <p:sp>
        <p:nvSpPr>
          <p:cNvPr id="458" name="Google Shape;458;p48"/>
          <p:cNvSpPr/>
          <p:nvPr/>
        </p:nvSpPr>
        <p:spPr>
          <a:xfrm>
            <a:off x="3577550" y="2020875"/>
            <a:ext cx="102900" cy="629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8"/>
          <p:cNvSpPr/>
          <p:nvPr/>
        </p:nvSpPr>
        <p:spPr>
          <a:xfrm>
            <a:off x="3738800" y="2020875"/>
            <a:ext cx="102900" cy="629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8"/>
          <p:cNvSpPr/>
          <p:nvPr/>
        </p:nvSpPr>
        <p:spPr>
          <a:xfrm>
            <a:off x="3900038" y="2025675"/>
            <a:ext cx="102900" cy="629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8"/>
          <p:cNvSpPr/>
          <p:nvPr/>
        </p:nvSpPr>
        <p:spPr>
          <a:xfrm>
            <a:off x="4061288" y="2025675"/>
            <a:ext cx="102900" cy="629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2" name="Google Shape;462;p48"/>
          <p:cNvCxnSpPr/>
          <p:nvPr/>
        </p:nvCxnSpPr>
        <p:spPr>
          <a:xfrm flipH="1" rot="10800000">
            <a:off x="3416450" y="2650125"/>
            <a:ext cx="322800" cy="477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48"/>
          <p:cNvCxnSpPr/>
          <p:nvPr/>
        </p:nvCxnSpPr>
        <p:spPr>
          <a:xfrm rot="10800000">
            <a:off x="3842550" y="2651225"/>
            <a:ext cx="317100" cy="47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48"/>
          <p:cNvCxnSpPr/>
          <p:nvPr/>
        </p:nvCxnSpPr>
        <p:spPr>
          <a:xfrm>
            <a:off x="4840150" y="2335938"/>
            <a:ext cx="287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65" name="Google Shape;465;p48"/>
          <p:cNvCxnSpPr/>
          <p:nvPr/>
        </p:nvCxnSpPr>
        <p:spPr>
          <a:xfrm>
            <a:off x="6543450" y="2335713"/>
            <a:ext cx="287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466" name="Google Shape;46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403" y="3153053"/>
            <a:ext cx="2537750" cy="1081047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8"/>
          <p:cNvSpPr/>
          <p:nvPr/>
        </p:nvSpPr>
        <p:spPr>
          <a:xfrm>
            <a:off x="3409369" y="3147404"/>
            <a:ext cx="768300" cy="10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48"/>
          <p:cNvGrpSpPr/>
          <p:nvPr/>
        </p:nvGrpSpPr>
        <p:grpSpPr>
          <a:xfrm>
            <a:off x="5149325" y="1860743"/>
            <a:ext cx="1447697" cy="959548"/>
            <a:chOff x="1273200" y="1369825"/>
            <a:chExt cx="3351150" cy="2403075"/>
          </a:xfrm>
        </p:grpSpPr>
        <p:sp>
          <p:nvSpPr>
            <p:cNvPr id="469" name="Google Shape;469;p48"/>
            <p:cNvSpPr/>
            <p:nvPr/>
          </p:nvSpPr>
          <p:spPr>
            <a:xfrm>
              <a:off x="2196350" y="2290400"/>
              <a:ext cx="485400" cy="493800"/>
            </a:xfrm>
            <a:prstGeom prst="ellipse">
              <a:avLst/>
            </a:prstGeom>
            <a:solidFill>
              <a:srgbClr val="EA8600"/>
            </a:solidFill>
            <a:ln cap="flat" cmpd="sng" w="9525">
              <a:solidFill>
                <a:srgbClr val="EA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70" name="Google Shape;470;p48"/>
            <p:cNvCxnSpPr>
              <a:endCxn id="469" idx="2"/>
            </p:cNvCxnSpPr>
            <p:nvPr/>
          </p:nvCxnSpPr>
          <p:spPr>
            <a:xfrm>
              <a:off x="1294550" y="2529800"/>
              <a:ext cx="901800" cy="75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" name="Google Shape;471;p48"/>
            <p:cNvCxnSpPr/>
            <p:nvPr/>
          </p:nvCxnSpPr>
          <p:spPr>
            <a:xfrm flipH="1">
              <a:off x="1276656" y="1612975"/>
              <a:ext cx="894900" cy="75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2" name="Google Shape;472;p48"/>
            <p:cNvSpPr/>
            <p:nvPr/>
          </p:nvSpPr>
          <p:spPr>
            <a:xfrm>
              <a:off x="2196350" y="1369825"/>
              <a:ext cx="485400" cy="493800"/>
            </a:xfrm>
            <a:prstGeom prst="ellipse">
              <a:avLst/>
            </a:prstGeom>
            <a:solidFill>
              <a:srgbClr val="EA8600"/>
            </a:solidFill>
            <a:ln cap="flat" cmpd="sng" w="9525">
              <a:solidFill>
                <a:srgbClr val="EA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8"/>
            <p:cNvSpPr/>
            <p:nvPr/>
          </p:nvSpPr>
          <p:spPr>
            <a:xfrm>
              <a:off x="3302500" y="1863625"/>
              <a:ext cx="485400" cy="493800"/>
            </a:xfrm>
            <a:prstGeom prst="ellipse">
              <a:avLst/>
            </a:prstGeom>
            <a:solidFill>
              <a:srgbClr val="EA8600"/>
            </a:solidFill>
            <a:ln cap="flat" cmpd="sng" w="9525">
              <a:solidFill>
                <a:srgbClr val="EA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74" name="Google Shape;474;p48"/>
            <p:cNvCxnSpPr>
              <a:stCxn id="473" idx="2"/>
              <a:endCxn id="472" idx="6"/>
            </p:cNvCxnSpPr>
            <p:nvPr/>
          </p:nvCxnSpPr>
          <p:spPr>
            <a:xfrm rot="10800000">
              <a:off x="2681800" y="1616725"/>
              <a:ext cx="620700" cy="4938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" name="Google Shape;475;p48"/>
            <p:cNvCxnSpPr>
              <a:stCxn id="473" idx="2"/>
              <a:endCxn id="469" idx="6"/>
            </p:cNvCxnSpPr>
            <p:nvPr/>
          </p:nvCxnSpPr>
          <p:spPr>
            <a:xfrm flipH="1">
              <a:off x="2681800" y="2110525"/>
              <a:ext cx="620700" cy="4269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48"/>
            <p:cNvCxnSpPr/>
            <p:nvPr/>
          </p:nvCxnSpPr>
          <p:spPr>
            <a:xfrm flipH="1">
              <a:off x="3787800" y="2103950"/>
              <a:ext cx="836400" cy="66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7" name="Google Shape;477;p48"/>
            <p:cNvSpPr/>
            <p:nvPr/>
          </p:nvSpPr>
          <p:spPr>
            <a:xfrm>
              <a:off x="2196375" y="3279100"/>
              <a:ext cx="485400" cy="493800"/>
            </a:xfrm>
            <a:prstGeom prst="ellipse">
              <a:avLst/>
            </a:prstGeom>
            <a:solidFill>
              <a:srgbClr val="EA8600"/>
            </a:solidFill>
            <a:ln cap="flat" cmpd="sng" w="9525">
              <a:solidFill>
                <a:srgbClr val="EA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8"/>
            <p:cNvSpPr/>
            <p:nvPr/>
          </p:nvSpPr>
          <p:spPr>
            <a:xfrm>
              <a:off x="3302525" y="2852325"/>
              <a:ext cx="485400" cy="493800"/>
            </a:xfrm>
            <a:prstGeom prst="ellipse">
              <a:avLst/>
            </a:prstGeom>
            <a:solidFill>
              <a:srgbClr val="EA8600"/>
            </a:solidFill>
            <a:ln cap="flat" cmpd="sng" w="9525">
              <a:solidFill>
                <a:srgbClr val="EA8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79" name="Google Shape;479;p48"/>
            <p:cNvCxnSpPr>
              <a:stCxn id="478" idx="2"/>
              <a:endCxn id="477" idx="6"/>
            </p:cNvCxnSpPr>
            <p:nvPr/>
          </p:nvCxnSpPr>
          <p:spPr>
            <a:xfrm flipH="1">
              <a:off x="2681825" y="3099225"/>
              <a:ext cx="620700" cy="4269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48"/>
            <p:cNvCxnSpPr>
              <a:stCxn id="478" idx="2"/>
              <a:endCxn id="472" idx="6"/>
            </p:cNvCxnSpPr>
            <p:nvPr/>
          </p:nvCxnSpPr>
          <p:spPr>
            <a:xfrm rot="10800000">
              <a:off x="2681825" y="1616625"/>
              <a:ext cx="620700" cy="14826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48"/>
            <p:cNvCxnSpPr>
              <a:stCxn id="478" idx="2"/>
              <a:endCxn id="469" idx="6"/>
            </p:cNvCxnSpPr>
            <p:nvPr/>
          </p:nvCxnSpPr>
          <p:spPr>
            <a:xfrm rot="10800000">
              <a:off x="2681825" y="2537325"/>
              <a:ext cx="620700" cy="5619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48"/>
            <p:cNvCxnSpPr>
              <a:stCxn id="473" idx="2"/>
              <a:endCxn id="477" idx="6"/>
            </p:cNvCxnSpPr>
            <p:nvPr/>
          </p:nvCxnSpPr>
          <p:spPr>
            <a:xfrm flipH="1">
              <a:off x="2681800" y="2110525"/>
              <a:ext cx="620700" cy="14154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48"/>
            <p:cNvCxnSpPr/>
            <p:nvPr/>
          </p:nvCxnSpPr>
          <p:spPr>
            <a:xfrm>
              <a:off x="1273200" y="3522250"/>
              <a:ext cx="901800" cy="75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48"/>
            <p:cNvCxnSpPr/>
            <p:nvPr/>
          </p:nvCxnSpPr>
          <p:spPr>
            <a:xfrm flipH="1">
              <a:off x="3787950" y="3095925"/>
              <a:ext cx="836400" cy="6600"/>
            </a:xfrm>
            <a:prstGeom prst="straightConnector1">
              <a:avLst/>
            </a:prstGeom>
            <a:noFill/>
            <a:ln cap="flat" cmpd="sng" w="19050">
              <a:solidFill>
                <a:srgbClr val="EA86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Application: </a:t>
            </a:r>
            <a:r>
              <a:rPr lang="en"/>
              <a:t>Factory machinery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213" y="1493375"/>
            <a:ext cx="4411574" cy="2941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3691775" y="1710400"/>
            <a:ext cx="4842600" cy="2209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Sensor: </a:t>
            </a:r>
            <a:r>
              <a:rPr b="1" lang="en"/>
              <a:t>Accelerometer</a:t>
            </a:r>
            <a:endParaRPr b="1"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650" y="1897250"/>
            <a:ext cx="4308851" cy="18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500" y="1572725"/>
            <a:ext cx="2952750" cy="2952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080000" dist="114300">
              <a:srgbClr val="000000">
                <a:alpha val="23000"/>
              </a:srgbClr>
            </a:outerShdw>
          </a:effectLst>
        </p:spPr>
      </p:pic>
      <p:cxnSp>
        <p:nvCxnSpPr>
          <p:cNvPr id="148" name="Google Shape;148;p24"/>
          <p:cNvCxnSpPr/>
          <p:nvPr/>
        </p:nvCxnSpPr>
        <p:spPr>
          <a:xfrm>
            <a:off x="2823675" y="2815000"/>
            <a:ext cx="707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>
            <a:off x="13503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Latency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005" y="2347404"/>
            <a:ext cx="605877" cy="59478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for </a:t>
            </a:r>
            <a:r>
              <a:rPr b="1" lang="en"/>
              <a:t>on-device computing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/>
        </p:nvSpPr>
        <p:spPr>
          <a:xfrm>
            <a:off x="13503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Latency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005" y="2347404"/>
            <a:ext cx="605877" cy="59478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>
            <a:off x="3284850" y="1942500"/>
            <a:ext cx="25743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Limited Devices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250" y="2370175"/>
            <a:ext cx="656501" cy="5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5238" y="2316550"/>
            <a:ext cx="656502" cy="656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for </a:t>
            </a:r>
            <a:r>
              <a:rPr b="1" lang="en"/>
              <a:t>on-device computing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for </a:t>
            </a:r>
            <a:r>
              <a:rPr b="1" lang="en"/>
              <a:t>on-device computing</a:t>
            </a:r>
            <a:endParaRPr b="1"/>
          </a:p>
        </p:txBody>
      </p:sp>
      <p:sp>
        <p:nvSpPr>
          <p:cNvPr id="171" name="Google Shape;171;p27"/>
          <p:cNvSpPr/>
          <p:nvPr/>
        </p:nvSpPr>
        <p:spPr>
          <a:xfrm>
            <a:off x="13503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Latency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005" y="2347404"/>
            <a:ext cx="605877" cy="594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3284850" y="1942500"/>
            <a:ext cx="25743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Limited Devices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250" y="2370175"/>
            <a:ext cx="656501" cy="5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5238" y="2316550"/>
            <a:ext cx="656502" cy="656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/>
          <p:nvPr/>
        </p:nvSpPr>
        <p:spPr>
          <a:xfrm>
            <a:off x="63224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Accuracy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6000" y="2342237"/>
            <a:ext cx="605853" cy="605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for </a:t>
            </a:r>
            <a:r>
              <a:rPr b="1" lang="en"/>
              <a:t>on-device computing</a:t>
            </a:r>
            <a:endParaRPr b="1"/>
          </a:p>
        </p:txBody>
      </p:sp>
      <p:sp>
        <p:nvSpPr>
          <p:cNvPr id="183" name="Google Shape;183;p28"/>
          <p:cNvSpPr/>
          <p:nvPr/>
        </p:nvSpPr>
        <p:spPr>
          <a:xfrm>
            <a:off x="13503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Latency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005" y="2347404"/>
            <a:ext cx="605877" cy="59478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/>
          <p:nvPr/>
        </p:nvSpPr>
        <p:spPr>
          <a:xfrm>
            <a:off x="3284850" y="1942500"/>
            <a:ext cx="25743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Limited Devices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250" y="2370175"/>
            <a:ext cx="656501" cy="5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5238" y="2316550"/>
            <a:ext cx="656502" cy="656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/>
          <p:nvPr/>
        </p:nvSpPr>
        <p:spPr>
          <a:xfrm>
            <a:off x="6322450" y="1942500"/>
            <a:ext cx="1471200" cy="16083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 Medium"/>
                <a:ea typeface="Google Sans Medium"/>
                <a:cs typeface="Google Sans Medium"/>
                <a:sym typeface="Google Sans Medium"/>
              </a:rPr>
              <a:t>Accuracy</a:t>
            </a:r>
            <a:endParaRPr sz="1800"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6000" y="2342237"/>
            <a:ext cx="605853" cy="60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/>
          <p:nvPr/>
        </p:nvSpPr>
        <p:spPr>
          <a:xfrm>
            <a:off x="3127025" y="1522625"/>
            <a:ext cx="5106000" cy="2802300"/>
          </a:xfrm>
          <a:prstGeom prst="rect">
            <a:avLst/>
          </a:prstGeom>
          <a:solidFill>
            <a:srgbClr val="FFFFFF">
              <a:alpha val="73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50" y="1852050"/>
            <a:ext cx="1721500" cy="10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Real Time Constraint</a:t>
            </a:r>
            <a:endParaRPr b="1"/>
          </a:p>
        </p:txBody>
      </p:sp>
      <p:sp>
        <p:nvSpPr>
          <p:cNvPr id="197" name="Google Shape;197;p29"/>
          <p:cNvSpPr/>
          <p:nvPr/>
        </p:nvSpPr>
        <p:spPr>
          <a:xfrm>
            <a:off x="3142542" y="1980754"/>
            <a:ext cx="126600" cy="775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9"/>
          <p:cNvSpPr/>
          <p:nvPr/>
        </p:nvSpPr>
        <p:spPr>
          <a:xfrm>
            <a:off x="3341092" y="1980754"/>
            <a:ext cx="126600" cy="775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9"/>
          <p:cNvSpPr/>
          <p:nvPr/>
        </p:nvSpPr>
        <p:spPr>
          <a:xfrm>
            <a:off x="3539627" y="1986664"/>
            <a:ext cx="126600" cy="775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9"/>
          <p:cNvSpPr/>
          <p:nvPr/>
        </p:nvSpPr>
        <p:spPr>
          <a:xfrm>
            <a:off x="3738177" y="1986664"/>
            <a:ext cx="126600" cy="775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1" name="Google Shape;201;p29"/>
          <p:cNvCxnSpPr/>
          <p:nvPr/>
        </p:nvCxnSpPr>
        <p:spPr>
          <a:xfrm flipH="1" rot="10800000">
            <a:off x="2944177" y="2755702"/>
            <a:ext cx="397500" cy="588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9"/>
          <p:cNvCxnSpPr/>
          <p:nvPr/>
        </p:nvCxnSpPr>
        <p:spPr>
          <a:xfrm rot="10800000">
            <a:off x="3468692" y="2756893"/>
            <a:ext cx="390600" cy="58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03" name="Google Shape;2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9877" y="3374819"/>
            <a:ext cx="3124774" cy="133110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/>
          <p:nvPr/>
        </p:nvSpPr>
        <p:spPr>
          <a:xfrm>
            <a:off x="2935458" y="3367864"/>
            <a:ext cx="945900" cy="13314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7281490" y="2101976"/>
            <a:ext cx="814500" cy="5544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7728512" y="2188134"/>
            <a:ext cx="319200" cy="394200"/>
          </a:xfrm>
          <a:prstGeom prst="mathMultiply">
            <a:avLst>
              <a:gd fmla="val 16627" name="adj1"/>
            </a:avLst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7" name="Google Shape;207;p29"/>
          <p:cNvCxnSpPr/>
          <p:nvPr/>
        </p:nvCxnSpPr>
        <p:spPr>
          <a:xfrm>
            <a:off x="7697314" y="2157228"/>
            <a:ext cx="0" cy="43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9"/>
          <p:cNvCxnSpPr/>
          <p:nvPr/>
        </p:nvCxnSpPr>
        <p:spPr>
          <a:xfrm>
            <a:off x="7368785" y="2371978"/>
            <a:ext cx="99300" cy="100200"/>
          </a:xfrm>
          <a:prstGeom prst="straightConnector1">
            <a:avLst/>
          </a:prstGeom>
          <a:noFill/>
          <a:ln cap="flat" cmpd="sng" w="38100">
            <a:solidFill>
              <a:srgbClr val="34A85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9"/>
          <p:cNvCxnSpPr/>
          <p:nvPr/>
        </p:nvCxnSpPr>
        <p:spPr>
          <a:xfrm flipH="1" rot="10800000">
            <a:off x="7450074" y="2296642"/>
            <a:ext cx="163200" cy="165300"/>
          </a:xfrm>
          <a:prstGeom prst="straightConnector1">
            <a:avLst/>
          </a:prstGeom>
          <a:noFill/>
          <a:ln cap="flat" cmpd="sng" w="38100">
            <a:solidFill>
              <a:srgbClr val="34A85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9"/>
          <p:cNvSpPr txBox="1"/>
          <p:nvPr/>
        </p:nvSpPr>
        <p:spPr>
          <a:xfrm>
            <a:off x="7518510" y="1695852"/>
            <a:ext cx="3576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Google Sans"/>
                <a:ea typeface="Google Sans"/>
                <a:cs typeface="Google Sans"/>
                <a:sym typeface="Google Sans"/>
              </a:rPr>
              <a:t>?</a:t>
            </a:r>
            <a:endParaRPr b="1" sz="20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11" name="Google Shape;211;p29"/>
          <p:cNvCxnSpPr>
            <a:endCxn id="205" idx="1"/>
          </p:cNvCxnSpPr>
          <p:nvPr/>
        </p:nvCxnSpPr>
        <p:spPr>
          <a:xfrm flipH="1" rot="10800000">
            <a:off x="6983290" y="2379176"/>
            <a:ext cx="298200" cy="2700"/>
          </a:xfrm>
          <a:prstGeom prst="straightConnector1">
            <a:avLst/>
          </a:prstGeom>
          <a:noFill/>
          <a:ln cap="flat" cmpd="sng" w="9525">
            <a:solidFill>
              <a:srgbClr val="5F636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29"/>
          <p:cNvSpPr/>
          <p:nvPr/>
        </p:nvSpPr>
        <p:spPr>
          <a:xfrm>
            <a:off x="5029415" y="1859094"/>
            <a:ext cx="1931400" cy="10329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9"/>
          <p:cNvSpPr/>
          <p:nvPr/>
        </p:nvSpPr>
        <p:spPr>
          <a:xfrm rot="-5400000">
            <a:off x="5524778" y="2562727"/>
            <a:ext cx="166800" cy="1668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9"/>
          <p:cNvSpPr/>
          <p:nvPr/>
        </p:nvSpPr>
        <p:spPr>
          <a:xfrm rot="-5400000">
            <a:off x="5524778" y="2292302"/>
            <a:ext cx="166800" cy="1668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9"/>
          <p:cNvSpPr/>
          <p:nvPr/>
        </p:nvSpPr>
        <p:spPr>
          <a:xfrm rot="-5400000">
            <a:off x="5524778" y="2021876"/>
            <a:ext cx="166800" cy="1668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5977097" y="2297478"/>
            <a:ext cx="166800" cy="1668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9"/>
          <p:cNvSpPr/>
          <p:nvPr/>
        </p:nvSpPr>
        <p:spPr>
          <a:xfrm rot="-5400000">
            <a:off x="5977097" y="2027053"/>
            <a:ext cx="166800" cy="1668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8" name="Google Shape;218;p29"/>
          <p:cNvCxnSpPr>
            <a:stCxn id="213" idx="4"/>
            <a:endCxn id="216" idx="0"/>
          </p:cNvCxnSpPr>
          <p:nvPr/>
        </p:nvCxnSpPr>
        <p:spPr>
          <a:xfrm flipH="1" rot="10800000">
            <a:off x="5691578" y="2380927"/>
            <a:ext cx="285600" cy="2652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9"/>
          <p:cNvCxnSpPr>
            <a:stCxn id="214" idx="4"/>
            <a:endCxn id="217" idx="0"/>
          </p:cNvCxnSpPr>
          <p:nvPr/>
        </p:nvCxnSpPr>
        <p:spPr>
          <a:xfrm flipH="1" rot="10800000">
            <a:off x="5691578" y="2110502"/>
            <a:ext cx="285600" cy="2652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9"/>
          <p:cNvCxnSpPr>
            <a:stCxn id="215" idx="4"/>
            <a:endCxn id="216" idx="0"/>
          </p:cNvCxnSpPr>
          <p:nvPr/>
        </p:nvCxnSpPr>
        <p:spPr>
          <a:xfrm>
            <a:off x="5691578" y="2105276"/>
            <a:ext cx="285600" cy="2757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9"/>
          <p:cNvSpPr/>
          <p:nvPr/>
        </p:nvSpPr>
        <p:spPr>
          <a:xfrm rot="-5400000">
            <a:off x="6439918" y="2157054"/>
            <a:ext cx="166800" cy="1668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2" name="Google Shape;222;p29"/>
          <p:cNvCxnSpPr>
            <a:stCxn id="215" idx="4"/>
            <a:endCxn id="217" idx="0"/>
          </p:cNvCxnSpPr>
          <p:nvPr/>
        </p:nvCxnSpPr>
        <p:spPr>
          <a:xfrm>
            <a:off x="5691578" y="2105276"/>
            <a:ext cx="285600" cy="51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9"/>
          <p:cNvCxnSpPr>
            <a:stCxn id="216" idx="4"/>
            <a:endCxn id="221" idx="0"/>
          </p:cNvCxnSpPr>
          <p:nvPr/>
        </p:nvCxnSpPr>
        <p:spPr>
          <a:xfrm flipH="1" rot="10800000">
            <a:off x="6143897" y="2240478"/>
            <a:ext cx="296100" cy="1404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9"/>
          <p:cNvCxnSpPr>
            <a:endCxn id="215" idx="0"/>
          </p:cNvCxnSpPr>
          <p:nvPr/>
        </p:nvCxnSpPr>
        <p:spPr>
          <a:xfrm>
            <a:off x="5183378" y="2101976"/>
            <a:ext cx="341400" cy="3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9"/>
          <p:cNvCxnSpPr>
            <a:stCxn id="221" idx="4"/>
          </p:cNvCxnSpPr>
          <p:nvPr/>
        </p:nvCxnSpPr>
        <p:spPr>
          <a:xfrm>
            <a:off x="6606718" y="2240454"/>
            <a:ext cx="197400" cy="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9"/>
          <p:cNvCxnSpPr/>
          <p:nvPr/>
        </p:nvCxnSpPr>
        <p:spPr>
          <a:xfrm>
            <a:off x="5183024" y="2373954"/>
            <a:ext cx="341400" cy="3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9"/>
          <p:cNvCxnSpPr/>
          <p:nvPr/>
        </p:nvCxnSpPr>
        <p:spPr>
          <a:xfrm>
            <a:off x="5183204" y="2646058"/>
            <a:ext cx="341400" cy="3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29"/>
          <p:cNvSpPr/>
          <p:nvPr/>
        </p:nvSpPr>
        <p:spPr>
          <a:xfrm rot="-5400000">
            <a:off x="6448049" y="2427472"/>
            <a:ext cx="166800" cy="1668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" name="Google Shape;229;p29"/>
          <p:cNvCxnSpPr>
            <a:stCxn id="213" idx="4"/>
            <a:endCxn id="217" idx="0"/>
          </p:cNvCxnSpPr>
          <p:nvPr/>
        </p:nvCxnSpPr>
        <p:spPr>
          <a:xfrm flipH="1" rot="10800000">
            <a:off x="5691578" y="2110327"/>
            <a:ext cx="285600" cy="535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9"/>
          <p:cNvCxnSpPr>
            <a:stCxn id="217" idx="4"/>
            <a:endCxn id="228" idx="0"/>
          </p:cNvCxnSpPr>
          <p:nvPr/>
        </p:nvCxnSpPr>
        <p:spPr>
          <a:xfrm>
            <a:off x="6143897" y="2110453"/>
            <a:ext cx="304200" cy="4005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9"/>
          <p:cNvCxnSpPr>
            <a:stCxn id="228" idx="4"/>
          </p:cNvCxnSpPr>
          <p:nvPr/>
        </p:nvCxnSpPr>
        <p:spPr>
          <a:xfrm>
            <a:off x="6614849" y="2510872"/>
            <a:ext cx="193500" cy="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29"/>
          <p:cNvCxnSpPr>
            <a:stCxn id="216" idx="4"/>
            <a:endCxn id="228" idx="0"/>
          </p:cNvCxnSpPr>
          <p:nvPr/>
        </p:nvCxnSpPr>
        <p:spPr>
          <a:xfrm>
            <a:off x="6143897" y="2380878"/>
            <a:ext cx="304200" cy="1299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29"/>
          <p:cNvSpPr/>
          <p:nvPr/>
        </p:nvSpPr>
        <p:spPr>
          <a:xfrm rot="-5400000">
            <a:off x="5993913" y="2567908"/>
            <a:ext cx="166800" cy="1668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4" name="Google Shape;234;p29"/>
          <p:cNvCxnSpPr>
            <a:stCxn id="213" idx="4"/>
            <a:endCxn id="233" idx="0"/>
          </p:cNvCxnSpPr>
          <p:nvPr/>
        </p:nvCxnSpPr>
        <p:spPr>
          <a:xfrm>
            <a:off x="5691578" y="2646127"/>
            <a:ext cx="302400" cy="51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9"/>
          <p:cNvCxnSpPr>
            <a:stCxn id="214" idx="4"/>
            <a:endCxn id="233" idx="0"/>
          </p:cNvCxnSpPr>
          <p:nvPr/>
        </p:nvCxnSpPr>
        <p:spPr>
          <a:xfrm>
            <a:off x="5691578" y="2375702"/>
            <a:ext cx="302400" cy="2757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9"/>
          <p:cNvCxnSpPr>
            <a:stCxn id="233" idx="4"/>
            <a:endCxn id="221" idx="0"/>
          </p:cNvCxnSpPr>
          <p:nvPr/>
        </p:nvCxnSpPr>
        <p:spPr>
          <a:xfrm flipH="1" rot="10800000">
            <a:off x="6160713" y="2240308"/>
            <a:ext cx="279300" cy="4110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29"/>
          <p:cNvSpPr/>
          <p:nvPr/>
        </p:nvSpPr>
        <p:spPr>
          <a:xfrm rot="-5400000">
            <a:off x="3651002" y="2168192"/>
            <a:ext cx="1738800" cy="41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Pre-processing</a:t>
            </a:r>
            <a:endParaRPr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238" name="Google Shape;238;p29"/>
          <p:cNvCxnSpPr>
            <a:stCxn id="237" idx="2"/>
            <a:endCxn id="212" idx="1"/>
          </p:cNvCxnSpPr>
          <p:nvPr/>
        </p:nvCxnSpPr>
        <p:spPr>
          <a:xfrm>
            <a:off x="4725752" y="2373542"/>
            <a:ext cx="303600" cy="2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29"/>
          <p:cNvCxnSpPr>
            <a:endCxn id="197" idx="1"/>
          </p:cNvCxnSpPr>
          <p:nvPr/>
        </p:nvCxnSpPr>
        <p:spPr>
          <a:xfrm>
            <a:off x="2406042" y="2368504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9"/>
          <p:cNvCxnSpPr>
            <a:stCxn id="200" idx="3"/>
            <a:endCxn id="237" idx="0"/>
          </p:cNvCxnSpPr>
          <p:nvPr/>
        </p:nvCxnSpPr>
        <p:spPr>
          <a:xfrm flipH="1" rot="10800000">
            <a:off x="3864777" y="2373514"/>
            <a:ext cx="450300" cy="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