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3"/>
  </p:sldMasterIdLst>
  <p:notesMasterIdLst>
    <p:notesMasterId r:id="rId22"/>
  </p:notesMasterIdLst>
  <p:sldIdLst>
    <p:sldId id="286" r:id="rId4"/>
    <p:sldId id="1491" r:id="rId5"/>
    <p:sldId id="291" r:id="rId6"/>
    <p:sldId id="258" r:id="rId7"/>
    <p:sldId id="268" r:id="rId8"/>
    <p:sldId id="257" r:id="rId9"/>
    <p:sldId id="261" r:id="rId10"/>
    <p:sldId id="269" r:id="rId11"/>
    <p:sldId id="273" r:id="rId12"/>
    <p:sldId id="281" r:id="rId13"/>
    <p:sldId id="276" r:id="rId14"/>
    <p:sldId id="1669" r:id="rId15"/>
    <p:sldId id="1670" r:id="rId16"/>
    <p:sldId id="1490" r:id="rId17"/>
    <p:sldId id="1634" r:id="rId18"/>
    <p:sldId id="1486" r:id="rId19"/>
    <p:sldId id="1485"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cover" id="{2C6D5450-0439-F84D-98FD-265CC2EA6C11}">
          <p14:sldIdLst>
            <p14:sldId id="286"/>
            <p14:sldId id="1491"/>
            <p14:sldId id="291"/>
            <p14:sldId id="258"/>
            <p14:sldId id="268"/>
            <p14:sldId id="257"/>
            <p14:sldId id="261"/>
          </p14:sldIdLst>
        </p14:section>
        <p14:section name="Assess" id="{2577EDA8-392F-F94B-9B4F-3E57A0619BAC}">
          <p14:sldIdLst>
            <p14:sldId id="269"/>
            <p14:sldId id="273"/>
            <p14:sldId id="281"/>
            <p14:sldId id="276"/>
            <p14:sldId id="1669"/>
            <p14:sldId id="1670"/>
            <p14:sldId id="1490"/>
            <p14:sldId id="1634"/>
          </p14:sldIdLst>
        </p14:section>
        <p14:section name="Target" id="{15698937-5F35-2A42-81A3-EE9205C80A0E}">
          <p14:sldIdLst>
            <p14:sldId id="1486"/>
            <p14:sldId id="1485"/>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76638" autoAdjust="0"/>
  </p:normalViewPr>
  <p:slideViewPr>
    <p:cSldViewPr snapToGrid="0">
      <p:cViewPr varScale="1">
        <p:scale>
          <a:sx n="85" d="100"/>
          <a:sy n="85" d="100"/>
        </p:scale>
        <p:origin x="282" y="9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el Vega" userId="58ef89dc-0801-4743-bab3-1fdeabdf9ff4" providerId="ADAL" clId="{1771B427-4691-457B-9E3A-0ED897DD64D9}"/>
    <pc:docChg chg="custSel modSld delMainMaster">
      <pc:chgData name="Israel Vega" userId="58ef89dc-0801-4743-bab3-1fdeabdf9ff4" providerId="ADAL" clId="{1771B427-4691-457B-9E3A-0ED897DD64D9}" dt="2018-03-09T16:50:15.684" v="173" actId="27636"/>
      <pc:docMkLst>
        <pc:docMk/>
      </pc:docMkLst>
      <pc:sldChg chg="modSp">
        <pc:chgData name="Israel Vega" userId="58ef89dc-0801-4743-bab3-1fdeabdf9ff4" providerId="ADAL" clId="{1771B427-4691-457B-9E3A-0ED897DD64D9}" dt="2018-03-09T16:47:42.351" v="105" actId="6549"/>
        <pc:sldMkLst>
          <pc:docMk/>
          <pc:sldMk cId="1036376587" sldId="1485"/>
        </pc:sldMkLst>
        <pc:spChg chg="mod">
          <ac:chgData name="Israel Vega" userId="58ef89dc-0801-4743-bab3-1fdeabdf9ff4" providerId="ADAL" clId="{1771B427-4691-457B-9E3A-0ED897DD64D9}" dt="2018-03-09T16:47:05.971" v="61" actId="6549"/>
          <ac:spMkLst>
            <pc:docMk/>
            <pc:sldMk cId="1036376587" sldId="1485"/>
            <ac:spMk id="5" creationId="{B9D43FE6-AE53-D54E-A05F-749901275FD5}"/>
          </ac:spMkLst>
        </pc:spChg>
        <pc:spChg chg="mod">
          <ac:chgData name="Israel Vega" userId="58ef89dc-0801-4743-bab3-1fdeabdf9ff4" providerId="ADAL" clId="{1771B427-4691-457B-9E3A-0ED897DD64D9}" dt="2018-03-09T16:47:42.351" v="105" actId="6549"/>
          <ac:spMkLst>
            <pc:docMk/>
            <pc:sldMk cId="1036376587" sldId="1485"/>
            <ac:spMk id="6" creationId="{906C9BA3-5ACA-B347-91E4-15BD95FC7DDF}"/>
          </ac:spMkLst>
        </pc:spChg>
      </pc:sldChg>
      <pc:sldChg chg="modSp">
        <pc:chgData name="Israel Vega" userId="58ef89dc-0801-4743-bab3-1fdeabdf9ff4" providerId="ADAL" clId="{1771B427-4691-457B-9E3A-0ED897DD64D9}" dt="2018-03-09T16:50:15.684" v="173" actId="27636"/>
        <pc:sldMkLst>
          <pc:docMk/>
          <pc:sldMk cId="1416771997" sldId="1486"/>
        </pc:sldMkLst>
        <pc:spChg chg="mod">
          <ac:chgData name="Israel Vega" userId="58ef89dc-0801-4743-bab3-1fdeabdf9ff4" providerId="ADAL" clId="{1771B427-4691-457B-9E3A-0ED897DD64D9}" dt="2018-03-09T16:48:12.415" v="132" actId="20577"/>
          <ac:spMkLst>
            <pc:docMk/>
            <pc:sldMk cId="1416771997" sldId="1486"/>
            <ac:spMk id="2" creationId="{932A2273-8593-45D6-B6E0-1805D7ABE99E}"/>
          </ac:spMkLst>
        </pc:spChg>
        <pc:spChg chg="mod">
          <ac:chgData name="Israel Vega" userId="58ef89dc-0801-4743-bab3-1fdeabdf9ff4" providerId="ADAL" clId="{1771B427-4691-457B-9E3A-0ED897DD64D9}" dt="2018-03-09T16:50:15.684" v="173" actId="27636"/>
          <ac:spMkLst>
            <pc:docMk/>
            <pc:sldMk cId="1416771997" sldId="1486"/>
            <ac:spMk id="5" creationId="{F09B5045-2758-334D-BB3A-3CDD47C1F8A2}"/>
          </ac:spMkLst>
        </pc:spChg>
      </pc:sldChg>
      <pc:sldMasterChg chg="del delSldLayout">
        <pc:chgData name="Israel Vega" userId="58ef89dc-0801-4743-bab3-1fdeabdf9ff4" providerId="ADAL" clId="{1771B427-4691-457B-9E3A-0ED897DD64D9}" dt="2018-03-09T16:45:46.688" v="18" actId="2696"/>
        <pc:sldMasterMkLst>
          <pc:docMk/>
          <pc:sldMasterMk cId="85050261" sldId="2147483660"/>
        </pc:sldMasterMkLst>
        <pc:sldLayoutChg chg="del">
          <pc:chgData name="Israel Vega" userId="58ef89dc-0801-4743-bab3-1fdeabdf9ff4" providerId="ADAL" clId="{1771B427-4691-457B-9E3A-0ED897DD64D9}" dt="2018-03-09T16:45:46.644" v="0" actId="2696"/>
          <pc:sldLayoutMkLst>
            <pc:docMk/>
            <pc:sldMasterMk cId="85050261" sldId="2147483660"/>
            <pc:sldLayoutMk cId="2312543455" sldId="2147483661"/>
          </pc:sldLayoutMkLst>
        </pc:sldLayoutChg>
        <pc:sldLayoutChg chg="del">
          <pc:chgData name="Israel Vega" userId="58ef89dc-0801-4743-bab3-1fdeabdf9ff4" providerId="ADAL" clId="{1771B427-4691-457B-9E3A-0ED897DD64D9}" dt="2018-03-09T16:45:46.646" v="1" actId="2696"/>
          <pc:sldLayoutMkLst>
            <pc:docMk/>
            <pc:sldMasterMk cId="85050261" sldId="2147483660"/>
            <pc:sldLayoutMk cId="676452936" sldId="2147483662"/>
          </pc:sldLayoutMkLst>
        </pc:sldLayoutChg>
        <pc:sldLayoutChg chg="del">
          <pc:chgData name="Israel Vega" userId="58ef89dc-0801-4743-bab3-1fdeabdf9ff4" providerId="ADAL" clId="{1771B427-4691-457B-9E3A-0ED897DD64D9}" dt="2018-03-09T16:45:46.647" v="2" actId="2696"/>
          <pc:sldLayoutMkLst>
            <pc:docMk/>
            <pc:sldMasterMk cId="85050261" sldId="2147483660"/>
            <pc:sldLayoutMk cId="4200446534" sldId="2147483663"/>
          </pc:sldLayoutMkLst>
        </pc:sldLayoutChg>
        <pc:sldLayoutChg chg="del">
          <pc:chgData name="Israel Vega" userId="58ef89dc-0801-4743-bab3-1fdeabdf9ff4" providerId="ADAL" clId="{1771B427-4691-457B-9E3A-0ED897DD64D9}" dt="2018-03-09T16:45:46.649" v="3" actId="2696"/>
          <pc:sldLayoutMkLst>
            <pc:docMk/>
            <pc:sldMasterMk cId="85050261" sldId="2147483660"/>
            <pc:sldLayoutMk cId="3850555233" sldId="2147483664"/>
          </pc:sldLayoutMkLst>
        </pc:sldLayoutChg>
        <pc:sldLayoutChg chg="del">
          <pc:chgData name="Israel Vega" userId="58ef89dc-0801-4743-bab3-1fdeabdf9ff4" providerId="ADAL" clId="{1771B427-4691-457B-9E3A-0ED897DD64D9}" dt="2018-03-09T16:45:46.651" v="4" actId="2696"/>
          <pc:sldLayoutMkLst>
            <pc:docMk/>
            <pc:sldMasterMk cId="85050261" sldId="2147483660"/>
            <pc:sldLayoutMk cId="734400935" sldId="2147483665"/>
          </pc:sldLayoutMkLst>
        </pc:sldLayoutChg>
        <pc:sldLayoutChg chg="del">
          <pc:chgData name="Israel Vega" userId="58ef89dc-0801-4743-bab3-1fdeabdf9ff4" providerId="ADAL" clId="{1771B427-4691-457B-9E3A-0ED897DD64D9}" dt="2018-03-09T16:45:46.652" v="5" actId="2696"/>
          <pc:sldLayoutMkLst>
            <pc:docMk/>
            <pc:sldMasterMk cId="85050261" sldId="2147483660"/>
            <pc:sldLayoutMk cId="634094897" sldId="2147483666"/>
          </pc:sldLayoutMkLst>
        </pc:sldLayoutChg>
        <pc:sldLayoutChg chg="del">
          <pc:chgData name="Israel Vega" userId="58ef89dc-0801-4743-bab3-1fdeabdf9ff4" providerId="ADAL" clId="{1771B427-4691-457B-9E3A-0ED897DD64D9}" dt="2018-03-09T16:45:46.654" v="6" actId="2696"/>
          <pc:sldLayoutMkLst>
            <pc:docMk/>
            <pc:sldMasterMk cId="85050261" sldId="2147483660"/>
            <pc:sldLayoutMk cId="32267126" sldId="2147483667"/>
          </pc:sldLayoutMkLst>
        </pc:sldLayoutChg>
        <pc:sldLayoutChg chg="del">
          <pc:chgData name="Israel Vega" userId="58ef89dc-0801-4743-bab3-1fdeabdf9ff4" providerId="ADAL" clId="{1771B427-4691-457B-9E3A-0ED897DD64D9}" dt="2018-03-09T16:45:46.656" v="7" actId="2696"/>
          <pc:sldLayoutMkLst>
            <pc:docMk/>
            <pc:sldMasterMk cId="85050261" sldId="2147483660"/>
            <pc:sldLayoutMk cId="821921797" sldId="2147483668"/>
          </pc:sldLayoutMkLst>
        </pc:sldLayoutChg>
        <pc:sldLayoutChg chg="del">
          <pc:chgData name="Israel Vega" userId="58ef89dc-0801-4743-bab3-1fdeabdf9ff4" providerId="ADAL" clId="{1771B427-4691-457B-9E3A-0ED897DD64D9}" dt="2018-03-09T16:45:46.657" v="8" actId="2696"/>
          <pc:sldLayoutMkLst>
            <pc:docMk/>
            <pc:sldMasterMk cId="85050261" sldId="2147483660"/>
            <pc:sldLayoutMk cId="2636006696" sldId="2147483669"/>
          </pc:sldLayoutMkLst>
        </pc:sldLayoutChg>
        <pc:sldLayoutChg chg="del">
          <pc:chgData name="Israel Vega" userId="58ef89dc-0801-4743-bab3-1fdeabdf9ff4" providerId="ADAL" clId="{1771B427-4691-457B-9E3A-0ED897DD64D9}" dt="2018-03-09T16:45:46.658" v="9" actId="2696"/>
          <pc:sldLayoutMkLst>
            <pc:docMk/>
            <pc:sldMasterMk cId="85050261" sldId="2147483660"/>
            <pc:sldLayoutMk cId="1727098819" sldId="2147483670"/>
          </pc:sldLayoutMkLst>
        </pc:sldLayoutChg>
        <pc:sldLayoutChg chg="del">
          <pc:chgData name="Israel Vega" userId="58ef89dc-0801-4743-bab3-1fdeabdf9ff4" providerId="ADAL" clId="{1771B427-4691-457B-9E3A-0ED897DD64D9}" dt="2018-03-09T16:45:46.660" v="10" actId="2696"/>
          <pc:sldLayoutMkLst>
            <pc:docMk/>
            <pc:sldMasterMk cId="85050261" sldId="2147483660"/>
            <pc:sldLayoutMk cId="3680531683" sldId="2147483671"/>
          </pc:sldLayoutMkLst>
        </pc:sldLayoutChg>
        <pc:sldLayoutChg chg="del">
          <pc:chgData name="Israel Vega" userId="58ef89dc-0801-4743-bab3-1fdeabdf9ff4" providerId="ADAL" clId="{1771B427-4691-457B-9E3A-0ED897DD64D9}" dt="2018-03-09T16:45:46.661" v="11" actId="2696"/>
          <pc:sldLayoutMkLst>
            <pc:docMk/>
            <pc:sldMasterMk cId="85050261" sldId="2147483660"/>
            <pc:sldLayoutMk cId="105183798" sldId="2147483672"/>
          </pc:sldLayoutMkLst>
        </pc:sldLayoutChg>
        <pc:sldLayoutChg chg="del">
          <pc:chgData name="Israel Vega" userId="58ef89dc-0801-4743-bab3-1fdeabdf9ff4" providerId="ADAL" clId="{1771B427-4691-457B-9E3A-0ED897DD64D9}" dt="2018-03-09T16:45:46.663" v="12" actId="2696"/>
          <pc:sldLayoutMkLst>
            <pc:docMk/>
            <pc:sldMasterMk cId="85050261" sldId="2147483660"/>
            <pc:sldLayoutMk cId="2870355844" sldId="2147483673"/>
          </pc:sldLayoutMkLst>
        </pc:sldLayoutChg>
        <pc:sldLayoutChg chg="del">
          <pc:chgData name="Israel Vega" userId="58ef89dc-0801-4743-bab3-1fdeabdf9ff4" providerId="ADAL" clId="{1771B427-4691-457B-9E3A-0ED897DD64D9}" dt="2018-03-09T16:45:46.666" v="13" actId="2696"/>
          <pc:sldLayoutMkLst>
            <pc:docMk/>
            <pc:sldMasterMk cId="85050261" sldId="2147483660"/>
            <pc:sldLayoutMk cId="1229660618" sldId="2147483674"/>
          </pc:sldLayoutMkLst>
        </pc:sldLayoutChg>
        <pc:sldLayoutChg chg="del">
          <pc:chgData name="Israel Vega" userId="58ef89dc-0801-4743-bab3-1fdeabdf9ff4" providerId="ADAL" clId="{1771B427-4691-457B-9E3A-0ED897DD64D9}" dt="2018-03-09T16:45:46.679" v="14" actId="2696"/>
          <pc:sldLayoutMkLst>
            <pc:docMk/>
            <pc:sldMasterMk cId="85050261" sldId="2147483660"/>
            <pc:sldLayoutMk cId="535335682" sldId="2147483675"/>
          </pc:sldLayoutMkLst>
        </pc:sldLayoutChg>
        <pc:sldLayoutChg chg="del">
          <pc:chgData name="Israel Vega" userId="58ef89dc-0801-4743-bab3-1fdeabdf9ff4" providerId="ADAL" clId="{1771B427-4691-457B-9E3A-0ED897DD64D9}" dt="2018-03-09T16:45:46.681" v="15" actId="2696"/>
          <pc:sldLayoutMkLst>
            <pc:docMk/>
            <pc:sldMasterMk cId="85050261" sldId="2147483660"/>
            <pc:sldLayoutMk cId="3530118821" sldId="2147483677"/>
          </pc:sldLayoutMkLst>
        </pc:sldLayoutChg>
        <pc:sldLayoutChg chg="del">
          <pc:chgData name="Israel Vega" userId="58ef89dc-0801-4743-bab3-1fdeabdf9ff4" providerId="ADAL" clId="{1771B427-4691-457B-9E3A-0ED897DD64D9}" dt="2018-03-09T16:45:46.684" v="16" actId="2696"/>
          <pc:sldLayoutMkLst>
            <pc:docMk/>
            <pc:sldMasterMk cId="85050261" sldId="2147483660"/>
            <pc:sldLayoutMk cId="4073649988" sldId="2147483680"/>
          </pc:sldLayoutMkLst>
        </pc:sldLayoutChg>
        <pc:sldLayoutChg chg="del">
          <pc:chgData name="Israel Vega" userId="58ef89dc-0801-4743-bab3-1fdeabdf9ff4" providerId="ADAL" clId="{1771B427-4691-457B-9E3A-0ED897DD64D9}" dt="2018-03-09T16:45:46.686" v="17" actId="2696"/>
          <pc:sldLayoutMkLst>
            <pc:docMk/>
            <pc:sldMasterMk cId="85050261" sldId="2147483660"/>
            <pc:sldLayoutMk cId="974424481" sldId="214748368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A66CC-63E1-461D-A813-A3D14F3C94E0}" type="doc">
      <dgm:prSet loTypeId="urn:microsoft.com/office/officeart/2005/8/layout/chevron1" loCatId="process" qsTypeId="urn:microsoft.com/office/officeart/2005/8/quickstyle/simple1" qsCatId="simple" csTypeId="urn:microsoft.com/office/officeart/2005/8/colors/accent1_2" csCatId="accent1" phldr="1"/>
      <dgm:spPr/>
    </dgm:pt>
    <dgm:pt modelId="{31BEC398-CF17-452D-B26C-87F4A6FC8DDD}">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Discover</a:t>
          </a:r>
        </a:p>
      </dgm:t>
    </dgm:pt>
    <dgm:pt modelId="{F93E0700-60D0-4DAE-AA6D-F68BCB005457}" type="parTrans" cxnId="{DE28B0BA-06DC-478E-858E-3AD703EEC876}">
      <dgm:prSet/>
      <dgm:spPr/>
      <dgm:t>
        <a:bodyPr/>
        <a:lstStyle/>
        <a:p>
          <a:endParaRPr lang="en-US"/>
        </a:p>
      </dgm:t>
    </dgm:pt>
    <dgm:pt modelId="{5E1EC56E-D5DB-48D1-BC2B-F10E63FC7CBA}" type="sibTrans" cxnId="{DE28B0BA-06DC-478E-858E-3AD703EEC876}">
      <dgm:prSet/>
      <dgm:spPr/>
      <dgm:t>
        <a:bodyPr/>
        <a:lstStyle/>
        <a:p>
          <a:endParaRPr lang="en-US"/>
        </a:p>
      </dgm:t>
    </dgm:pt>
    <dgm:pt modelId="{B8E60FC3-A582-4EC6-98C5-BA88CB116A76}">
      <dgm:prSet phldrT="[Text]"/>
      <dgm:spPr/>
      <dgm:t>
        <a:bodyPr/>
        <a:lstStyle/>
        <a:p>
          <a:r>
            <a:rPr lang="en-US" dirty="0"/>
            <a:t>Assess</a:t>
          </a:r>
        </a:p>
      </dgm:t>
    </dgm:pt>
    <dgm:pt modelId="{AB22BB64-7C8A-4655-AC18-427006DD4A16}" type="parTrans" cxnId="{CF26A7D8-F029-405B-8954-8670CF22FDAE}">
      <dgm:prSet/>
      <dgm:spPr/>
      <dgm:t>
        <a:bodyPr/>
        <a:lstStyle/>
        <a:p>
          <a:endParaRPr lang="en-US"/>
        </a:p>
      </dgm:t>
    </dgm:pt>
    <dgm:pt modelId="{3A6F82A8-8F43-4B54-B873-9E92DDCC10F2}" type="sibTrans" cxnId="{CF26A7D8-F029-405B-8954-8670CF22FDAE}">
      <dgm:prSet/>
      <dgm:spPr/>
      <dgm:t>
        <a:bodyPr/>
        <a:lstStyle/>
        <a:p>
          <a:endParaRPr lang="en-US"/>
        </a:p>
      </dgm:t>
    </dgm:pt>
    <dgm:pt modelId="{2C21DE3B-9FB4-4B4D-9607-298BAA46B048}">
      <dgm:prSet phldrT="[Text]"/>
      <dgm:spPr/>
      <dgm:t>
        <a:bodyPr/>
        <a:lstStyle/>
        <a:p>
          <a:r>
            <a:rPr lang="en-US" dirty="0"/>
            <a:t>Target</a:t>
          </a:r>
        </a:p>
      </dgm:t>
    </dgm:pt>
    <dgm:pt modelId="{BE196718-7D72-42DC-834E-FAF827684C0F}" type="parTrans" cxnId="{298CAA8D-6810-43F4-9447-DEC7DF23486D}">
      <dgm:prSet/>
      <dgm:spPr/>
      <dgm:t>
        <a:bodyPr/>
        <a:lstStyle/>
        <a:p>
          <a:endParaRPr lang="en-US"/>
        </a:p>
      </dgm:t>
    </dgm:pt>
    <dgm:pt modelId="{69EDE3DF-28EF-448C-8FF2-BB987B658227}" type="sibTrans" cxnId="{298CAA8D-6810-43F4-9447-DEC7DF23486D}">
      <dgm:prSet/>
      <dgm:spPr/>
      <dgm:t>
        <a:bodyPr/>
        <a:lstStyle/>
        <a:p>
          <a:endParaRPr lang="en-US"/>
        </a:p>
      </dgm:t>
    </dgm:pt>
    <dgm:pt modelId="{5E6895E7-7521-485B-AE72-D47A54657050}" type="pres">
      <dgm:prSet presAssocID="{9E9A66CC-63E1-461D-A813-A3D14F3C94E0}" presName="Name0" presStyleCnt="0">
        <dgm:presLayoutVars>
          <dgm:dir/>
          <dgm:animLvl val="lvl"/>
          <dgm:resizeHandles val="exact"/>
        </dgm:presLayoutVars>
      </dgm:prSet>
      <dgm:spPr/>
    </dgm:pt>
    <dgm:pt modelId="{2EE72410-C9AF-4C9B-8554-DDAC59E0C6A3}" type="pres">
      <dgm:prSet presAssocID="{31BEC398-CF17-452D-B26C-87F4A6FC8DDD}" presName="parTxOnly" presStyleLbl="node1" presStyleIdx="0" presStyleCnt="3">
        <dgm:presLayoutVars>
          <dgm:chMax val="0"/>
          <dgm:chPref val="0"/>
          <dgm:bulletEnabled val="1"/>
        </dgm:presLayoutVars>
      </dgm:prSet>
      <dgm:spPr/>
    </dgm:pt>
    <dgm:pt modelId="{D3BAF8DC-19AA-4EAF-877B-65A313788B1A}" type="pres">
      <dgm:prSet presAssocID="{5E1EC56E-D5DB-48D1-BC2B-F10E63FC7CBA}" presName="parTxOnlySpace" presStyleCnt="0"/>
      <dgm:spPr/>
    </dgm:pt>
    <dgm:pt modelId="{80A04FCF-952D-4894-B1B2-8C45CF78BAC4}" type="pres">
      <dgm:prSet presAssocID="{B8E60FC3-A582-4EC6-98C5-BA88CB116A76}" presName="parTxOnly" presStyleLbl="node1" presStyleIdx="1" presStyleCnt="3">
        <dgm:presLayoutVars>
          <dgm:chMax val="0"/>
          <dgm:chPref val="0"/>
          <dgm:bulletEnabled val="1"/>
        </dgm:presLayoutVars>
      </dgm:prSet>
      <dgm:spPr/>
    </dgm:pt>
    <dgm:pt modelId="{FE002EA9-D88B-436B-8D4A-8E0C0B4682DB}" type="pres">
      <dgm:prSet presAssocID="{3A6F82A8-8F43-4B54-B873-9E92DDCC10F2}" presName="parTxOnlySpace" presStyleCnt="0"/>
      <dgm:spPr/>
    </dgm:pt>
    <dgm:pt modelId="{7ADE77D9-65A9-4157-881A-2372824F5A15}" type="pres">
      <dgm:prSet presAssocID="{2C21DE3B-9FB4-4B4D-9607-298BAA46B048}" presName="parTxOnly" presStyleLbl="node1" presStyleIdx="2" presStyleCnt="3">
        <dgm:presLayoutVars>
          <dgm:chMax val="0"/>
          <dgm:chPref val="0"/>
          <dgm:bulletEnabled val="1"/>
        </dgm:presLayoutVars>
      </dgm:prSet>
      <dgm:spPr/>
    </dgm:pt>
  </dgm:ptLst>
  <dgm:cxnLst>
    <dgm:cxn modelId="{09E94658-F3DA-46E8-89BE-8C24C6C2EC76}" type="presOf" srcId="{2C21DE3B-9FB4-4B4D-9607-298BAA46B048}" destId="{7ADE77D9-65A9-4157-881A-2372824F5A15}" srcOrd="0" destOrd="0" presId="urn:microsoft.com/office/officeart/2005/8/layout/chevron1"/>
    <dgm:cxn modelId="{298CAA8D-6810-43F4-9447-DEC7DF23486D}" srcId="{9E9A66CC-63E1-461D-A813-A3D14F3C94E0}" destId="{2C21DE3B-9FB4-4B4D-9607-298BAA46B048}" srcOrd="2" destOrd="0" parTransId="{BE196718-7D72-42DC-834E-FAF827684C0F}" sibTransId="{69EDE3DF-28EF-448C-8FF2-BB987B658227}"/>
    <dgm:cxn modelId="{969CCB8D-246F-415B-8C65-6577BE75C4E7}" type="presOf" srcId="{31BEC398-CF17-452D-B26C-87F4A6FC8DDD}" destId="{2EE72410-C9AF-4C9B-8554-DDAC59E0C6A3}" srcOrd="0" destOrd="0" presId="urn:microsoft.com/office/officeart/2005/8/layout/chevron1"/>
    <dgm:cxn modelId="{C15604B7-4907-4211-87FE-C4DCAD90E80D}" type="presOf" srcId="{B8E60FC3-A582-4EC6-98C5-BA88CB116A76}" destId="{80A04FCF-952D-4894-B1B2-8C45CF78BAC4}" srcOrd="0" destOrd="0" presId="urn:microsoft.com/office/officeart/2005/8/layout/chevron1"/>
    <dgm:cxn modelId="{DE28B0BA-06DC-478E-858E-3AD703EEC876}" srcId="{9E9A66CC-63E1-461D-A813-A3D14F3C94E0}" destId="{31BEC398-CF17-452D-B26C-87F4A6FC8DDD}" srcOrd="0" destOrd="0" parTransId="{F93E0700-60D0-4DAE-AA6D-F68BCB005457}" sibTransId="{5E1EC56E-D5DB-48D1-BC2B-F10E63FC7CBA}"/>
    <dgm:cxn modelId="{CF26A7D8-F029-405B-8954-8670CF22FDAE}" srcId="{9E9A66CC-63E1-461D-A813-A3D14F3C94E0}" destId="{B8E60FC3-A582-4EC6-98C5-BA88CB116A76}" srcOrd="1" destOrd="0" parTransId="{AB22BB64-7C8A-4655-AC18-427006DD4A16}" sibTransId="{3A6F82A8-8F43-4B54-B873-9E92DDCC10F2}"/>
    <dgm:cxn modelId="{A6AD80E0-961C-407F-8B55-5773688A7FD5}" type="presOf" srcId="{9E9A66CC-63E1-461D-A813-A3D14F3C94E0}" destId="{5E6895E7-7521-485B-AE72-D47A54657050}" srcOrd="0" destOrd="0" presId="urn:microsoft.com/office/officeart/2005/8/layout/chevron1"/>
    <dgm:cxn modelId="{C6B90782-EBF9-4370-B1F8-DEA520523001}" type="presParOf" srcId="{5E6895E7-7521-485B-AE72-D47A54657050}" destId="{2EE72410-C9AF-4C9B-8554-DDAC59E0C6A3}" srcOrd="0" destOrd="0" presId="urn:microsoft.com/office/officeart/2005/8/layout/chevron1"/>
    <dgm:cxn modelId="{B297E643-7475-4E41-B488-E7102D78D10C}" type="presParOf" srcId="{5E6895E7-7521-485B-AE72-D47A54657050}" destId="{D3BAF8DC-19AA-4EAF-877B-65A313788B1A}" srcOrd="1" destOrd="0" presId="urn:microsoft.com/office/officeart/2005/8/layout/chevron1"/>
    <dgm:cxn modelId="{A9D291B0-0854-4281-9A59-ABC32DDD35E6}" type="presParOf" srcId="{5E6895E7-7521-485B-AE72-D47A54657050}" destId="{80A04FCF-952D-4894-B1B2-8C45CF78BAC4}" srcOrd="2" destOrd="0" presId="urn:microsoft.com/office/officeart/2005/8/layout/chevron1"/>
    <dgm:cxn modelId="{8EE7239C-A28C-4206-83F8-2D7919303A21}" type="presParOf" srcId="{5E6895E7-7521-485B-AE72-D47A54657050}" destId="{FE002EA9-D88B-436B-8D4A-8E0C0B4682DB}" srcOrd="3" destOrd="0" presId="urn:microsoft.com/office/officeart/2005/8/layout/chevron1"/>
    <dgm:cxn modelId="{5C383B54-0118-4258-A4AB-792279451336}" type="presParOf" srcId="{5E6895E7-7521-485B-AE72-D47A54657050}" destId="{7ADE77D9-65A9-4157-881A-2372824F5A1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A66CC-63E1-461D-A813-A3D14F3C94E0}" type="doc">
      <dgm:prSet loTypeId="urn:microsoft.com/office/officeart/2005/8/layout/chevron1" loCatId="process" qsTypeId="urn:microsoft.com/office/officeart/2005/8/quickstyle/simple1" qsCatId="simple" csTypeId="urn:microsoft.com/office/officeart/2005/8/colors/accent1_2" csCatId="accent1" phldr="1"/>
      <dgm:spPr/>
    </dgm:pt>
    <dgm:pt modelId="{31BEC398-CF17-452D-B26C-87F4A6FC8DDD}">
      <dgm:prSet phldrT="[Text]"/>
      <dgm:spPr/>
      <dgm:t>
        <a:bodyPr/>
        <a:lstStyle/>
        <a:p>
          <a:r>
            <a:rPr lang="en-US" dirty="0"/>
            <a:t>Data Sync</a:t>
          </a:r>
        </a:p>
      </dgm:t>
    </dgm:pt>
    <dgm:pt modelId="{F93E0700-60D0-4DAE-AA6D-F68BCB005457}" type="parTrans" cxnId="{DE28B0BA-06DC-478E-858E-3AD703EEC876}">
      <dgm:prSet/>
      <dgm:spPr/>
      <dgm:t>
        <a:bodyPr/>
        <a:lstStyle/>
        <a:p>
          <a:endParaRPr lang="en-US"/>
        </a:p>
      </dgm:t>
    </dgm:pt>
    <dgm:pt modelId="{5E1EC56E-D5DB-48D1-BC2B-F10E63FC7CBA}" type="sibTrans" cxnId="{DE28B0BA-06DC-478E-858E-3AD703EEC876}">
      <dgm:prSet/>
      <dgm:spPr/>
      <dgm:t>
        <a:bodyPr/>
        <a:lstStyle/>
        <a:p>
          <a:endParaRPr lang="en-US"/>
        </a:p>
      </dgm:t>
    </dgm:pt>
    <dgm:pt modelId="{B8E60FC3-A582-4EC6-98C5-BA88CB116A76}">
      <dgm:prSet phldrT="[Text]"/>
      <dgm:spPr/>
      <dgm:t>
        <a:bodyPr/>
        <a:lstStyle/>
        <a:p>
          <a:r>
            <a:rPr lang="en-US" dirty="0"/>
            <a:t>Cutover</a:t>
          </a:r>
        </a:p>
      </dgm:t>
    </dgm:pt>
    <dgm:pt modelId="{AB22BB64-7C8A-4655-AC18-427006DD4A16}" type="parTrans" cxnId="{CF26A7D8-F029-405B-8954-8670CF22FDAE}">
      <dgm:prSet/>
      <dgm:spPr/>
      <dgm:t>
        <a:bodyPr/>
        <a:lstStyle/>
        <a:p>
          <a:endParaRPr lang="en-US"/>
        </a:p>
      </dgm:t>
    </dgm:pt>
    <dgm:pt modelId="{3A6F82A8-8F43-4B54-B873-9E92DDCC10F2}" type="sibTrans" cxnId="{CF26A7D8-F029-405B-8954-8670CF22FDAE}">
      <dgm:prSet/>
      <dgm:spPr/>
      <dgm:t>
        <a:bodyPr/>
        <a:lstStyle/>
        <a:p>
          <a:endParaRPr lang="en-US"/>
        </a:p>
      </dgm:t>
    </dgm:pt>
    <dgm:pt modelId="{5E6895E7-7521-485B-AE72-D47A54657050}" type="pres">
      <dgm:prSet presAssocID="{9E9A66CC-63E1-461D-A813-A3D14F3C94E0}" presName="Name0" presStyleCnt="0">
        <dgm:presLayoutVars>
          <dgm:dir/>
          <dgm:animLvl val="lvl"/>
          <dgm:resizeHandles val="exact"/>
        </dgm:presLayoutVars>
      </dgm:prSet>
      <dgm:spPr/>
    </dgm:pt>
    <dgm:pt modelId="{B2F5013E-7BCF-4329-B96B-35E76BB84EE1}" type="pres">
      <dgm:prSet presAssocID="{31BEC398-CF17-452D-B26C-87F4A6FC8DDD}" presName="parTxOnly" presStyleLbl="node1" presStyleIdx="0" presStyleCnt="2">
        <dgm:presLayoutVars>
          <dgm:chMax val="0"/>
          <dgm:chPref val="0"/>
          <dgm:bulletEnabled val="1"/>
        </dgm:presLayoutVars>
      </dgm:prSet>
      <dgm:spPr/>
    </dgm:pt>
    <dgm:pt modelId="{23440307-DB55-44BA-8F47-4638D2072AF4}" type="pres">
      <dgm:prSet presAssocID="{5E1EC56E-D5DB-48D1-BC2B-F10E63FC7CBA}" presName="parTxOnlySpace" presStyleCnt="0"/>
      <dgm:spPr/>
    </dgm:pt>
    <dgm:pt modelId="{57548954-CDA9-4B44-9A96-19EEC8F635B8}" type="pres">
      <dgm:prSet presAssocID="{B8E60FC3-A582-4EC6-98C5-BA88CB116A76}" presName="parTxOnly" presStyleLbl="node1" presStyleIdx="1" presStyleCnt="2">
        <dgm:presLayoutVars>
          <dgm:chMax val="0"/>
          <dgm:chPref val="0"/>
          <dgm:bulletEnabled val="1"/>
        </dgm:presLayoutVars>
      </dgm:prSet>
      <dgm:spPr/>
    </dgm:pt>
  </dgm:ptLst>
  <dgm:cxnLst>
    <dgm:cxn modelId="{834D2628-3F4F-4C82-AAB8-8FA9502A803F}" type="presOf" srcId="{31BEC398-CF17-452D-B26C-87F4A6FC8DDD}" destId="{B2F5013E-7BCF-4329-B96B-35E76BB84EE1}" srcOrd="0" destOrd="0" presId="urn:microsoft.com/office/officeart/2005/8/layout/chevron1"/>
    <dgm:cxn modelId="{6F5478B1-4A01-4C3C-9609-16D2B3DF11DA}" type="presOf" srcId="{B8E60FC3-A582-4EC6-98C5-BA88CB116A76}" destId="{57548954-CDA9-4B44-9A96-19EEC8F635B8}" srcOrd="0" destOrd="0" presId="urn:microsoft.com/office/officeart/2005/8/layout/chevron1"/>
    <dgm:cxn modelId="{DE28B0BA-06DC-478E-858E-3AD703EEC876}" srcId="{9E9A66CC-63E1-461D-A813-A3D14F3C94E0}" destId="{31BEC398-CF17-452D-B26C-87F4A6FC8DDD}" srcOrd="0" destOrd="0" parTransId="{F93E0700-60D0-4DAE-AA6D-F68BCB005457}" sibTransId="{5E1EC56E-D5DB-48D1-BC2B-F10E63FC7CBA}"/>
    <dgm:cxn modelId="{CF26A7D8-F029-405B-8954-8670CF22FDAE}" srcId="{9E9A66CC-63E1-461D-A813-A3D14F3C94E0}" destId="{B8E60FC3-A582-4EC6-98C5-BA88CB116A76}" srcOrd="1" destOrd="0" parTransId="{AB22BB64-7C8A-4655-AC18-427006DD4A16}" sibTransId="{3A6F82A8-8F43-4B54-B873-9E92DDCC10F2}"/>
    <dgm:cxn modelId="{A6AD80E0-961C-407F-8B55-5773688A7FD5}" type="presOf" srcId="{9E9A66CC-63E1-461D-A813-A3D14F3C94E0}" destId="{5E6895E7-7521-485B-AE72-D47A54657050}" srcOrd="0" destOrd="0" presId="urn:microsoft.com/office/officeart/2005/8/layout/chevron1"/>
    <dgm:cxn modelId="{113B033E-13E8-4746-9771-9113CD383AE0}" type="presParOf" srcId="{5E6895E7-7521-485B-AE72-D47A54657050}" destId="{B2F5013E-7BCF-4329-B96B-35E76BB84EE1}" srcOrd="0" destOrd="0" presId="urn:microsoft.com/office/officeart/2005/8/layout/chevron1"/>
    <dgm:cxn modelId="{D13247D3-65D3-4D9B-978D-372B96887B97}" type="presParOf" srcId="{5E6895E7-7521-485B-AE72-D47A54657050}" destId="{23440307-DB55-44BA-8F47-4638D2072AF4}" srcOrd="1" destOrd="0" presId="urn:microsoft.com/office/officeart/2005/8/layout/chevron1"/>
    <dgm:cxn modelId="{1F72F589-0E42-41A7-A5E8-8B9364B471CE}" type="presParOf" srcId="{5E6895E7-7521-485B-AE72-D47A54657050}" destId="{57548954-CDA9-4B44-9A96-19EEC8F635B8}"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CFDD3A-3EF5-4725-ABAE-772FE2E5EA82}" type="doc">
      <dgm:prSet loTypeId="urn:microsoft.com/office/officeart/2005/8/layout/cycle8" loCatId="cycle" qsTypeId="urn:microsoft.com/office/officeart/2005/8/quickstyle/simple4" qsCatId="simple" csTypeId="urn:microsoft.com/office/officeart/2005/8/colors/accent1_2" csCatId="accent1" phldr="1"/>
      <dgm:spPr/>
    </dgm:pt>
    <dgm:pt modelId="{819379BE-627C-4FA6-9EE5-389666CCF306}">
      <dgm:prSet phldrT="[Text]"/>
      <dgm:spPr/>
      <dgm:t>
        <a:bodyPr/>
        <a:lstStyle/>
        <a:p>
          <a:r>
            <a:rPr lang="en-US" dirty="0"/>
            <a:t>Functional and performance tests</a:t>
          </a:r>
        </a:p>
      </dgm:t>
    </dgm:pt>
    <dgm:pt modelId="{2FF9D123-79FA-4AAA-8BC5-BE5A171F8E72}" type="parTrans" cxnId="{FA74D267-D41F-45A3-9D3A-23DFA42CD12B}">
      <dgm:prSet/>
      <dgm:spPr/>
      <dgm:t>
        <a:bodyPr/>
        <a:lstStyle/>
        <a:p>
          <a:endParaRPr lang="en-US"/>
        </a:p>
      </dgm:t>
    </dgm:pt>
    <dgm:pt modelId="{9EE6B24F-2A84-4E2F-BFCA-D1650CE81BBF}" type="sibTrans" cxnId="{FA74D267-D41F-45A3-9D3A-23DFA42CD12B}">
      <dgm:prSet/>
      <dgm:spPr/>
      <dgm:t>
        <a:bodyPr/>
        <a:lstStyle/>
        <a:p>
          <a:endParaRPr lang="en-US"/>
        </a:p>
      </dgm:t>
    </dgm:pt>
    <dgm:pt modelId="{539D1B69-3DD4-475B-8892-AF4374D877DA}">
      <dgm:prSet phldrT="[Text]"/>
      <dgm:spPr/>
      <dgm:t>
        <a:bodyPr/>
        <a:lstStyle/>
        <a:p>
          <a:r>
            <a:rPr lang="en-US" dirty="0"/>
            <a:t>Optimize</a:t>
          </a:r>
        </a:p>
      </dgm:t>
    </dgm:pt>
    <dgm:pt modelId="{84E953DC-B8F4-47AE-980C-C4C9E3FA9B3F}" type="parTrans" cxnId="{6E2CD62D-CDBD-4E73-8F94-861A8DC1617E}">
      <dgm:prSet/>
      <dgm:spPr/>
      <dgm:t>
        <a:bodyPr/>
        <a:lstStyle/>
        <a:p>
          <a:endParaRPr lang="en-US"/>
        </a:p>
      </dgm:t>
    </dgm:pt>
    <dgm:pt modelId="{3FBDC137-BA44-4122-A830-8E7EF4389C97}" type="sibTrans" cxnId="{6E2CD62D-CDBD-4E73-8F94-861A8DC1617E}">
      <dgm:prSet/>
      <dgm:spPr/>
      <dgm:t>
        <a:bodyPr/>
        <a:lstStyle/>
        <a:p>
          <a:endParaRPr lang="en-US"/>
        </a:p>
      </dgm:t>
    </dgm:pt>
    <dgm:pt modelId="{E2E42D6D-76D7-41F5-BABF-DC555771CC0D}">
      <dgm:prSet phldrT="[Text]"/>
      <dgm:spPr/>
      <dgm:t>
        <a:bodyPr/>
        <a:lstStyle/>
        <a:p>
          <a:r>
            <a:rPr lang="en-US" dirty="0"/>
            <a:t>Remediate applications</a:t>
          </a:r>
        </a:p>
      </dgm:t>
    </dgm:pt>
    <dgm:pt modelId="{EBA61EDB-CC83-4BD4-B7BD-0079B99787BB}" type="parTrans" cxnId="{AA949342-FC41-4D42-83F2-ED43B81F8606}">
      <dgm:prSet/>
      <dgm:spPr/>
      <dgm:t>
        <a:bodyPr/>
        <a:lstStyle/>
        <a:p>
          <a:endParaRPr lang="en-US"/>
        </a:p>
      </dgm:t>
    </dgm:pt>
    <dgm:pt modelId="{409E9E7D-1E17-49AD-9580-5BC64FC0B351}" type="sibTrans" cxnId="{AA949342-FC41-4D42-83F2-ED43B81F8606}">
      <dgm:prSet/>
      <dgm:spPr/>
      <dgm:t>
        <a:bodyPr/>
        <a:lstStyle/>
        <a:p>
          <a:endParaRPr lang="en-US"/>
        </a:p>
      </dgm:t>
    </dgm:pt>
    <dgm:pt modelId="{3207E417-5354-471C-8567-BCEA7EADB88B}">
      <dgm:prSet phldrT="[Text]"/>
      <dgm:spPr/>
      <dgm:t>
        <a:bodyPr/>
        <a:lstStyle/>
        <a:p>
          <a:r>
            <a:rPr lang="en-US" dirty="0"/>
            <a:t>Migrate data &amp; schema objects</a:t>
          </a:r>
        </a:p>
      </dgm:t>
    </dgm:pt>
    <dgm:pt modelId="{F9696123-906D-4290-A5C9-FE835BDD6D4E}" type="parTrans" cxnId="{B784755E-E397-4E17-81C7-65E048C29B48}">
      <dgm:prSet/>
      <dgm:spPr/>
      <dgm:t>
        <a:bodyPr/>
        <a:lstStyle/>
        <a:p>
          <a:endParaRPr lang="en-US"/>
        </a:p>
      </dgm:t>
    </dgm:pt>
    <dgm:pt modelId="{AD60A7AB-EA89-4227-96C4-3FF93D9B96C4}" type="sibTrans" cxnId="{B784755E-E397-4E17-81C7-65E048C29B48}">
      <dgm:prSet/>
      <dgm:spPr/>
      <dgm:t>
        <a:bodyPr/>
        <a:lstStyle/>
        <a:p>
          <a:endParaRPr lang="en-US"/>
        </a:p>
      </dgm:t>
    </dgm:pt>
    <dgm:pt modelId="{80C2E626-2B8A-4214-9D04-FC1573967631}" type="pres">
      <dgm:prSet presAssocID="{13CFDD3A-3EF5-4725-ABAE-772FE2E5EA82}" presName="compositeShape" presStyleCnt="0">
        <dgm:presLayoutVars>
          <dgm:chMax val="7"/>
          <dgm:dir/>
          <dgm:resizeHandles val="exact"/>
        </dgm:presLayoutVars>
      </dgm:prSet>
      <dgm:spPr/>
    </dgm:pt>
    <dgm:pt modelId="{806F00AD-DA08-45B7-A74B-F08A2066E7E1}" type="pres">
      <dgm:prSet presAssocID="{13CFDD3A-3EF5-4725-ABAE-772FE2E5EA82}" presName="wedge1" presStyleLbl="node1" presStyleIdx="0" presStyleCnt="4"/>
      <dgm:spPr/>
    </dgm:pt>
    <dgm:pt modelId="{6A267B22-7757-4F87-8652-1CE2F13EF88A}" type="pres">
      <dgm:prSet presAssocID="{13CFDD3A-3EF5-4725-ABAE-772FE2E5EA82}" presName="dummy1a" presStyleCnt="0"/>
      <dgm:spPr/>
    </dgm:pt>
    <dgm:pt modelId="{F8984F54-4E47-47B5-BAF0-D62CCD21E380}" type="pres">
      <dgm:prSet presAssocID="{13CFDD3A-3EF5-4725-ABAE-772FE2E5EA82}" presName="dummy1b" presStyleCnt="0"/>
      <dgm:spPr/>
    </dgm:pt>
    <dgm:pt modelId="{F3A5739F-0DDD-44CF-AC17-1B67EB06B26D}" type="pres">
      <dgm:prSet presAssocID="{13CFDD3A-3EF5-4725-ABAE-772FE2E5EA82}" presName="wedge1Tx" presStyleLbl="node1" presStyleIdx="0" presStyleCnt="4">
        <dgm:presLayoutVars>
          <dgm:chMax val="0"/>
          <dgm:chPref val="0"/>
          <dgm:bulletEnabled val="1"/>
        </dgm:presLayoutVars>
      </dgm:prSet>
      <dgm:spPr/>
    </dgm:pt>
    <dgm:pt modelId="{DDFF8D99-0928-4DFD-9240-F6F7940C5C94}" type="pres">
      <dgm:prSet presAssocID="{13CFDD3A-3EF5-4725-ABAE-772FE2E5EA82}" presName="wedge2" presStyleLbl="node1" presStyleIdx="1" presStyleCnt="4"/>
      <dgm:spPr/>
    </dgm:pt>
    <dgm:pt modelId="{EB601B10-B9E2-4C49-95D7-83D7F6280983}" type="pres">
      <dgm:prSet presAssocID="{13CFDD3A-3EF5-4725-ABAE-772FE2E5EA82}" presName="dummy2a" presStyleCnt="0"/>
      <dgm:spPr/>
    </dgm:pt>
    <dgm:pt modelId="{832E1ACC-9E4D-4FD9-A05E-50EABB7268FE}" type="pres">
      <dgm:prSet presAssocID="{13CFDD3A-3EF5-4725-ABAE-772FE2E5EA82}" presName="dummy2b" presStyleCnt="0"/>
      <dgm:spPr/>
    </dgm:pt>
    <dgm:pt modelId="{0A46D999-2EA3-47A7-9EDB-A4AD7190F9E9}" type="pres">
      <dgm:prSet presAssocID="{13CFDD3A-3EF5-4725-ABAE-772FE2E5EA82}" presName="wedge2Tx" presStyleLbl="node1" presStyleIdx="1" presStyleCnt="4">
        <dgm:presLayoutVars>
          <dgm:chMax val="0"/>
          <dgm:chPref val="0"/>
          <dgm:bulletEnabled val="1"/>
        </dgm:presLayoutVars>
      </dgm:prSet>
      <dgm:spPr/>
    </dgm:pt>
    <dgm:pt modelId="{0E1B36E5-1015-4D4D-A286-6B22AA50E521}" type="pres">
      <dgm:prSet presAssocID="{13CFDD3A-3EF5-4725-ABAE-772FE2E5EA82}" presName="wedge3" presStyleLbl="node1" presStyleIdx="2" presStyleCnt="4"/>
      <dgm:spPr/>
    </dgm:pt>
    <dgm:pt modelId="{3FD39DD2-0E4E-4072-9E48-2C4AC6C0F606}" type="pres">
      <dgm:prSet presAssocID="{13CFDD3A-3EF5-4725-ABAE-772FE2E5EA82}" presName="dummy3a" presStyleCnt="0"/>
      <dgm:spPr/>
    </dgm:pt>
    <dgm:pt modelId="{20C053E8-660A-4FCA-8227-37333CA8ACC7}" type="pres">
      <dgm:prSet presAssocID="{13CFDD3A-3EF5-4725-ABAE-772FE2E5EA82}" presName="dummy3b" presStyleCnt="0"/>
      <dgm:spPr/>
    </dgm:pt>
    <dgm:pt modelId="{ACB6A151-F071-48A0-97DB-4C116724B69A}" type="pres">
      <dgm:prSet presAssocID="{13CFDD3A-3EF5-4725-ABAE-772FE2E5EA82}" presName="wedge3Tx" presStyleLbl="node1" presStyleIdx="2" presStyleCnt="4">
        <dgm:presLayoutVars>
          <dgm:chMax val="0"/>
          <dgm:chPref val="0"/>
          <dgm:bulletEnabled val="1"/>
        </dgm:presLayoutVars>
      </dgm:prSet>
      <dgm:spPr/>
    </dgm:pt>
    <dgm:pt modelId="{29CFB37B-9EBA-437D-B50C-FE59490A5813}" type="pres">
      <dgm:prSet presAssocID="{13CFDD3A-3EF5-4725-ABAE-772FE2E5EA82}" presName="wedge4" presStyleLbl="node1" presStyleIdx="3" presStyleCnt="4"/>
      <dgm:spPr/>
    </dgm:pt>
    <dgm:pt modelId="{7FBF7C14-1F7D-40FA-9FAE-C9C1E0629793}" type="pres">
      <dgm:prSet presAssocID="{13CFDD3A-3EF5-4725-ABAE-772FE2E5EA82}" presName="dummy4a" presStyleCnt="0"/>
      <dgm:spPr/>
    </dgm:pt>
    <dgm:pt modelId="{B69959E6-714C-4751-9312-5AC14B4E9FB2}" type="pres">
      <dgm:prSet presAssocID="{13CFDD3A-3EF5-4725-ABAE-772FE2E5EA82}" presName="dummy4b" presStyleCnt="0"/>
      <dgm:spPr/>
    </dgm:pt>
    <dgm:pt modelId="{6CE19594-A173-4242-B4D9-3BB3116C5049}" type="pres">
      <dgm:prSet presAssocID="{13CFDD3A-3EF5-4725-ABAE-772FE2E5EA82}" presName="wedge4Tx" presStyleLbl="node1" presStyleIdx="3" presStyleCnt="4">
        <dgm:presLayoutVars>
          <dgm:chMax val="0"/>
          <dgm:chPref val="0"/>
          <dgm:bulletEnabled val="1"/>
        </dgm:presLayoutVars>
      </dgm:prSet>
      <dgm:spPr/>
    </dgm:pt>
    <dgm:pt modelId="{849DC7C0-C645-4CFC-B016-A7617CC8D6D6}" type="pres">
      <dgm:prSet presAssocID="{9EE6B24F-2A84-4E2F-BFCA-D1650CE81BBF}" presName="arrowWedge1" presStyleLbl="fgSibTrans2D1" presStyleIdx="0" presStyleCnt="4"/>
      <dgm:spPr/>
    </dgm:pt>
    <dgm:pt modelId="{0FE842FC-AE63-4EB1-95A4-A30F6D0A0D5D}" type="pres">
      <dgm:prSet presAssocID="{3FBDC137-BA44-4122-A830-8E7EF4389C97}" presName="arrowWedge2" presStyleLbl="fgSibTrans2D1" presStyleIdx="1" presStyleCnt="4"/>
      <dgm:spPr/>
    </dgm:pt>
    <dgm:pt modelId="{C925EB63-B221-478D-BEC5-AB508E853ED1}" type="pres">
      <dgm:prSet presAssocID="{AD60A7AB-EA89-4227-96C4-3FF93D9B96C4}" presName="arrowWedge3" presStyleLbl="fgSibTrans2D1" presStyleIdx="2" presStyleCnt="4"/>
      <dgm:spPr/>
    </dgm:pt>
    <dgm:pt modelId="{785C41A9-36B4-4959-BA2B-15905092C933}" type="pres">
      <dgm:prSet presAssocID="{409E9E7D-1E17-49AD-9580-5BC64FC0B351}" presName="arrowWedge4" presStyleLbl="fgSibTrans2D1" presStyleIdx="3" presStyleCnt="4"/>
      <dgm:spPr/>
    </dgm:pt>
  </dgm:ptLst>
  <dgm:cxnLst>
    <dgm:cxn modelId="{A129C504-5F6D-4ECD-BA0D-9A4B9C6E440D}" type="presOf" srcId="{539D1B69-3DD4-475B-8892-AF4374D877DA}" destId="{0A46D999-2EA3-47A7-9EDB-A4AD7190F9E9}" srcOrd="1" destOrd="0" presId="urn:microsoft.com/office/officeart/2005/8/layout/cycle8"/>
    <dgm:cxn modelId="{C7DDAC0A-708D-4733-95EE-3D1B03CCCC26}" type="presOf" srcId="{13CFDD3A-3EF5-4725-ABAE-772FE2E5EA82}" destId="{80C2E626-2B8A-4214-9D04-FC1573967631}" srcOrd="0" destOrd="0" presId="urn:microsoft.com/office/officeart/2005/8/layout/cycle8"/>
    <dgm:cxn modelId="{02566D1A-CC64-437E-8B83-7C8F232B8497}" type="presOf" srcId="{E2E42D6D-76D7-41F5-BABF-DC555771CC0D}" destId="{6CE19594-A173-4242-B4D9-3BB3116C5049}" srcOrd="1" destOrd="0" presId="urn:microsoft.com/office/officeart/2005/8/layout/cycle8"/>
    <dgm:cxn modelId="{98C49423-B46D-4E28-B9C4-0312772A734B}" type="presOf" srcId="{3207E417-5354-471C-8567-BCEA7EADB88B}" destId="{0E1B36E5-1015-4D4D-A286-6B22AA50E521}" srcOrd="0" destOrd="0" presId="urn:microsoft.com/office/officeart/2005/8/layout/cycle8"/>
    <dgm:cxn modelId="{6E2CD62D-CDBD-4E73-8F94-861A8DC1617E}" srcId="{13CFDD3A-3EF5-4725-ABAE-772FE2E5EA82}" destId="{539D1B69-3DD4-475B-8892-AF4374D877DA}" srcOrd="1" destOrd="0" parTransId="{84E953DC-B8F4-47AE-980C-C4C9E3FA9B3F}" sibTransId="{3FBDC137-BA44-4122-A830-8E7EF4389C97}"/>
    <dgm:cxn modelId="{C4251236-933D-4ECC-BE7F-DD377142BC05}" type="presOf" srcId="{819379BE-627C-4FA6-9EE5-389666CCF306}" destId="{F3A5739F-0DDD-44CF-AC17-1B67EB06B26D}" srcOrd="1" destOrd="0" presId="urn:microsoft.com/office/officeart/2005/8/layout/cycle8"/>
    <dgm:cxn modelId="{B784755E-E397-4E17-81C7-65E048C29B48}" srcId="{13CFDD3A-3EF5-4725-ABAE-772FE2E5EA82}" destId="{3207E417-5354-471C-8567-BCEA7EADB88B}" srcOrd="2" destOrd="0" parTransId="{F9696123-906D-4290-A5C9-FE835BDD6D4E}" sibTransId="{AD60A7AB-EA89-4227-96C4-3FF93D9B96C4}"/>
    <dgm:cxn modelId="{AA949342-FC41-4D42-83F2-ED43B81F8606}" srcId="{13CFDD3A-3EF5-4725-ABAE-772FE2E5EA82}" destId="{E2E42D6D-76D7-41F5-BABF-DC555771CC0D}" srcOrd="3" destOrd="0" parTransId="{EBA61EDB-CC83-4BD4-B7BD-0079B99787BB}" sibTransId="{409E9E7D-1E17-49AD-9580-5BC64FC0B351}"/>
    <dgm:cxn modelId="{FA74D267-D41F-45A3-9D3A-23DFA42CD12B}" srcId="{13CFDD3A-3EF5-4725-ABAE-772FE2E5EA82}" destId="{819379BE-627C-4FA6-9EE5-389666CCF306}" srcOrd="0" destOrd="0" parTransId="{2FF9D123-79FA-4AAA-8BC5-BE5A171F8E72}" sibTransId="{9EE6B24F-2A84-4E2F-BFCA-D1650CE81BBF}"/>
    <dgm:cxn modelId="{F83F6D56-677D-4BD3-A9CB-4DE0C4715A50}" type="presOf" srcId="{3207E417-5354-471C-8567-BCEA7EADB88B}" destId="{ACB6A151-F071-48A0-97DB-4C116724B69A}" srcOrd="1" destOrd="0" presId="urn:microsoft.com/office/officeart/2005/8/layout/cycle8"/>
    <dgm:cxn modelId="{60B0E9BD-E0B5-4D7F-B021-EA8F17BD6F28}" type="presOf" srcId="{819379BE-627C-4FA6-9EE5-389666CCF306}" destId="{806F00AD-DA08-45B7-A74B-F08A2066E7E1}" srcOrd="0" destOrd="0" presId="urn:microsoft.com/office/officeart/2005/8/layout/cycle8"/>
    <dgm:cxn modelId="{30DFD1CE-6780-4B71-86C1-AE8DCDDB26CE}" type="presOf" srcId="{E2E42D6D-76D7-41F5-BABF-DC555771CC0D}" destId="{29CFB37B-9EBA-437D-B50C-FE59490A5813}" srcOrd="0" destOrd="0" presId="urn:microsoft.com/office/officeart/2005/8/layout/cycle8"/>
    <dgm:cxn modelId="{A23851E8-5ED0-42BC-BC15-96B84E0A4CF1}" type="presOf" srcId="{539D1B69-3DD4-475B-8892-AF4374D877DA}" destId="{DDFF8D99-0928-4DFD-9240-F6F7940C5C94}" srcOrd="0" destOrd="0" presId="urn:microsoft.com/office/officeart/2005/8/layout/cycle8"/>
    <dgm:cxn modelId="{66D7F75A-799B-40BA-8D57-12367BCF307D}" type="presParOf" srcId="{80C2E626-2B8A-4214-9D04-FC1573967631}" destId="{806F00AD-DA08-45B7-A74B-F08A2066E7E1}" srcOrd="0" destOrd="0" presId="urn:microsoft.com/office/officeart/2005/8/layout/cycle8"/>
    <dgm:cxn modelId="{EDAB2B97-170C-438A-92C9-19AA5572A72C}" type="presParOf" srcId="{80C2E626-2B8A-4214-9D04-FC1573967631}" destId="{6A267B22-7757-4F87-8652-1CE2F13EF88A}" srcOrd="1" destOrd="0" presId="urn:microsoft.com/office/officeart/2005/8/layout/cycle8"/>
    <dgm:cxn modelId="{EF86787E-D96D-42EE-84B5-F426A5EE4EE5}" type="presParOf" srcId="{80C2E626-2B8A-4214-9D04-FC1573967631}" destId="{F8984F54-4E47-47B5-BAF0-D62CCD21E380}" srcOrd="2" destOrd="0" presId="urn:microsoft.com/office/officeart/2005/8/layout/cycle8"/>
    <dgm:cxn modelId="{B54B9390-AD16-41E7-974B-6B4034400380}" type="presParOf" srcId="{80C2E626-2B8A-4214-9D04-FC1573967631}" destId="{F3A5739F-0DDD-44CF-AC17-1B67EB06B26D}" srcOrd="3" destOrd="0" presId="urn:microsoft.com/office/officeart/2005/8/layout/cycle8"/>
    <dgm:cxn modelId="{DD3B6066-04C0-484B-B859-7EE94055B517}" type="presParOf" srcId="{80C2E626-2B8A-4214-9D04-FC1573967631}" destId="{DDFF8D99-0928-4DFD-9240-F6F7940C5C94}" srcOrd="4" destOrd="0" presId="urn:microsoft.com/office/officeart/2005/8/layout/cycle8"/>
    <dgm:cxn modelId="{E6C3E9D6-7FD1-4CCB-AC26-F5454B243AE9}" type="presParOf" srcId="{80C2E626-2B8A-4214-9D04-FC1573967631}" destId="{EB601B10-B9E2-4C49-95D7-83D7F6280983}" srcOrd="5" destOrd="0" presId="urn:microsoft.com/office/officeart/2005/8/layout/cycle8"/>
    <dgm:cxn modelId="{F5EB00BE-2257-4ECF-9D51-009FBDD1524F}" type="presParOf" srcId="{80C2E626-2B8A-4214-9D04-FC1573967631}" destId="{832E1ACC-9E4D-4FD9-A05E-50EABB7268FE}" srcOrd="6" destOrd="0" presId="urn:microsoft.com/office/officeart/2005/8/layout/cycle8"/>
    <dgm:cxn modelId="{503980D9-A324-4A59-B0B4-1CCD6D575823}" type="presParOf" srcId="{80C2E626-2B8A-4214-9D04-FC1573967631}" destId="{0A46D999-2EA3-47A7-9EDB-A4AD7190F9E9}" srcOrd="7" destOrd="0" presId="urn:microsoft.com/office/officeart/2005/8/layout/cycle8"/>
    <dgm:cxn modelId="{AE278378-974E-467C-BE3A-8E559E92CF36}" type="presParOf" srcId="{80C2E626-2B8A-4214-9D04-FC1573967631}" destId="{0E1B36E5-1015-4D4D-A286-6B22AA50E521}" srcOrd="8" destOrd="0" presId="urn:microsoft.com/office/officeart/2005/8/layout/cycle8"/>
    <dgm:cxn modelId="{7F69D9F5-42AC-41B5-9A76-A01959968704}" type="presParOf" srcId="{80C2E626-2B8A-4214-9D04-FC1573967631}" destId="{3FD39DD2-0E4E-4072-9E48-2C4AC6C0F606}" srcOrd="9" destOrd="0" presId="urn:microsoft.com/office/officeart/2005/8/layout/cycle8"/>
    <dgm:cxn modelId="{42477D43-0D51-4DD1-90C1-7941BB441B03}" type="presParOf" srcId="{80C2E626-2B8A-4214-9D04-FC1573967631}" destId="{20C053E8-660A-4FCA-8227-37333CA8ACC7}" srcOrd="10" destOrd="0" presId="urn:microsoft.com/office/officeart/2005/8/layout/cycle8"/>
    <dgm:cxn modelId="{9D519F30-58C5-4D75-A89E-560B60114E34}" type="presParOf" srcId="{80C2E626-2B8A-4214-9D04-FC1573967631}" destId="{ACB6A151-F071-48A0-97DB-4C116724B69A}" srcOrd="11" destOrd="0" presId="urn:microsoft.com/office/officeart/2005/8/layout/cycle8"/>
    <dgm:cxn modelId="{37B8FFA4-9366-4643-A904-208E005FD702}" type="presParOf" srcId="{80C2E626-2B8A-4214-9D04-FC1573967631}" destId="{29CFB37B-9EBA-437D-B50C-FE59490A5813}" srcOrd="12" destOrd="0" presId="urn:microsoft.com/office/officeart/2005/8/layout/cycle8"/>
    <dgm:cxn modelId="{A2385F35-6705-4A2F-829F-8D89A1D9FC1D}" type="presParOf" srcId="{80C2E626-2B8A-4214-9D04-FC1573967631}" destId="{7FBF7C14-1F7D-40FA-9FAE-C9C1E0629793}" srcOrd="13" destOrd="0" presId="urn:microsoft.com/office/officeart/2005/8/layout/cycle8"/>
    <dgm:cxn modelId="{2C8E7F8C-317B-46A8-8805-B1B525A05996}" type="presParOf" srcId="{80C2E626-2B8A-4214-9D04-FC1573967631}" destId="{B69959E6-714C-4751-9312-5AC14B4E9FB2}" srcOrd="14" destOrd="0" presId="urn:microsoft.com/office/officeart/2005/8/layout/cycle8"/>
    <dgm:cxn modelId="{DBF08E43-53A9-4C8D-B596-0B3C416B1FFF}" type="presParOf" srcId="{80C2E626-2B8A-4214-9D04-FC1573967631}" destId="{6CE19594-A173-4242-B4D9-3BB3116C5049}" srcOrd="15" destOrd="0" presId="urn:microsoft.com/office/officeart/2005/8/layout/cycle8"/>
    <dgm:cxn modelId="{61AF782C-FC42-465E-8F32-E1D2E6CC2B4A}" type="presParOf" srcId="{80C2E626-2B8A-4214-9D04-FC1573967631}" destId="{849DC7C0-C645-4CFC-B016-A7617CC8D6D6}" srcOrd="16" destOrd="0" presId="urn:microsoft.com/office/officeart/2005/8/layout/cycle8"/>
    <dgm:cxn modelId="{A1B129CF-CA42-488F-AE8C-97C8D84E32E7}" type="presParOf" srcId="{80C2E626-2B8A-4214-9D04-FC1573967631}" destId="{0FE842FC-AE63-4EB1-95A4-A30F6D0A0D5D}" srcOrd="17" destOrd="0" presId="urn:microsoft.com/office/officeart/2005/8/layout/cycle8"/>
    <dgm:cxn modelId="{A48280BF-45AB-4430-AD23-3DD490A10C3C}" type="presParOf" srcId="{80C2E626-2B8A-4214-9D04-FC1573967631}" destId="{C925EB63-B221-478D-BEC5-AB508E853ED1}" srcOrd="18" destOrd="0" presId="urn:microsoft.com/office/officeart/2005/8/layout/cycle8"/>
    <dgm:cxn modelId="{8F58D52E-4D13-4E7C-9507-3B175CF10218}" type="presParOf" srcId="{80C2E626-2B8A-4214-9D04-FC1573967631}" destId="{785C41A9-36B4-4959-BA2B-15905092C933}"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72410-C9AF-4C9B-8554-DDAC59E0C6A3}">
      <dsp:nvSpPr>
        <dsp:cNvPr id="0" name=""/>
        <dsp:cNvSpPr/>
      </dsp:nvSpPr>
      <dsp:spPr>
        <a:xfrm>
          <a:off x="1296" y="1159534"/>
          <a:ext cx="1580004" cy="632001"/>
        </a:xfrm>
        <a:prstGeom prst="chevron">
          <a:avLst/>
        </a:prstGeom>
        <a:solidFill>
          <a:schemeClr val="accent4"/>
        </a:solidFill>
        <a:ln w="10795"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Discover</a:t>
          </a:r>
        </a:p>
      </dsp:txBody>
      <dsp:txXfrm>
        <a:off x="317297" y="1159534"/>
        <a:ext cx="948003" cy="632001"/>
      </dsp:txXfrm>
    </dsp:sp>
    <dsp:sp modelId="{80A04FCF-952D-4894-B1B2-8C45CF78BAC4}">
      <dsp:nvSpPr>
        <dsp:cNvPr id="0" name=""/>
        <dsp:cNvSpPr/>
      </dsp:nvSpPr>
      <dsp:spPr>
        <a:xfrm>
          <a:off x="1423301" y="1159534"/>
          <a:ext cx="1580004" cy="63200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Assess</a:t>
          </a:r>
        </a:p>
      </dsp:txBody>
      <dsp:txXfrm>
        <a:off x="1739302" y="1159534"/>
        <a:ext cx="948003" cy="632001"/>
      </dsp:txXfrm>
    </dsp:sp>
    <dsp:sp modelId="{7ADE77D9-65A9-4157-881A-2372824F5A15}">
      <dsp:nvSpPr>
        <dsp:cNvPr id="0" name=""/>
        <dsp:cNvSpPr/>
      </dsp:nvSpPr>
      <dsp:spPr>
        <a:xfrm>
          <a:off x="2845305" y="1159534"/>
          <a:ext cx="1580004" cy="63200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Target</a:t>
          </a:r>
        </a:p>
      </dsp:txBody>
      <dsp:txXfrm>
        <a:off x="3161306" y="1159534"/>
        <a:ext cx="948003" cy="632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5013E-7BCF-4329-B96B-35E76BB84EE1}">
      <dsp:nvSpPr>
        <dsp:cNvPr id="0" name=""/>
        <dsp:cNvSpPr/>
      </dsp:nvSpPr>
      <dsp:spPr>
        <a:xfrm>
          <a:off x="2759" y="716612"/>
          <a:ext cx="1649477" cy="65979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Data Sync</a:t>
          </a:r>
        </a:p>
      </dsp:txBody>
      <dsp:txXfrm>
        <a:off x="332655" y="716612"/>
        <a:ext cx="989686" cy="659791"/>
      </dsp:txXfrm>
    </dsp:sp>
    <dsp:sp modelId="{57548954-CDA9-4B44-9A96-19EEC8F635B8}">
      <dsp:nvSpPr>
        <dsp:cNvPr id="0" name=""/>
        <dsp:cNvSpPr/>
      </dsp:nvSpPr>
      <dsp:spPr>
        <a:xfrm>
          <a:off x="1487289" y="716612"/>
          <a:ext cx="1649477" cy="659791"/>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Cutover</a:t>
          </a:r>
        </a:p>
      </dsp:txBody>
      <dsp:txXfrm>
        <a:off x="1817185" y="716612"/>
        <a:ext cx="989686" cy="659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F00AD-DA08-45B7-A74B-F08A2066E7E1}">
      <dsp:nvSpPr>
        <dsp:cNvPr id="0" name=""/>
        <dsp:cNvSpPr/>
      </dsp:nvSpPr>
      <dsp:spPr>
        <a:xfrm>
          <a:off x="1150265" y="205739"/>
          <a:ext cx="2851911" cy="2851911"/>
        </a:xfrm>
        <a:prstGeom prst="pie">
          <a:avLst>
            <a:gd name="adj1" fmla="val 16200000"/>
            <a:gd name="adj2" fmla="val 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Functional and performance tests</a:t>
          </a:r>
        </a:p>
      </dsp:txBody>
      <dsp:txXfrm>
        <a:off x="2664155" y="796831"/>
        <a:ext cx="1052491" cy="780880"/>
      </dsp:txXfrm>
    </dsp:sp>
    <dsp:sp modelId="{DDFF8D99-0928-4DFD-9240-F6F7940C5C94}">
      <dsp:nvSpPr>
        <dsp:cNvPr id="0" name=""/>
        <dsp:cNvSpPr/>
      </dsp:nvSpPr>
      <dsp:spPr>
        <a:xfrm>
          <a:off x="1150265" y="301482"/>
          <a:ext cx="2851911" cy="2851911"/>
        </a:xfrm>
        <a:prstGeom prst="pie">
          <a:avLst>
            <a:gd name="adj1" fmla="val 0"/>
            <a:gd name="adj2" fmla="val 540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Optimize</a:t>
          </a:r>
        </a:p>
      </dsp:txBody>
      <dsp:txXfrm>
        <a:off x="2664155" y="1781420"/>
        <a:ext cx="1052491" cy="780880"/>
      </dsp:txXfrm>
    </dsp:sp>
    <dsp:sp modelId="{0E1B36E5-1015-4D4D-A286-6B22AA50E521}">
      <dsp:nvSpPr>
        <dsp:cNvPr id="0" name=""/>
        <dsp:cNvSpPr/>
      </dsp:nvSpPr>
      <dsp:spPr>
        <a:xfrm>
          <a:off x="1054522" y="301482"/>
          <a:ext cx="2851911" cy="2851911"/>
        </a:xfrm>
        <a:prstGeom prst="pie">
          <a:avLst>
            <a:gd name="adj1" fmla="val 5400000"/>
            <a:gd name="adj2" fmla="val 1080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Migrate data &amp; schema objects</a:t>
          </a:r>
        </a:p>
      </dsp:txBody>
      <dsp:txXfrm>
        <a:off x="1340053" y="1781420"/>
        <a:ext cx="1052491" cy="780880"/>
      </dsp:txXfrm>
    </dsp:sp>
    <dsp:sp modelId="{29CFB37B-9EBA-437D-B50C-FE59490A5813}">
      <dsp:nvSpPr>
        <dsp:cNvPr id="0" name=""/>
        <dsp:cNvSpPr/>
      </dsp:nvSpPr>
      <dsp:spPr>
        <a:xfrm>
          <a:off x="1054522" y="205739"/>
          <a:ext cx="2851911" cy="2851911"/>
        </a:xfrm>
        <a:prstGeom prst="pie">
          <a:avLst>
            <a:gd name="adj1" fmla="val 10800000"/>
            <a:gd name="adj2" fmla="val 1620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Remediate applications</a:t>
          </a:r>
        </a:p>
      </dsp:txBody>
      <dsp:txXfrm>
        <a:off x="1340053" y="796831"/>
        <a:ext cx="1052491" cy="780880"/>
      </dsp:txXfrm>
    </dsp:sp>
    <dsp:sp modelId="{849DC7C0-C645-4CFC-B016-A7617CC8D6D6}">
      <dsp:nvSpPr>
        <dsp:cNvPr id="0" name=""/>
        <dsp:cNvSpPr/>
      </dsp:nvSpPr>
      <dsp:spPr>
        <a:xfrm>
          <a:off x="973718" y="29192"/>
          <a:ext cx="3205005" cy="320500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0FE842FC-AE63-4EB1-95A4-A30F6D0A0D5D}">
      <dsp:nvSpPr>
        <dsp:cNvPr id="0" name=""/>
        <dsp:cNvSpPr/>
      </dsp:nvSpPr>
      <dsp:spPr>
        <a:xfrm>
          <a:off x="973718" y="124935"/>
          <a:ext cx="3205005" cy="320500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C925EB63-B221-478D-BEC5-AB508E853ED1}">
      <dsp:nvSpPr>
        <dsp:cNvPr id="0" name=""/>
        <dsp:cNvSpPr/>
      </dsp:nvSpPr>
      <dsp:spPr>
        <a:xfrm>
          <a:off x="877975" y="124935"/>
          <a:ext cx="3205005" cy="320500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785C41A9-36B4-4959-BA2B-15905092C933}">
      <dsp:nvSpPr>
        <dsp:cNvPr id="0" name=""/>
        <dsp:cNvSpPr/>
      </dsp:nvSpPr>
      <dsp:spPr>
        <a:xfrm>
          <a:off x="877975" y="29192"/>
          <a:ext cx="3205005" cy="320500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3DFCB-F168-4DBF-A2B4-42F3B712CC1B}"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C7EB1-3D0F-44CD-8ED8-894D588722E5}" type="slidenum">
              <a:rPr lang="en-US" smtClean="0"/>
              <a:t>‹#›</a:t>
            </a:fld>
            <a:endParaRPr lang="en-US"/>
          </a:p>
        </p:txBody>
      </p:sp>
    </p:spTree>
    <p:extLst>
      <p:ext uri="{BB962C8B-B14F-4D97-AF65-F5344CB8AC3E}">
        <p14:creationId xmlns:p14="http://schemas.microsoft.com/office/powerpoint/2010/main" val="7507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C7EB1-3D0F-44CD-8ED8-894D588722E5}" type="slidenum">
              <a:rPr lang="en-US" smtClean="0"/>
              <a:t>1</a:t>
            </a:fld>
            <a:endParaRPr lang="en-US"/>
          </a:p>
        </p:txBody>
      </p:sp>
    </p:spTree>
    <p:extLst>
      <p:ext uri="{BB962C8B-B14F-4D97-AF65-F5344CB8AC3E}">
        <p14:creationId xmlns:p14="http://schemas.microsoft.com/office/powerpoint/2010/main" val="307335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1133475"/>
            <a:ext cx="5438775" cy="3060700"/>
          </a:xfrm>
        </p:spPr>
      </p:sp>
      <p:sp>
        <p:nvSpPr>
          <p:cNvPr id="3" name="Notes Placeholder 2"/>
          <p:cNvSpPr>
            <a:spLocks noGrp="1"/>
          </p:cNvSpPr>
          <p:nvPr>
            <p:ph type="body" idx="1"/>
          </p:nvPr>
        </p:nvSpPr>
        <p:spPr/>
        <p:txBody>
          <a:bodyPr/>
          <a:lstStyle/>
          <a:p>
            <a:r>
              <a:rPr lang="en-US" sz="1200" b="1" kern="1200" dirty="0">
                <a:solidFill>
                  <a:schemeClr val="tx1"/>
                </a:solidFill>
                <a:latin typeface="Segoe UI" panose="020B0502040204020203" pitchFamily="34" charset="0"/>
                <a:cs typeface="Segoe UI" panose="020B0502040204020203" pitchFamily="34" charset="0"/>
              </a:rPr>
              <a:t>Speaker Notes:</a:t>
            </a:r>
            <a:endParaRPr lang="en-US" sz="1200" kern="1200" dirty="0">
              <a:solidFill>
                <a:schemeClr val="tx1"/>
              </a:solidFill>
              <a:latin typeface="Segoe UI" panose="020B0502040204020203" pitchFamily="34" charset="0"/>
              <a:cs typeface="Segoe UI" panose="020B0502040204020203" pitchFamily="34" charset="0"/>
            </a:endParaRPr>
          </a:p>
          <a:p>
            <a:r>
              <a:rPr lang="en-US" sz="1200" kern="1200" dirty="0">
                <a:solidFill>
                  <a:schemeClr val="tx1"/>
                </a:solidFill>
                <a:latin typeface="Segoe UI" panose="020B0502040204020203" pitchFamily="34" charset="0"/>
                <a:cs typeface="Segoe UI" panose="020B0502040204020203" pitchFamily="34" charset="0"/>
              </a:rPr>
              <a:t>Teams within Microsoft IT have used a methodology to quantify the complexity and benefits of the cloud migration for their application portfolio. This example shows 20 factors that were considered and weighted to enable data-driven decisions about cloud migrations.</a:t>
            </a:r>
          </a:p>
          <a:p>
            <a:endParaRPr lang="en-US" sz="1200" kern="1200" dirty="0">
              <a:solidFill>
                <a:schemeClr val="tx1"/>
              </a:solidFill>
              <a:latin typeface="Segoe UI" panose="020B0502040204020203" pitchFamily="34" charset="0"/>
              <a:cs typeface="Segoe UI" panose="020B0502040204020203" pitchFamily="34" charset="0"/>
            </a:endParaRPr>
          </a:p>
          <a:p>
            <a:r>
              <a:rPr lang="en-US" sz="1100" kern="1200" dirty="0">
                <a:solidFill>
                  <a:schemeClr val="tx1"/>
                </a:solidFill>
                <a:latin typeface="Segoe UI" panose="020B0502040204020203" pitchFamily="34" charset="0"/>
                <a:cs typeface="Segoe UI" panose="020B0502040204020203" pitchFamily="34" charset="0"/>
              </a:rPr>
              <a:t>The factors include the benefits of cloud migration based on the type of application and its workload:</a:t>
            </a:r>
          </a:p>
          <a:p>
            <a:r>
              <a:rPr lang="en-US" sz="1100" b="1" kern="1200" dirty="0">
                <a:solidFill>
                  <a:schemeClr val="tx1"/>
                </a:solidFill>
                <a:latin typeface="Segoe UI" panose="020B0502040204020203" pitchFamily="34" charset="0"/>
                <a:cs typeface="Segoe UI" panose="020B0502040204020203" pitchFamily="34" charset="0"/>
              </a:rPr>
              <a:t>Performance factors: </a:t>
            </a:r>
            <a:r>
              <a:rPr lang="en-US" sz="1100" kern="1200" dirty="0">
                <a:solidFill>
                  <a:schemeClr val="tx1"/>
                </a:solidFill>
                <a:latin typeface="Segoe UI" panose="020B0502040204020203" pitchFamily="34" charset="0"/>
                <a:cs typeface="Segoe UI" panose="020B0502040204020203" pitchFamily="34" charset="0"/>
              </a:rPr>
              <a:t>How variable are workloads, and will the application benefit further from cloud migration?</a:t>
            </a:r>
          </a:p>
          <a:p>
            <a:r>
              <a:rPr lang="en-US" sz="1100" b="1" kern="1200" dirty="0">
                <a:solidFill>
                  <a:schemeClr val="tx1"/>
                </a:solidFill>
                <a:latin typeface="Segoe UI" panose="020B0502040204020203" pitchFamily="34" charset="0"/>
                <a:cs typeface="Segoe UI" panose="020B0502040204020203" pitchFamily="34" charset="0"/>
              </a:rPr>
              <a:t>Architecture factors: </a:t>
            </a:r>
            <a:r>
              <a:rPr lang="en-US" sz="1100" kern="1200" dirty="0">
                <a:solidFill>
                  <a:schemeClr val="tx1"/>
                </a:solidFill>
                <a:latin typeface="Segoe UI" panose="020B0502040204020203" pitchFamily="34" charset="0"/>
                <a:cs typeface="Segoe UI" panose="020B0502040204020203" pitchFamily="34" charset="0"/>
              </a:rPr>
              <a:t>How complex is an application’s architecture? This is the most heavily weighted factor that determines the technical difficulty of migration.</a:t>
            </a:r>
          </a:p>
          <a:p>
            <a:r>
              <a:rPr lang="en-US" sz="1100" b="1" kern="1200" dirty="0">
                <a:solidFill>
                  <a:schemeClr val="tx1"/>
                </a:solidFill>
                <a:latin typeface="Segoe UI" panose="020B0502040204020203" pitchFamily="34" charset="0"/>
                <a:cs typeface="Segoe UI" panose="020B0502040204020203" pitchFamily="34" charset="0"/>
              </a:rPr>
              <a:t>Financial: </a:t>
            </a:r>
            <a:r>
              <a:rPr lang="en-US" sz="1100" kern="1200" dirty="0">
                <a:solidFill>
                  <a:schemeClr val="tx1"/>
                </a:solidFill>
                <a:latin typeface="Segoe UI" panose="020B0502040204020203" pitchFamily="34" charset="0"/>
                <a:cs typeface="Segoe UI" panose="020B0502040204020203" pitchFamily="34" charset="0"/>
              </a:rPr>
              <a:t>Are there quantifiable financial benefits from moving this application to the cloud?</a:t>
            </a:r>
          </a:p>
          <a:p>
            <a:r>
              <a:rPr lang="en-US" sz="1100" b="1" kern="1200" dirty="0">
                <a:solidFill>
                  <a:schemeClr val="tx1"/>
                </a:solidFill>
                <a:latin typeface="Segoe UI" panose="020B0502040204020203" pitchFamily="34" charset="0"/>
                <a:cs typeface="Segoe UI" panose="020B0502040204020203" pitchFamily="34" charset="0"/>
              </a:rPr>
              <a:t>Risk: </a:t>
            </a:r>
            <a:r>
              <a:rPr lang="en-US" sz="1100" kern="1200" dirty="0">
                <a:solidFill>
                  <a:schemeClr val="tx1"/>
                </a:solidFill>
                <a:latin typeface="Segoe UI" panose="020B0502040204020203" pitchFamily="34" charset="0"/>
                <a:cs typeface="Segoe UI" panose="020B0502040204020203" pitchFamily="34" charset="0"/>
              </a:rPr>
              <a:t>What is the business-critical scale of this application?</a:t>
            </a:r>
          </a:p>
          <a:p>
            <a:r>
              <a:rPr lang="en-US" sz="1100" b="1" kern="1200" dirty="0">
                <a:solidFill>
                  <a:schemeClr val="tx1"/>
                </a:solidFill>
                <a:latin typeface="Segoe UI" panose="020B0502040204020203" pitchFamily="34" charset="0"/>
                <a:cs typeface="Segoe UI" panose="020B0502040204020203" pitchFamily="34" charset="0"/>
              </a:rPr>
              <a:t>Operation: </a:t>
            </a:r>
            <a:r>
              <a:rPr lang="en-US" sz="1100" kern="1200" dirty="0">
                <a:solidFill>
                  <a:schemeClr val="tx1"/>
                </a:solidFill>
                <a:latin typeface="Segoe UI" panose="020B0502040204020203" pitchFamily="34" charset="0"/>
                <a:cs typeface="Segoe UI" panose="020B0502040204020203" pitchFamily="34" charset="0"/>
              </a:rPr>
              <a:t>Are there provisions for a redundant system, and is the application integrated into IT monitoring?</a:t>
            </a:r>
          </a:p>
          <a:p>
            <a:r>
              <a:rPr lang="en-US" sz="1100" b="1" kern="1200" dirty="0">
                <a:solidFill>
                  <a:schemeClr val="tx1"/>
                </a:solidFill>
                <a:latin typeface="Segoe UI" panose="020B0502040204020203" pitchFamily="34" charset="0"/>
                <a:cs typeface="Segoe UI" panose="020B0502040204020203" pitchFamily="34" charset="0"/>
              </a:rPr>
              <a:t>Security and compliance: </a:t>
            </a:r>
            <a:r>
              <a:rPr lang="en-US" sz="1100" kern="1200" dirty="0">
                <a:solidFill>
                  <a:schemeClr val="tx1"/>
                </a:solidFill>
                <a:latin typeface="Segoe UI" panose="020B0502040204020203" pitchFamily="34" charset="0"/>
                <a:cs typeface="Segoe UI" panose="020B0502040204020203" pitchFamily="34" charset="0"/>
              </a:rPr>
              <a:t>Are there financial or other regulations required for this application or data?</a:t>
            </a:r>
          </a:p>
        </p:txBody>
      </p:sp>
    </p:spTree>
    <p:extLst>
      <p:ext uri="{BB962C8B-B14F-4D97-AF65-F5344CB8AC3E}">
        <p14:creationId xmlns:p14="http://schemas.microsoft.com/office/powerpoint/2010/main" val="386892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5CD6-F7F4-420F-95B0-296762FB9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93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65CD6-F7F4-420F-95B0-296762FB9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3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MTA assessment spreadsheet</a:t>
            </a:r>
          </a:p>
          <a:p>
            <a:r>
              <a:rPr lang="en-US" dirty="0"/>
              <a:t>Go over the scoring model</a:t>
            </a:r>
          </a:p>
          <a:p>
            <a:r>
              <a:rPr lang="en-US" dirty="0"/>
              <a:t>View the sample assessments</a:t>
            </a:r>
          </a:p>
        </p:txBody>
      </p:sp>
      <p:sp>
        <p:nvSpPr>
          <p:cNvPr id="4" name="Slide Number Placeholder 3"/>
          <p:cNvSpPr>
            <a:spLocks noGrp="1"/>
          </p:cNvSpPr>
          <p:nvPr>
            <p:ph type="sldNum" sz="quarter" idx="10"/>
          </p:nvPr>
        </p:nvSpPr>
        <p:spPr/>
        <p:txBody>
          <a:bodyPr/>
          <a:lstStyle/>
          <a:p>
            <a:fld id="{D4AC7EB1-3D0F-44CD-8ED8-894D588722E5}" type="slidenum">
              <a:rPr lang="en-US" smtClean="0"/>
              <a:t>14</a:t>
            </a:fld>
            <a:endParaRPr lang="en-US"/>
          </a:p>
        </p:txBody>
      </p:sp>
    </p:spTree>
    <p:extLst>
      <p:ext uri="{BB962C8B-B14F-4D97-AF65-F5344CB8AC3E}">
        <p14:creationId xmlns:p14="http://schemas.microsoft.com/office/powerpoint/2010/main" val="280069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1133475"/>
            <a:ext cx="5441950" cy="3060700"/>
          </a:xfrm>
        </p:spPr>
      </p:sp>
    </p:spTree>
    <p:extLst>
      <p:ext uri="{BB962C8B-B14F-4D97-AF65-F5344CB8AC3E}">
        <p14:creationId xmlns:p14="http://schemas.microsoft.com/office/powerpoint/2010/main" val="184420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val="212242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application and VM migration discussed earlier, data migration includes</a:t>
            </a:r>
            <a:r>
              <a:rPr lang="en-US" baseline="0" dirty="0"/>
              <a:t> a discovery/assessment stage, then the migration itself, which includes conversion of the data, remediating any compatibility issues, migrating the data and scheming, then optimizing. After testing, the data can be synced and then the organization can cut over to the Azure database.</a:t>
            </a: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4378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874466-97B5-45F6-A71B-154C3B59B690}" type="slidenum">
              <a:rPr lang="en-US" smtClean="0"/>
              <a:t>4</a:t>
            </a:fld>
            <a:endParaRPr lang="en-US"/>
          </a:p>
        </p:txBody>
      </p:sp>
    </p:spTree>
    <p:extLst>
      <p:ext uri="{BB962C8B-B14F-4D97-AF65-F5344CB8AC3E}">
        <p14:creationId xmlns:p14="http://schemas.microsoft.com/office/powerpoint/2010/main" val="168746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C7EB1-3D0F-44CD-8ED8-894D588722E5}" type="slidenum">
              <a:rPr lang="en-US" smtClean="0"/>
              <a:t>5</a:t>
            </a:fld>
            <a:endParaRPr lang="en-US"/>
          </a:p>
        </p:txBody>
      </p:sp>
    </p:spTree>
    <p:extLst>
      <p:ext uri="{BB962C8B-B14F-4D97-AF65-F5344CB8AC3E}">
        <p14:creationId xmlns:p14="http://schemas.microsoft.com/office/powerpoint/2010/main" val="199450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1243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5/18/2018</a:t>
            </a:fld>
            <a:endParaRPr kumimoji="0" lang="en-US" sz="1800" b="0" i="0" u="none" strike="noStrike" kern="0" cap="none" spc="0" normalizeH="0" baseline="0" noProof="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0839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D7B2C-4D1C-46B6-B8A4-6FCCC672C0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49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C7EB1-3D0F-44CD-8ED8-894D588722E5}" type="slidenum">
              <a:rPr lang="en-US" smtClean="0"/>
              <a:t>9</a:t>
            </a:fld>
            <a:endParaRPr lang="en-US"/>
          </a:p>
        </p:txBody>
      </p:sp>
    </p:spTree>
    <p:extLst>
      <p:ext uri="{BB962C8B-B14F-4D97-AF65-F5344CB8AC3E}">
        <p14:creationId xmlns:p14="http://schemas.microsoft.com/office/powerpoint/2010/main" val="305823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0435074E-7C1E-45D9-8370-8059639316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7901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D712C64A-08D3-43FF-8A6D-73ABD689A331}"/>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3095597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392643"/>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62379611"/>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41302913"/>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39947545"/>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41343865"/>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287594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479069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2074318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821147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344523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478ECCE8-DCCB-415E-BA09-90E8EF188500}"/>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2317359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22295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54607"/>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341533"/>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602136"/>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469833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422655811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509B-61B4-40F9-875D-A93F57416A85}"/>
              </a:ext>
            </a:extLst>
          </p:cNvPr>
          <p:cNvSpPr>
            <a:spLocks noGrp="1"/>
          </p:cNvSpPr>
          <p:nvPr>
            <p:ph type="title"/>
          </p:nvPr>
        </p:nvSpPr>
        <p:spPr>
          <a:xfrm>
            <a:off x="269239" y="179310"/>
            <a:ext cx="9539915" cy="756465"/>
          </a:xfrm>
        </p:spPr>
        <p:txBody>
          <a:bodyPr lIns="0" tIns="91440" rIns="0" bIns="0"/>
          <a:lstStyle>
            <a:lvl1pPr>
              <a:lnSpc>
                <a:spcPct val="100000"/>
              </a:lnSpc>
              <a:spcBef>
                <a:spcPts val="588"/>
              </a:spcBef>
              <a:spcAft>
                <a:spcPts val="588"/>
              </a:spcAft>
              <a:defRPr sz="4705">
                <a:solidFill>
                  <a:schemeClr val="bg2"/>
                </a:solidFill>
                <a:latin typeface="+mj-lt"/>
              </a:defRPr>
            </a:lvl1pPr>
          </a:lstStyle>
          <a:p>
            <a:r>
              <a:rPr lang="en-US"/>
              <a:t>Click to edit Master title style</a:t>
            </a:r>
          </a:p>
        </p:txBody>
      </p:sp>
    </p:spTree>
    <p:extLst>
      <p:ext uri="{BB962C8B-B14F-4D97-AF65-F5344CB8AC3E}">
        <p14:creationId xmlns:p14="http://schemas.microsoft.com/office/powerpoint/2010/main" val="6101573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69878" y="1406527"/>
            <a:ext cx="11655425" cy="1846659"/>
          </a:xfrm>
          <a:prstGeom prst="rect">
            <a:avLst/>
          </a:prstGeom>
        </p:spPr>
        <p:txBody>
          <a:bodyPr/>
          <a:lstStyle>
            <a:lvl1pPr>
              <a:defRPr sz="36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0695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113772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51080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250912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3499541"/>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646330"/>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77439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4845439"/>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9"/>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80778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74F9-1A7A-2348-988E-6FE57E1984B5}"/>
              </a:ext>
            </a:extLst>
          </p:cNvPr>
          <p:cNvSpPr>
            <a:spLocks noGrp="1"/>
          </p:cNvSpPr>
          <p:nvPr>
            <p:ph type="title"/>
          </p:nvPr>
        </p:nvSpPr>
        <p:spPr/>
        <p:txBody>
          <a:bodyPr/>
          <a:lstStyle/>
          <a:p>
            <a:r>
              <a:rPr lang="en-US" dirty="0"/>
              <a:t>Application Migration​ &amp; Modernization</a:t>
            </a:r>
          </a:p>
        </p:txBody>
      </p:sp>
      <p:sp>
        <p:nvSpPr>
          <p:cNvPr id="3" name="Text Placeholder 2">
            <a:extLst>
              <a:ext uri="{FF2B5EF4-FFF2-40B4-BE49-F238E27FC236}">
                <a16:creationId xmlns:a16="http://schemas.microsoft.com/office/drawing/2014/main" id="{7E314069-13AA-6941-B45B-C541145DF159}"/>
              </a:ext>
            </a:extLst>
          </p:cNvPr>
          <p:cNvSpPr>
            <a:spLocks noGrp="1"/>
          </p:cNvSpPr>
          <p:nvPr>
            <p:ph type="body" sz="quarter" idx="12"/>
          </p:nvPr>
        </p:nvSpPr>
        <p:spPr/>
        <p:txBody>
          <a:bodyPr/>
          <a:lstStyle/>
          <a:p>
            <a:r>
              <a:rPr lang="en-US" dirty="0"/>
              <a:t>Application inventory</a:t>
            </a:r>
          </a:p>
        </p:txBody>
      </p:sp>
    </p:spTree>
    <p:extLst>
      <p:ext uri="{BB962C8B-B14F-4D97-AF65-F5344CB8AC3E}">
        <p14:creationId xmlns:p14="http://schemas.microsoft.com/office/powerpoint/2010/main" val="37115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a:t>Application selection criteria</a:t>
            </a:r>
            <a:endParaRPr lang="en-US" dirty="0"/>
          </a:p>
        </p:txBody>
      </p:sp>
      <p:sp>
        <p:nvSpPr>
          <p:cNvPr id="6" name="Rectangle 5"/>
          <p:cNvSpPr/>
          <p:nvPr/>
        </p:nvSpPr>
        <p:spPr bwMode="auto">
          <a:xfrm>
            <a:off x="293688" y="3170481"/>
            <a:ext cx="11549129" cy="63998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11" tIns="45706" rIns="91411" bIns="45706" numCol="1" rtlCol="0" anchor="ctr" anchorCtr="0" compatLnSpc="1">
            <a:prstTxWarp prst="textNoShape">
              <a:avLst/>
            </a:prstTxWarp>
          </a:bodyPr>
          <a:lstStyle/>
          <a:p>
            <a:pPr algn="ctr" defTabSz="913786" fontAlgn="base">
              <a:spcBef>
                <a:spcPct val="0"/>
              </a:spcBef>
              <a:spcAft>
                <a:spcPct val="0"/>
              </a:spcAft>
            </a:pPr>
            <a:endParaRPr lang="en-US" sz="28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 name="Rectangle 7"/>
          <p:cNvSpPr/>
          <p:nvPr/>
        </p:nvSpPr>
        <p:spPr bwMode="auto">
          <a:xfrm>
            <a:off x="2568463" y="3278489"/>
            <a:ext cx="4351625" cy="457135"/>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defTabSz="913786" fontAlgn="base">
              <a:spcBef>
                <a:spcPct val="0"/>
              </a:spcBef>
              <a:spcAft>
                <a:spcPct val="0"/>
              </a:spcAft>
            </a:pPr>
            <a:endParaRPr lang="en-US" sz="2800" dirty="0">
              <a:gradFill>
                <a:gsLst>
                  <a:gs pos="0">
                    <a:srgbClr val="FFFFFF"/>
                  </a:gs>
                  <a:gs pos="100000">
                    <a:srgbClr val="FFFFFF"/>
                  </a:gs>
                </a:gsLst>
                <a:lin ang="5400000" scaled="0"/>
              </a:gradFill>
              <a:latin typeface="Segoe UI Semibold" pitchFamily="34" charset="0"/>
              <a:ea typeface="Segoe UI" pitchFamily="34" charset="0"/>
              <a:cs typeface="Segoe UI" pitchFamily="34" charset="0"/>
            </a:endParaRPr>
          </a:p>
        </p:txBody>
      </p:sp>
      <p:sp>
        <p:nvSpPr>
          <p:cNvPr id="17" name="Rectangle 16"/>
          <p:cNvSpPr/>
          <p:nvPr/>
        </p:nvSpPr>
        <p:spPr bwMode="auto">
          <a:xfrm>
            <a:off x="270557" y="1571997"/>
            <a:ext cx="1893810" cy="1487950"/>
          </a:xfrm>
          <a:prstGeom prst="rect">
            <a:avLst/>
          </a:prstGeom>
          <a:solidFill>
            <a:srgbClr val="0070C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32" tIns="121903" rIns="91415" bIns="121903" numCol="1" rtlCol="0" anchor="ctr" anchorCtr="0" compatLnSpc="1">
            <a:prstTxWarp prst="textNoShape">
              <a:avLst/>
            </a:prstTxWarp>
          </a:bodyPr>
          <a:lstStyle/>
          <a:p>
            <a:pPr defTabSz="913786" fontAlgn="base">
              <a:spcBef>
                <a:spcPct val="0"/>
              </a:spcBef>
              <a:spcAft>
                <a:spcPct val="0"/>
              </a:spcAft>
            </a:pPr>
            <a:r>
              <a:rPr lang="en-US" sz="2400" dirty="0"/>
              <a:t>Business factors</a:t>
            </a:r>
          </a:p>
        </p:txBody>
      </p:sp>
      <p:sp>
        <p:nvSpPr>
          <p:cNvPr id="18" name="Rectangle 17"/>
          <p:cNvSpPr/>
          <p:nvPr/>
        </p:nvSpPr>
        <p:spPr bwMode="auto">
          <a:xfrm>
            <a:off x="266461" y="3921016"/>
            <a:ext cx="1897905" cy="2619067"/>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32" tIns="121903" rIns="91415" bIns="121903" numCol="1" rtlCol="0" anchor="ctr" anchorCtr="0" compatLnSpc="1">
            <a:prstTxWarp prst="textNoShape">
              <a:avLst/>
            </a:prstTxWarp>
          </a:bodyPr>
          <a:lstStyle/>
          <a:p>
            <a:pPr defTabSz="913786" fontAlgn="base">
              <a:spcBef>
                <a:spcPct val="0"/>
              </a:spcBef>
              <a:spcAft>
                <a:spcPct val="0"/>
              </a:spcAft>
            </a:pPr>
            <a:r>
              <a:rPr lang="en-US" sz="2400" dirty="0"/>
              <a:t>Technical factors</a:t>
            </a:r>
          </a:p>
        </p:txBody>
      </p:sp>
      <p:sp>
        <p:nvSpPr>
          <p:cNvPr id="19" name="Rectangle 18"/>
          <p:cNvSpPr/>
          <p:nvPr/>
        </p:nvSpPr>
        <p:spPr bwMode="auto">
          <a:xfrm>
            <a:off x="2272197" y="2616661"/>
            <a:ext cx="9655424" cy="443282"/>
          </a:xfrm>
          <a:prstGeom prst="rect">
            <a:avLst/>
          </a:prstGeom>
          <a:solidFill>
            <a:srgbClr val="0070C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20" name="TextBox 19"/>
          <p:cNvSpPr txBox="1"/>
          <p:nvPr/>
        </p:nvSpPr>
        <p:spPr>
          <a:xfrm>
            <a:off x="2683716" y="2718277"/>
            <a:ext cx="1959650"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Low-impact content</a:t>
            </a:r>
          </a:p>
        </p:txBody>
      </p:sp>
      <p:sp>
        <p:nvSpPr>
          <p:cNvPr id="21" name="TextBox 20"/>
          <p:cNvSpPr txBox="1"/>
          <p:nvPr/>
        </p:nvSpPr>
        <p:spPr>
          <a:xfrm>
            <a:off x="9487951" y="2718277"/>
            <a:ext cx="2030367"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High-impact content</a:t>
            </a:r>
          </a:p>
        </p:txBody>
      </p:sp>
      <p:sp>
        <p:nvSpPr>
          <p:cNvPr id="22" name="Rectangle 21"/>
          <p:cNvSpPr/>
          <p:nvPr/>
        </p:nvSpPr>
        <p:spPr bwMode="auto">
          <a:xfrm>
            <a:off x="2272197" y="3921007"/>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23" name="TextBox 22"/>
          <p:cNvSpPr txBox="1"/>
          <p:nvPr/>
        </p:nvSpPr>
        <p:spPr>
          <a:xfrm>
            <a:off x="2683715" y="3983852"/>
            <a:ext cx="1889309"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Not cross-premises</a:t>
            </a:r>
          </a:p>
        </p:txBody>
      </p:sp>
      <p:sp>
        <p:nvSpPr>
          <p:cNvPr id="24" name="TextBox 23"/>
          <p:cNvSpPr txBox="1"/>
          <p:nvPr/>
        </p:nvSpPr>
        <p:spPr>
          <a:xfrm>
            <a:off x="10026600" y="3983852"/>
            <a:ext cx="1491723"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Cross-premises</a:t>
            </a:r>
          </a:p>
        </p:txBody>
      </p:sp>
      <p:sp>
        <p:nvSpPr>
          <p:cNvPr id="25" name="Rectangle 24"/>
          <p:cNvSpPr/>
          <p:nvPr/>
        </p:nvSpPr>
        <p:spPr bwMode="auto">
          <a:xfrm>
            <a:off x="2272197" y="2094327"/>
            <a:ext cx="9655424" cy="443282"/>
          </a:xfrm>
          <a:prstGeom prst="rect">
            <a:avLst/>
          </a:prstGeom>
          <a:solidFill>
            <a:srgbClr val="0070C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26" name="TextBox 25"/>
          <p:cNvSpPr txBox="1"/>
          <p:nvPr/>
        </p:nvSpPr>
        <p:spPr>
          <a:xfrm>
            <a:off x="2683714" y="2195942"/>
            <a:ext cx="2319207"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No regulatory exposure</a:t>
            </a:r>
          </a:p>
        </p:txBody>
      </p:sp>
      <p:sp>
        <p:nvSpPr>
          <p:cNvPr id="27" name="TextBox 26"/>
          <p:cNvSpPr txBox="1"/>
          <p:nvPr/>
        </p:nvSpPr>
        <p:spPr>
          <a:xfrm>
            <a:off x="9504043" y="2195942"/>
            <a:ext cx="2014275"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Regulatory exposure</a:t>
            </a:r>
          </a:p>
        </p:txBody>
      </p:sp>
      <p:sp>
        <p:nvSpPr>
          <p:cNvPr id="28" name="Rectangle 27"/>
          <p:cNvSpPr/>
          <p:nvPr/>
        </p:nvSpPr>
        <p:spPr bwMode="auto">
          <a:xfrm>
            <a:off x="2272197" y="1571993"/>
            <a:ext cx="9655424" cy="443282"/>
          </a:xfrm>
          <a:prstGeom prst="rect">
            <a:avLst/>
          </a:prstGeom>
          <a:solidFill>
            <a:srgbClr val="0070C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29" name="TextBox 28"/>
          <p:cNvSpPr txBox="1"/>
          <p:nvPr/>
        </p:nvSpPr>
        <p:spPr>
          <a:xfrm>
            <a:off x="2683722" y="1673610"/>
            <a:ext cx="1868504"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Not mission critical</a:t>
            </a:r>
          </a:p>
        </p:txBody>
      </p:sp>
      <p:sp>
        <p:nvSpPr>
          <p:cNvPr id="30" name="TextBox 29"/>
          <p:cNvSpPr txBox="1"/>
          <p:nvPr/>
        </p:nvSpPr>
        <p:spPr>
          <a:xfrm>
            <a:off x="10075693" y="1673610"/>
            <a:ext cx="1442629" cy="240061"/>
          </a:xfrm>
          <a:prstGeom prst="rect">
            <a:avLst/>
          </a:prstGeom>
          <a:noFill/>
        </p:spPr>
        <p:txBody>
          <a:bodyPr wrap="none" lIns="0" tIns="0" rIns="0" bIns="0" rtlCol="0" anchor="ctr"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Mission critical</a:t>
            </a:r>
          </a:p>
        </p:txBody>
      </p:sp>
      <p:sp>
        <p:nvSpPr>
          <p:cNvPr id="31" name="Rectangle 30"/>
          <p:cNvSpPr/>
          <p:nvPr/>
        </p:nvSpPr>
        <p:spPr bwMode="auto">
          <a:xfrm>
            <a:off x="2272197" y="4372265"/>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32" name="TextBox 31"/>
          <p:cNvSpPr txBox="1"/>
          <p:nvPr/>
        </p:nvSpPr>
        <p:spPr>
          <a:xfrm>
            <a:off x="2683715" y="4435110"/>
            <a:ext cx="2193613"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Low monitoring needs</a:t>
            </a:r>
          </a:p>
        </p:txBody>
      </p:sp>
      <p:sp>
        <p:nvSpPr>
          <p:cNvPr id="33" name="TextBox 32"/>
          <p:cNvSpPr txBox="1"/>
          <p:nvPr/>
        </p:nvSpPr>
        <p:spPr>
          <a:xfrm>
            <a:off x="9253987" y="4435110"/>
            <a:ext cx="2264330"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High monitoring needs</a:t>
            </a:r>
          </a:p>
        </p:txBody>
      </p:sp>
      <p:sp>
        <p:nvSpPr>
          <p:cNvPr id="34" name="Rectangle 33"/>
          <p:cNvSpPr/>
          <p:nvPr/>
        </p:nvSpPr>
        <p:spPr bwMode="auto">
          <a:xfrm>
            <a:off x="2265509" y="4823524"/>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35" name="TextBox 34"/>
          <p:cNvSpPr txBox="1"/>
          <p:nvPr/>
        </p:nvSpPr>
        <p:spPr>
          <a:xfrm>
            <a:off x="2683717" y="4886369"/>
            <a:ext cx="2325430"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Custom app integration</a:t>
            </a:r>
          </a:p>
        </p:txBody>
      </p:sp>
      <p:sp>
        <p:nvSpPr>
          <p:cNvPr id="36" name="TextBox 35"/>
          <p:cNvSpPr txBox="1"/>
          <p:nvPr/>
        </p:nvSpPr>
        <p:spPr>
          <a:xfrm>
            <a:off x="9014433" y="4886369"/>
            <a:ext cx="2503889"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Packaged app integration</a:t>
            </a:r>
          </a:p>
        </p:txBody>
      </p:sp>
      <p:sp>
        <p:nvSpPr>
          <p:cNvPr id="37" name="Rectangle 36"/>
          <p:cNvSpPr/>
          <p:nvPr/>
        </p:nvSpPr>
        <p:spPr bwMode="auto">
          <a:xfrm>
            <a:off x="2265509" y="5274783"/>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38" name="TextBox 37"/>
          <p:cNvSpPr txBox="1"/>
          <p:nvPr/>
        </p:nvSpPr>
        <p:spPr>
          <a:xfrm>
            <a:off x="2683724" y="5337628"/>
            <a:ext cx="2558388"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Medium database storage</a:t>
            </a:r>
          </a:p>
        </p:txBody>
      </p:sp>
      <p:sp>
        <p:nvSpPr>
          <p:cNvPr id="39" name="TextBox 38"/>
          <p:cNvSpPr txBox="1"/>
          <p:nvPr/>
        </p:nvSpPr>
        <p:spPr>
          <a:xfrm>
            <a:off x="9237898" y="5337628"/>
            <a:ext cx="2280423"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Large database storage</a:t>
            </a:r>
          </a:p>
        </p:txBody>
      </p:sp>
      <p:sp>
        <p:nvSpPr>
          <p:cNvPr id="40" name="Rectangle 39"/>
          <p:cNvSpPr/>
          <p:nvPr/>
        </p:nvSpPr>
        <p:spPr bwMode="auto">
          <a:xfrm>
            <a:off x="2265509" y="5726041"/>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41" name="TextBox 40"/>
          <p:cNvSpPr txBox="1"/>
          <p:nvPr/>
        </p:nvSpPr>
        <p:spPr>
          <a:xfrm>
            <a:off x="2683722" y="5788886"/>
            <a:ext cx="1032470"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Not chatty</a:t>
            </a:r>
          </a:p>
        </p:txBody>
      </p:sp>
      <p:sp>
        <p:nvSpPr>
          <p:cNvPr id="42" name="TextBox 41"/>
          <p:cNvSpPr txBox="1"/>
          <p:nvPr/>
        </p:nvSpPr>
        <p:spPr>
          <a:xfrm>
            <a:off x="10424944" y="5788886"/>
            <a:ext cx="1093380"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Very chatty</a:t>
            </a:r>
          </a:p>
        </p:txBody>
      </p:sp>
      <p:sp>
        <p:nvSpPr>
          <p:cNvPr id="43" name="Rectangle 42"/>
          <p:cNvSpPr/>
          <p:nvPr/>
        </p:nvSpPr>
        <p:spPr bwMode="auto">
          <a:xfrm>
            <a:off x="2265509" y="6177302"/>
            <a:ext cx="9655424" cy="365708"/>
          </a:xfrm>
          <a:prstGeom prst="rect">
            <a:avLst/>
          </a:prstGeom>
          <a:solidFill>
            <a:schemeClr val="accent1"/>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8" tIns="60950" rIns="121898" bIns="60950" numCol="1" rtlCol="0" anchor="ctr" anchorCtr="0" compatLnSpc="1">
            <a:prstTxWarp prst="textNoShape">
              <a:avLst/>
            </a:prstTxWarp>
          </a:bodyPr>
          <a:lstStyle/>
          <a:p>
            <a:pPr algn="ctr" defTabSz="913786" fontAlgn="base">
              <a:spcBef>
                <a:spcPct val="0"/>
              </a:spcBef>
              <a:spcAft>
                <a:spcPct val="0"/>
              </a:spcAft>
            </a:pPr>
            <a:endParaRPr lang="en-US" sz="2133" dirty="0">
              <a:gradFill>
                <a:gsLst>
                  <a:gs pos="0">
                    <a:srgbClr val="FFFFFF"/>
                  </a:gs>
                  <a:gs pos="100000">
                    <a:srgbClr val="FFFFFF"/>
                  </a:gs>
                </a:gsLst>
                <a:lin ang="5400000" scaled="0"/>
              </a:gradFill>
            </a:endParaRPr>
          </a:p>
        </p:txBody>
      </p:sp>
      <p:sp>
        <p:nvSpPr>
          <p:cNvPr id="44" name="TextBox 43"/>
          <p:cNvSpPr txBox="1"/>
          <p:nvPr/>
        </p:nvSpPr>
        <p:spPr>
          <a:xfrm>
            <a:off x="2683724" y="6240149"/>
            <a:ext cx="1846816"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pPr>
            <a:r>
              <a:rPr lang="en-US" sz="1733" dirty="0">
                <a:solidFill>
                  <a:prstClr val="white"/>
                </a:solidFill>
                <a:latin typeface="Segoe UI" pitchFamily="34" charset="0"/>
                <a:ea typeface="Segoe UI" pitchFamily="34" charset="0"/>
                <a:cs typeface="Segoe UI" pitchFamily="34" charset="0"/>
              </a:rPr>
              <a:t>Latency insensitive	</a:t>
            </a:r>
          </a:p>
        </p:txBody>
      </p:sp>
      <p:sp>
        <p:nvSpPr>
          <p:cNvPr id="45" name="TextBox 44"/>
          <p:cNvSpPr txBox="1"/>
          <p:nvPr/>
        </p:nvSpPr>
        <p:spPr>
          <a:xfrm>
            <a:off x="9181451" y="6240149"/>
            <a:ext cx="2336870" cy="240061"/>
          </a:xfrm>
          <a:prstGeom prst="rect">
            <a:avLst/>
          </a:prstGeom>
          <a:solidFill>
            <a:schemeClr val="accent1"/>
          </a:solidFill>
        </p:spPr>
        <p:txBody>
          <a:bodyPr wrap="none" lIns="0" tIns="0" rIns="0" bIns="0" rtlCol="0" anchor="t" anchorCtr="0">
            <a:spAutoFit/>
          </a:bodyPr>
          <a:lstStyle>
            <a:defPPr>
              <a:defRPr lang="en-US"/>
            </a:defPPr>
            <a:lvl1pPr>
              <a:defRPr sz="36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gn="r">
              <a:lnSpc>
                <a:spcPct val="90000"/>
              </a:lnSpc>
            </a:pPr>
            <a:r>
              <a:rPr lang="en-US" sz="1733" dirty="0">
                <a:solidFill>
                  <a:prstClr val="white"/>
                </a:solidFill>
                <a:latin typeface="Segoe UI" pitchFamily="34" charset="0"/>
                <a:ea typeface="Segoe UI" pitchFamily="34" charset="0"/>
                <a:cs typeface="Segoe UI" pitchFamily="34" charset="0"/>
              </a:rPr>
              <a:t>Highly latency sensitive </a:t>
            </a:r>
          </a:p>
        </p:txBody>
      </p:sp>
      <p:sp>
        <p:nvSpPr>
          <p:cNvPr id="46" name="Text Placeholder 1"/>
          <p:cNvSpPr txBox="1">
            <a:spLocks/>
          </p:cNvSpPr>
          <p:nvPr/>
        </p:nvSpPr>
        <p:spPr>
          <a:xfrm>
            <a:off x="110261" y="859528"/>
            <a:ext cx="11651871" cy="772753"/>
          </a:xfrm>
          <a:prstGeom prst="rect">
            <a:avLst/>
          </a:prstGeom>
        </p:spPr>
        <p:txBody>
          <a:bodyPr/>
          <a:lstStyle>
            <a:lvl1pPr marL="252109" indent="-252109" algn="l" defTabSz="685129" rtl="0" fontAlgn="base">
              <a:lnSpc>
                <a:spcPct val="90000"/>
              </a:lnSpc>
              <a:spcBef>
                <a:spcPct val="20000"/>
              </a:spcBef>
              <a:spcAft>
                <a:spcPct val="0"/>
              </a:spcAft>
              <a:buSzPct val="90000"/>
              <a:buFont typeface="Arial" charset="0"/>
              <a:buChar char="•"/>
              <a:defRPr sz="2800" kern="1200">
                <a:gradFill>
                  <a:gsLst>
                    <a:gs pos="1250">
                      <a:schemeClr val="tx1"/>
                    </a:gs>
                    <a:gs pos="100000">
                      <a:schemeClr val="tx1"/>
                    </a:gs>
                  </a:gsLst>
                  <a:lin ang="5400000" scaled="0"/>
                </a:gradFill>
                <a:latin typeface="+mj-lt"/>
                <a:ea typeface="ＭＳ Ｐゴシック" charset="0"/>
                <a:cs typeface="ＭＳ Ｐゴシック" charset="0"/>
              </a:defRPr>
            </a:lvl1pPr>
            <a:lvl2pPr marL="429518" indent="-177410" algn="l" defTabSz="685129" rtl="0" fontAlgn="base">
              <a:lnSpc>
                <a:spcPct val="90000"/>
              </a:lnSpc>
              <a:spcBef>
                <a:spcPct val="20000"/>
              </a:spcBef>
              <a:spcAft>
                <a:spcPct val="0"/>
              </a:spcAft>
              <a:buSzPct val="90000"/>
              <a:buFont typeface="Arial" charset="0"/>
              <a:buChar char="•"/>
              <a:defRPr sz="1800" kern="1200">
                <a:gradFill>
                  <a:gsLst>
                    <a:gs pos="1250">
                      <a:schemeClr val="tx1"/>
                    </a:gs>
                    <a:gs pos="100000">
                      <a:schemeClr val="tx1"/>
                    </a:gs>
                  </a:gsLst>
                  <a:lin ang="5400000" scaled="0"/>
                </a:gradFill>
                <a:latin typeface="+mn-lt"/>
                <a:ea typeface="ＭＳ Ｐゴシック" charset="0"/>
                <a:cs typeface="+mn-cs"/>
              </a:defRPr>
            </a:lvl2pPr>
            <a:lvl3pPr marL="588254" indent="-168073" algn="l" defTabSz="685129" rtl="0" fontAlgn="base">
              <a:lnSpc>
                <a:spcPct val="90000"/>
              </a:lnSpc>
              <a:spcBef>
                <a:spcPct val="20000"/>
              </a:spcBef>
              <a:spcAft>
                <a:spcPct val="0"/>
              </a:spcAft>
              <a:buSzPct val="90000"/>
              <a:buFont typeface="Arial" charset="0"/>
              <a:buChar char="•"/>
              <a:defRPr sz="1600" kern="1200">
                <a:gradFill>
                  <a:gsLst>
                    <a:gs pos="1250">
                      <a:schemeClr val="tx1"/>
                    </a:gs>
                    <a:gs pos="100000">
                      <a:schemeClr val="tx1"/>
                    </a:gs>
                  </a:gsLst>
                  <a:lin ang="5400000" scaled="0"/>
                </a:gradFill>
                <a:latin typeface="+mn-lt"/>
                <a:ea typeface="ＭＳ Ｐゴシック" charset="0"/>
                <a:cs typeface="+mn-cs"/>
              </a:defRPr>
            </a:lvl3pPr>
            <a:lvl4pPr marL="756326" indent="-168073" algn="l" defTabSz="685129" rtl="0" fontAlgn="base">
              <a:lnSpc>
                <a:spcPct val="90000"/>
              </a:lnSpc>
              <a:spcBef>
                <a:spcPct val="20000"/>
              </a:spcBef>
              <a:spcAft>
                <a:spcPct val="0"/>
              </a:spcAft>
              <a:buSzPct val="90000"/>
              <a:buFont typeface="Arial" charset="0"/>
              <a:buChar char="•"/>
              <a:defRPr sz="1400" kern="1200">
                <a:gradFill>
                  <a:gsLst>
                    <a:gs pos="1250">
                      <a:schemeClr val="tx1"/>
                    </a:gs>
                    <a:gs pos="100000">
                      <a:schemeClr val="tx1"/>
                    </a:gs>
                  </a:gsLst>
                  <a:lin ang="5400000" scaled="0"/>
                </a:gradFill>
                <a:latin typeface="+mn-lt"/>
                <a:ea typeface="ＭＳ Ｐゴシック" charset="0"/>
                <a:cs typeface="+mn-cs"/>
              </a:defRPr>
            </a:lvl4pPr>
            <a:lvl5pPr marL="924398" indent="-168073" algn="l" defTabSz="685129" rtl="0" fontAlgn="base">
              <a:lnSpc>
                <a:spcPct val="90000"/>
              </a:lnSpc>
              <a:spcBef>
                <a:spcPct val="20000"/>
              </a:spcBef>
              <a:spcAft>
                <a:spcPct val="0"/>
              </a:spcAft>
              <a:buSzPct val="90000"/>
              <a:buFont typeface="Arial" charset="0"/>
              <a:buChar char="•"/>
              <a:defRPr sz="1600" kern="1200">
                <a:gradFill>
                  <a:gsLst>
                    <a:gs pos="1250">
                      <a:schemeClr val="tx1"/>
                    </a:gs>
                    <a:gs pos="100000">
                      <a:schemeClr val="tx1"/>
                    </a:gs>
                  </a:gsLst>
                  <a:lin ang="5400000" scaled="0"/>
                </a:gradFill>
                <a:latin typeface="+mn-lt"/>
                <a:ea typeface="ＭＳ Ｐゴシック" charset="0"/>
                <a:cs typeface="+mn-cs"/>
              </a:defRPr>
            </a:lvl5pPr>
            <a:lvl6pPr marL="1885882"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770"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658"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546" indent="-171444" algn="l" defTabSz="68577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marL="0" indent="0">
              <a:buNone/>
            </a:pPr>
            <a:endParaRPr lang="en-US" sz="3733" dirty="0"/>
          </a:p>
        </p:txBody>
      </p:sp>
      <p:sp>
        <p:nvSpPr>
          <p:cNvPr id="2" name="Arrow: Right 1">
            <a:extLst>
              <a:ext uri="{FF2B5EF4-FFF2-40B4-BE49-F238E27FC236}">
                <a16:creationId xmlns:a16="http://schemas.microsoft.com/office/drawing/2014/main" id="{C30012AA-1C06-4AFC-BDF9-CB31779641E9}"/>
              </a:ext>
            </a:extLst>
          </p:cNvPr>
          <p:cNvSpPr/>
          <p:nvPr/>
        </p:nvSpPr>
        <p:spPr bwMode="auto">
          <a:xfrm>
            <a:off x="2582579" y="3206854"/>
            <a:ext cx="8949854" cy="567243"/>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3786" fontAlgn="base">
              <a:spcBef>
                <a:spcPct val="0"/>
              </a:spcBef>
              <a:spcAft>
                <a:spcPct val="0"/>
              </a:spcAft>
            </a:pPr>
            <a:r>
              <a:rPr lang="en-US">
                <a:gradFill>
                  <a:gsLst>
                    <a:gs pos="0">
                      <a:srgbClr val="FFFFFF"/>
                    </a:gs>
                    <a:gs pos="100000">
                      <a:srgbClr val="FFFFFF"/>
                    </a:gs>
                  </a:gsLst>
                  <a:lin ang="5400000" scaled="0"/>
                </a:gradFill>
                <a:latin typeface="Segoe UI Semibold" pitchFamily="34" charset="0"/>
                <a:ea typeface="Segoe UI" pitchFamily="34" charset="0"/>
                <a:cs typeface="Segoe UI" pitchFamily="34" charset="0"/>
              </a:rPr>
              <a:t>Complexity/importance</a:t>
            </a:r>
            <a:endParaRPr lang="en-US" dirty="0">
              <a:gradFill>
                <a:gsLst>
                  <a:gs pos="0">
                    <a:srgbClr val="FFFFFF"/>
                  </a:gs>
                  <a:gs pos="100000">
                    <a:srgbClr val="FFFFFF"/>
                  </a:gs>
                </a:gsLst>
                <a:lin ang="5400000" scaled="0"/>
              </a:gra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12261924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48302-B1CD-1140-99DD-6E8504D14244}"/>
              </a:ext>
            </a:extLst>
          </p:cNvPr>
          <p:cNvSpPr>
            <a:spLocks noGrp="1"/>
          </p:cNvSpPr>
          <p:nvPr>
            <p:ph type="title"/>
          </p:nvPr>
        </p:nvSpPr>
        <p:spPr>
          <a:xfrm>
            <a:off x="588263" y="457200"/>
            <a:ext cx="11018520" cy="553998"/>
          </a:xfrm>
        </p:spPr>
        <p:txBody>
          <a:bodyPr/>
          <a:lstStyle/>
          <a:p>
            <a:r>
              <a:rPr lang="en-US" dirty="0"/>
              <a:t>Re-Prioritize Source Applications</a:t>
            </a:r>
          </a:p>
        </p:txBody>
      </p:sp>
      <p:graphicFrame>
        <p:nvGraphicFramePr>
          <p:cNvPr id="3" name="Table 2"/>
          <p:cNvGraphicFramePr>
            <a:graphicFrameLocks noGrp="1"/>
          </p:cNvGraphicFramePr>
          <p:nvPr>
            <p:extLst>
              <p:ext uri="{D42A27DB-BD31-4B8C-83A1-F6EECF244321}">
                <p14:modId xmlns:p14="http://schemas.microsoft.com/office/powerpoint/2010/main" val="474982315"/>
              </p:ext>
            </p:extLst>
          </p:nvPr>
        </p:nvGraphicFramePr>
        <p:xfrm>
          <a:off x="222800" y="1284780"/>
          <a:ext cx="11912656" cy="4812267"/>
        </p:xfrm>
        <a:graphic>
          <a:graphicData uri="http://schemas.openxmlformats.org/drawingml/2006/table">
            <a:tbl>
              <a:tblPr firstRow="1" bandCol="1">
                <a:tableStyleId>{793D81CF-94F2-401A-BA57-92F5A7B2D0C5}</a:tableStyleId>
              </a:tblPr>
              <a:tblGrid>
                <a:gridCol w="472440">
                  <a:extLst>
                    <a:ext uri="{9D8B030D-6E8A-4147-A177-3AD203B41FA5}">
                      <a16:colId xmlns:a16="http://schemas.microsoft.com/office/drawing/2014/main" val="20000"/>
                    </a:ext>
                  </a:extLst>
                </a:gridCol>
                <a:gridCol w="543641">
                  <a:extLst>
                    <a:ext uri="{9D8B030D-6E8A-4147-A177-3AD203B41FA5}">
                      <a16:colId xmlns:a16="http://schemas.microsoft.com/office/drawing/2014/main" val="20001"/>
                    </a:ext>
                  </a:extLst>
                </a:gridCol>
                <a:gridCol w="486823">
                  <a:extLst>
                    <a:ext uri="{9D8B030D-6E8A-4147-A177-3AD203B41FA5}">
                      <a16:colId xmlns:a16="http://schemas.microsoft.com/office/drawing/2014/main" val="20002"/>
                    </a:ext>
                  </a:extLst>
                </a:gridCol>
                <a:gridCol w="288996">
                  <a:extLst>
                    <a:ext uri="{9D8B030D-6E8A-4147-A177-3AD203B41FA5}">
                      <a16:colId xmlns:a16="http://schemas.microsoft.com/office/drawing/2014/main" val="20003"/>
                    </a:ext>
                  </a:extLst>
                </a:gridCol>
                <a:gridCol w="288996">
                  <a:extLst>
                    <a:ext uri="{9D8B030D-6E8A-4147-A177-3AD203B41FA5}">
                      <a16:colId xmlns:a16="http://schemas.microsoft.com/office/drawing/2014/main" val="20004"/>
                    </a:ext>
                  </a:extLst>
                </a:gridCol>
                <a:gridCol w="288996">
                  <a:extLst>
                    <a:ext uri="{9D8B030D-6E8A-4147-A177-3AD203B41FA5}">
                      <a16:colId xmlns:a16="http://schemas.microsoft.com/office/drawing/2014/main" val="20005"/>
                    </a:ext>
                  </a:extLst>
                </a:gridCol>
                <a:gridCol w="302508">
                  <a:extLst>
                    <a:ext uri="{9D8B030D-6E8A-4147-A177-3AD203B41FA5}">
                      <a16:colId xmlns:a16="http://schemas.microsoft.com/office/drawing/2014/main" val="20006"/>
                    </a:ext>
                  </a:extLst>
                </a:gridCol>
                <a:gridCol w="348343">
                  <a:extLst>
                    <a:ext uri="{9D8B030D-6E8A-4147-A177-3AD203B41FA5}">
                      <a16:colId xmlns:a16="http://schemas.microsoft.com/office/drawing/2014/main" val="20007"/>
                    </a:ext>
                  </a:extLst>
                </a:gridCol>
                <a:gridCol w="440012">
                  <a:extLst>
                    <a:ext uri="{9D8B030D-6E8A-4147-A177-3AD203B41FA5}">
                      <a16:colId xmlns:a16="http://schemas.microsoft.com/office/drawing/2014/main" val="20008"/>
                    </a:ext>
                  </a:extLst>
                </a:gridCol>
                <a:gridCol w="375844">
                  <a:extLst>
                    <a:ext uri="{9D8B030D-6E8A-4147-A177-3AD203B41FA5}">
                      <a16:colId xmlns:a16="http://schemas.microsoft.com/office/drawing/2014/main" val="20009"/>
                    </a:ext>
                  </a:extLst>
                </a:gridCol>
                <a:gridCol w="394177">
                  <a:extLst>
                    <a:ext uri="{9D8B030D-6E8A-4147-A177-3AD203B41FA5}">
                      <a16:colId xmlns:a16="http://schemas.microsoft.com/office/drawing/2014/main" val="20010"/>
                    </a:ext>
                  </a:extLst>
                </a:gridCol>
                <a:gridCol w="339177">
                  <a:extLst>
                    <a:ext uri="{9D8B030D-6E8A-4147-A177-3AD203B41FA5}">
                      <a16:colId xmlns:a16="http://schemas.microsoft.com/office/drawing/2014/main" val="20011"/>
                    </a:ext>
                  </a:extLst>
                </a:gridCol>
                <a:gridCol w="421679">
                  <a:extLst>
                    <a:ext uri="{9D8B030D-6E8A-4147-A177-3AD203B41FA5}">
                      <a16:colId xmlns:a16="http://schemas.microsoft.com/office/drawing/2014/main" val="20012"/>
                    </a:ext>
                  </a:extLst>
                </a:gridCol>
                <a:gridCol w="302511">
                  <a:extLst>
                    <a:ext uri="{9D8B030D-6E8A-4147-A177-3AD203B41FA5}">
                      <a16:colId xmlns:a16="http://schemas.microsoft.com/office/drawing/2014/main" val="20013"/>
                    </a:ext>
                  </a:extLst>
                </a:gridCol>
                <a:gridCol w="1897551">
                  <a:extLst>
                    <a:ext uri="{9D8B030D-6E8A-4147-A177-3AD203B41FA5}">
                      <a16:colId xmlns:a16="http://schemas.microsoft.com/office/drawing/2014/main" val="20014"/>
                    </a:ext>
                  </a:extLst>
                </a:gridCol>
                <a:gridCol w="522516">
                  <a:extLst>
                    <a:ext uri="{9D8B030D-6E8A-4147-A177-3AD203B41FA5}">
                      <a16:colId xmlns:a16="http://schemas.microsoft.com/office/drawing/2014/main" val="20015"/>
                    </a:ext>
                  </a:extLst>
                </a:gridCol>
                <a:gridCol w="403344">
                  <a:extLst>
                    <a:ext uri="{9D8B030D-6E8A-4147-A177-3AD203B41FA5}">
                      <a16:colId xmlns:a16="http://schemas.microsoft.com/office/drawing/2014/main" val="20016"/>
                    </a:ext>
                  </a:extLst>
                </a:gridCol>
                <a:gridCol w="504181">
                  <a:extLst>
                    <a:ext uri="{9D8B030D-6E8A-4147-A177-3AD203B41FA5}">
                      <a16:colId xmlns:a16="http://schemas.microsoft.com/office/drawing/2014/main" val="20017"/>
                    </a:ext>
                  </a:extLst>
                </a:gridCol>
                <a:gridCol w="348343">
                  <a:extLst>
                    <a:ext uri="{9D8B030D-6E8A-4147-A177-3AD203B41FA5}">
                      <a16:colId xmlns:a16="http://schemas.microsoft.com/office/drawing/2014/main" val="20018"/>
                    </a:ext>
                  </a:extLst>
                </a:gridCol>
                <a:gridCol w="458345">
                  <a:extLst>
                    <a:ext uri="{9D8B030D-6E8A-4147-A177-3AD203B41FA5}">
                      <a16:colId xmlns:a16="http://schemas.microsoft.com/office/drawing/2014/main" val="20019"/>
                    </a:ext>
                  </a:extLst>
                </a:gridCol>
                <a:gridCol w="678352">
                  <a:extLst>
                    <a:ext uri="{9D8B030D-6E8A-4147-A177-3AD203B41FA5}">
                      <a16:colId xmlns:a16="http://schemas.microsoft.com/office/drawing/2014/main" val="20020"/>
                    </a:ext>
                  </a:extLst>
                </a:gridCol>
                <a:gridCol w="513348">
                  <a:extLst>
                    <a:ext uri="{9D8B030D-6E8A-4147-A177-3AD203B41FA5}">
                      <a16:colId xmlns:a16="http://schemas.microsoft.com/office/drawing/2014/main" val="20021"/>
                    </a:ext>
                  </a:extLst>
                </a:gridCol>
                <a:gridCol w="803100">
                  <a:extLst>
                    <a:ext uri="{9D8B030D-6E8A-4147-A177-3AD203B41FA5}">
                      <a16:colId xmlns:a16="http://schemas.microsoft.com/office/drawing/2014/main" val="20022"/>
                    </a:ext>
                  </a:extLst>
                </a:gridCol>
                <a:gridCol w="489433">
                  <a:extLst>
                    <a:ext uri="{9D8B030D-6E8A-4147-A177-3AD203B41FA5}">
                      <a16:colId xmlns:a16="http://schemas.microsoft.com/office/drawing/2014/main" val="20023"/>
                    </a:ext>
                  </a:extLst>
                </a:gridCol>
              </a:tblGrid>
              <a:tr h="426720">
                <a:tc gridSpan="24">
                  <a:txBody>
                    <a:bodyPr/>
                    <a:lstStyle/>
                    <a:p>
                      <a:pPr algn="ctr" defTabSz="685577" fontAlgn="base">
                        <a:spcBef>
                          <a:spcPct val="0"/>
                        </a:spcBef>
                        <a:spcAft>
                          <a:spcPct val="0"/>
                        </a:spcAft>
                        <a:defRPr/>
                      </a:pPr>
                      <a:r>
                        <a:rPr lang="en-US" sz="2000" kern="0" dirty="0"/>
                        <a:t>Assessment factors</a:t>
                      </a:r>
                      <a:endParaRPr lang="en-US" sz="2000" kern="0" dirty="0">
                        <a:gradFill>
                          <a:gsLst>
                            <a:gs pos="0">
                              <a:srgbClr val="FFFFFF"/>
                            </a:gs>
                            <a:gs pos="100000">
                              <a:srgbClr val="FFFFFF"/>
                            </a:gs>
                          </a:gsLst>
                          <a:lin ang="5400000" scaled="0"/>
                        </a:gra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5440">
                <a:tc rowSpan="2" gridSpan="4">
                  <a:txBody>
                    <a:bodyPr/>
                    <a:lstStyle/>
                    <a:p>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a:r>
                        <a:rPr lang="en-US" sz="1200" kern="0" dirty="0"/>
                        <a:t>Performance</a:t>
                      </a:r>
                      <a:endParaRPr lang="en-US" sz="12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7">
                  <a:txBody>
                    <a:bodyPr/>
                    <a:lstStyle/>
                    <a:p>
                      <a:pPr algn="ctr"/>
                      <a:r>
                        <a:rPr lang="en-US" sz="1500" kern="0" dirty="0"/>
                        <a:t>Architecture</a:t>
                      </a:r>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sz="1000" dirty="0"/>
                    </a:p>
                  </a:txBody>
                  <a:tcPr anchor="ctr">
                    <a:solidFill>
                      <a:schemeClr val="tx1"/>
                    </a:solidFill>
                  </a:tcPr>
                </a:tc>
                <a:tc hMerge="1">
                  <a:txBody>
                    <a:bodyPr/>
                    <a:lstStyle/>
                    <a:p>
                      <a:endParaRPr lang="en-US"/>
                    </a:p>
                  </a:txBody>
                  <a:tcPr/>
                </a:tc>
                <a:tc hMerge="1">
                  <a:txBody>
                    <a:bodyPr/>
                    <a:lstStyle/>
                    <a:p>
                      <a:endParaRPr lang="en-US" sz="1000" dirty="0"/>
                    </a:p>
                  </a:txBody>
                  <a:tcPr anchor="ctr">
                    <a:solidFill>
                      <a:schemeClr val="tx1"/>
                    </a:solidFill>
                  </a:tcPr>
                </a:tc>
                <a:tc rowSpan="2" gridSpan="2">
                  <a:txBody>
                    <a:bodyPr/>
                    <a:lstStyle/>
                    <a:p>
                      <a:pPr algn="ctr"/>
                      <a:r>
                        <a:rPr lang="en-US" sz="1400" kern="0" dirty="0"/>
                        <a:t>Financial</a:t>
                      </a:r>
                      <a:endParaRPr lang="en-US" sz="14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gridSpan="2">
                  <a:txBody>
                    <a:bodyPr/>
                    <a:lstStyle/>
                    <a:p>
                      <a:pPr algn="ctr"/>
                      <a:r>
                        <a:rPr lang="en-US" sz="1500" kern="0" dirty="0"/>
                        <a:t>Risk</a:t>
                      </a:r>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gridSpan="2">
                  <a:txBody>
                    <a:bodyPr/>
                    <a:lstStyle/>
                    <a:p>
                      <a:pPr algn="ctr"/>
                      <a:r>
                        <a:rPr lang="en-US" sz="1400" kern="0" dirty="0"/>
                        <a:t>Operations</a:t>
                      </a:r>
                      <a:endParaRPr lang="en-US" sz="14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gridSpan="3">
                  <a:txBody>
                    <a:bodyPr/>
                    <a:lstStyle/>
                    <a:p>
                      <a:pPr algn="ctr" defTabSz="685577" fontAlgn="base">
                        <a:spcBef>
                          <a:spcPct val="0"/>
                        </a:spcBef>
                        <a:spcAft>
                          <a:spcPct val="0"/>
                        </a:spcAft>
                        <a:defRPr/>
                      </a:pPr>
                      <a:r>
                        <a:rPr lang="en-US" sz="1500" kern="0" dirty="0"/>
                        <a:t>Security and compliance</a:t>
                      </a:r>
                      <a:endParaRPr lang="en-US" sz="1500" kern="0" dirty="0">
                        <a:gradFill>
                          <a:gsLst>
                            <a:gs pos="0">
                              <a:srgbClr val="FFFFFF"/>
                            </a:gs>
                            <a:gs pos="100000">
                              <a:srgbClr val="FFFFFF"/>
                            </a:gs>
                          </a:gsLst>
                          <a:lin ang="5400000" scaled="0"/>
                        </a:gra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1"/>
                  </a:ext>
                </a:extLst>
              </a:tr>
              <a:tr h="568960">
                <a:tc gridSpan="4" vMerge="1">
                  <a:txBody>
                    <a:bodyPr/>
                    <a:lstStyle/>
                    <a:p>
                      <a:endParaRPr lang="en-US" sz="1000" dirty="0"/>
                    </a:p>
                  </a:txBody>
                  <a:tcPr anchor="ctr">
                    <a:solidFill>
                      <a:schemeClr val="tx1"/>
                    </a:solidFill>
                  </a:tcPr>
                </a:tc>
                <a:tc hMerge="1" vMerge="1">
                  <a:txBody>
                    <a:bodyPr/>
                    <a:lstStyle/>
                    <a:p>
                      <a:endParaRPr lang="en-US"/>
                    </a:p>
                  </a:txBody>
                  <a:tcPr anchor="ctr">
                    <a:solidFill>
                      <a:schemeClr val="tx1"/>
                    </a:solidFill>
                  </a:tcPr>
                </a:tc>
                <a:tc hMerge="1" vMerge="1">
                  <a:txBody>
                    <a:bodyPr/>
                    <a:lstStyle/>
                    <a:p>
                      <a:endParaRPr lang="en-US"/>
                    </a:p>
                  </a:txBody>
                  <a:tcPr anchor="ctr">
                    <a:solidFill>
                      <a:schemeClr val="tx1"/>
                    </a:solidFill>
                  </a:tcPr>
                </a:tc>
                <a:tc hMerge="1" vMerge="1">
                  <a:txBody>
                    <a:bodyPr/>
                    <a:lstStyle/>
                    <a:p>
                      <a:endParaRPr lang="en-US" dirty="0"/>
                    </a:p>
                  </a:txBody>
                  <a:tcPr anchor="ctr">
                    <a:solidFill>
                      <a:schemeClr val="tx1"/>
                    </a:solidFill>
                  </a:tcPr>
                </a:tc>
                <a:tc gridSpan="4" vMerge="1">
                  <a:txBody>
                    <a:bodyPr/>
                    <a:lstStyle/>
                    <a:p>
                      <a:endParaRPr lang="en-US" sz="1000" dirty="0"/>
                    </a:p>
                  </a:txBody>
                  <a:tcPr anchor="ctr">
                    <a:solidFill>
                      <a:schemeClr val="tx1"/>
                    </a:solidFill>
                  </a:tcPr>
                </a:tc>
                <a:tc hMerge="1" vMerge="1">
                  <a:txBody>
                    <a:bodyPr/>
                    <a:lstStyle/>
                    <a:p>
                      <a:endParaRPr lang="en-US" dirty="0"/>
                    </a:p>
                  </a:txBody>
                  <a:tcPr anchor="ctr">
                    <a:solidFill>
                      <a:schemeClr val="tx1"/>
                    </a:solidFill>
                  </a:tcPr>
                </a:tc>
                <a:tc hMerge="1" vMerge="1">
                  <a:txBody>
                    <a:bodyPr/>
                    <a:lstStyle/>
                    <a:p>
                      <a:endParaRPr lang="en-US" dirty="0"/>
                    </a:p>
                  </a:txBody>
                  <a:tcPr anchor="ctr">
                    <a:solidFill>
                      <a:schemeClr val="tx1"/>
                    </a:solidFill>
                  </a:tcPr>
                </a:tc>
                <a:tc hMerge="1" vMerge="1">
                  <a:txBody>
                    <a:bodyPr/>
                    <a:lstStyle/>
                    <a:p>
                      <a:endParaRPr lang="en-US" dirty="0"/>
                    </a:p>
                  </a:txBody>
                  <a:tcPr anchor="ctr">
                    <a:solidFill>
                      <a:schemeClr val="tx1"/>
                    </a:solidFill>
                  </a:tcPr>
                </a:tc>
                <a:tc>
                  <a:txBody>
                    <a:bodyPr/>
                    <a:lstStyle/>
                    <a:p>
                      <a:pPr algn="ctr"/>
                      <a:r>
                        <a:rPr lang="en-US" sz="1500" kern="0" dirty="0"/>
                        <a:t>UI</a:t>
                      </a:r>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200" kern="0" dirty="0"/>
                        <a:t>Application</a:t>
                      </a:r>
                      <a:endParaRPr lang="en-US" sz="12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nchor="ctr">
                    <a:solidFill>
                      <a:schemeClr val="tx1"/>
                    </a:solidFill>
                  </a:tcPr>
                </a:tc>
                <a:tc hMerge="1">
                  <a:txBody>
                    <a:bodyPr/>
                    <a:lstStyle/>
                    <a:p>
                      <a:endParaRPr lang="en-US" sz="1000"/>
                    </a:p>
                  </a:txBody>
                  <a:tcPr anchor="ctr">
                    <a:solidFill>
                      <a:schemeClr val="tx1"/>
                    </a:solidFill>
                  </a:tcPr>
                </a:tc>
                <a:tc gridSpan="2">
                  <a:txBody>
                    <a:bodyPr/>
                    <a:lstStyle/>
                    <a:p>
                      <a:pPr algn="ctr"/>
                      <a:r>
                        <a:rPr lang="en-US" sz="1500" kern="0" dirty="0"/>
                        <a:t>Data</a:t>
                      </a:r>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dirty="0"/>
                    </a:p>
                  </a:txBody>
                  <a:tcPr anchor="ctr">
                    <a:solidFill>
                      <a:schemeClr val="tx1"/>
                    </a:solidFill>
                  </a:tcPr>
                </a:tc>
                <a:tc>
                  <a:txBody>
                    <a:bodyPr/>
                    <a:lstStyle/>
                    <a:p>
                      <a:pPr algn="ctr"/>
                      <a:r>
                        <a:rPr lang="en-US" sz="1500" kern="0" dirty="0"/>
                        <a:t>Infrastructure</a:t>
                      </a:r>
                      <a:endParaRPr lang="en-US" sz="15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US" sz="1000" dirty="0"/>
                    </a:p>
                  </a:txBody>
                  <a:tcPr anchor="ctr">
                    <a:solidFill>
                      <a:schemeClr val="tx1"/>
                    </a:solidFill>
                  </a:tcPr>
                </a:tc>
                <a:tc hMerge="1" vMerge="1">
                  <a:txBody>
                    <a:bodyPr/>
                    <a:lstStyle/>
                    <a:p>
                      <a:endParaRPr lang="en-US" sz="1000" dirty="0"/>
                    </a:p>
                  </a:txBody>
                  <a:tcPr anchor="ctr">
                    <a:solidFill>
                      <a:schemeClr val="tx1"/>
                    </a:solidFill>
                  </a:tcPr>
                </a:tc>
                <a:tc gridSpan="2" vMerge="1">
                  <a:txBody>
                    <a:bodyPr/>
                    <a:lstStyle/>
                    <a:p>
                      <a:endParaRPr lang="en-US" sz="1000" dirty="0"/>
                    </a:p>
                  </a:txBody>
                  <a:tcPr anchor="ctr">
                    <a:solidFill>
                      <a:schemeClr val="tx1"/>
                    </a:solidFill>
                  </a:tcPr>
                </a:tc>
                <a:tc hMerge="1" vMerge="1">
                  <a:txBody>
                    <a:bodyPr/>
                    <a:lstStyle/>
                    <a:p>
                      <a:endParaRPr lang="en-US" sz="1000" dirty="0"/>
                    </a:p>
                  </a:txBody>
                  <a:tcPr anchor="ctr">
                    <a:solidFill>
                      <a:schemeClr val="tx1"/>
                    </a:solidFill>
                  </a:tcPr>
                </a:tc>
                <a:tc gridSpan="2" vMerge="1">
                  <a:txBody>
                    <a:bodyPr/>
                    <a:lstStyle/>
                    <a:p>
                      <a:endParaRPr lang="en-US" sz="1000" dirty="0"/>
                    </a:p>
                  </a:txBody>
                  <a:tcPr anchor="ctr">
                    <a:solidFill>
                      <a:schemeClr val="tx1"/>
                    </a:solidFill>
                  </a:tcPr>
                </a:tc>
                <a:tc hMerge="1" vMerge="1">
                  <a:txBody>
                    <a:bodyPr/>
                    <a:lstStyle/>
                    <a:p>
                      <a:endParaRPr lang="en-US" dirty="0"/>
                    </a:p>
                  </a:txBody>
                  <a:tcPr anchor="ctr">
                    <a:solidFill>
                      <a:schemeClr val="tx1"/>
                    </a:solidFill>
                  </a:tcPr>
                </a:tc>
                <a:tc gridSpan="3" vMerge="1">
                  <a:txBody>
                    <a:bodyPr/>
                    <a:lstStyle/>
                    <a:p>
                      <a:pPr algn="ctr" defTabSz="685577" fontAlgn="base">
                        <a:spcBef>
                          <a:spcPct val="0"/>
                        </a:spcBef>
                        <a:spcAft>
                          <a:spcPct val="0"/>
                        </a:spcAft>
                        <a:defRPr/>
                      </a:pPr>
                      <a:endParaRPr lang="en-US" sz="1000" kern="0" dirty="0">
                        <a:gradFill>
                          <a:gsLst>
                            <a:gs pos="0">
                              <a:srgbClr val="FFFFFF"/>
                            </a:gs>
                            <a:gs pos="100000">
                              <a:srgbClr val="FFFFFF"/>
                            </a:gs>
                          </a:gsLst>
                          <a:lin ang="5400000" scaled="0"/>
                        </a:gradFill>
                      </a:endParaRPr>
                    </a:p>
                  </a:txBody>
                  <a:tcPr anchor="ctr">
                    <a:solidFill>
                      <a:schemeClr val="tx1"/>
                    </a:solidFill>
                  </a:tcPr>
                </a:tc>
                <a:tc hMerge="1" vMerge="1">
                  <a:txBody>
                    <a:bodyPr/>
                    <a:lstStyle/>
                    <a:p>
                      <a:endParaRPr lang="en-US" dirty="0"/>
                    </a:p>
                  </a:txBody>
                  <a:tcPr anchor="ctr">
                    <a:solidFill>
                      <a:schemeClr val="tx1"/>
                    </a:solidFill>
                  </a:tcPr>
                </a:tc>
                <a:tc hMerge="1" vMerge="1">
                  <a:txBody>
                    <a:bodyPr/>
                    <a:lstStyle/>
                    <a:p>
                      <a:endParaRPr lang="en-US" dirty="0"/>
                    </a:p>
                  </a:txBody>
                  <a:tcPr anchor="ctr">
                    <a:solidFill>
                      <a:schemeClr val="tx1"/>
                    </a:solidFill>
                  </a:tcPr>
                </a:tc>
                <a:extLst>
                  <a:ext uri="{0D108BD9-81ED-4DB2-BD59-A6C34878D82A}">
                    <a16:rowId xmlns:a16="http://schemas.microsoft.com/office/drawing/2014/main" val="10002"/>
                  </a:ext>
                </a:extLst>
              </a:tr>
              <a:tr h="2092175">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App ID</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Application name</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Include</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Capability type</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Elasticity</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Scalability</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Latency</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Throughput</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Complexity</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Size</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Complexity</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Life expectancy</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Structured mag.</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Complexity</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Hardware life expectancy</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Operating cost</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Business value</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Organizational</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kern="0" dirty="0"/>
                        <a:t>Technical</a:t>
                      </a:r>
                      <a:endParaRPr lang="en-US" sz="1500" dirty="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Business continuity</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Tools/integration</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Jurisdiction</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Regulation</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Encryption</a:t>
                      </a:r>
                      <a:endParaRPr lang="en-US" sz="1500" kern="0" dirty="0">
                        <a:gradFill>
                          <a:gsLst>
                            <a:gs pos="0">
                              <a:srgbClr val="FFFFFF"/>
                            </a:gs>
                            <a:gs pos="100000">
                              <a:srgbClr val="FFFFFF"/>
                            </a:gs>
                          </a:gsLst>
                          <a:lin ang="5400000" scaled="0"/>
                        </a:gradFill>
                      </a:endParaRPr>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8347">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500" kern="0" dirty="0"/>
                        <a:t>1</a:t>
                      </a:r>
                      <a:endParaRPr lang="en-US" sz="1500" kern="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App1</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Yes</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775" rtl="0" eaLnBrk="1" fontAlgn="auto" latinLnBrk="0" hangingPunct="1">
                        <a:lnSpc>
                          <a:spcPct val="100000"/>
                        </a:lnSpc>
                        <a:spcBef>
                          <a:spcPts val="0"/>
                        </a:spcBef>
                        <a:spcAft>
                          <a:spcPts val="0"/>
                        </a:spcAft>
                        <a:buClrTx/>
                        <a:buSzTx/>
                        <a:buFontTx/>
                        <a:buNone/>
                        <a:tabLst/>
                        <a:defRPr/>
                      </a:pPr>
                      <a:r>
                        <a:rPr lang="en-US" sz="1100" kern="0" dirty="0"/>
                        <a:t>5</a:t>
                      </a:r>
                      <a:endParaRPr lang="en-US" sz="1100" kern="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8345">
                <a:tc>
                  <a:txBody>
                    <a:bodyPr/>
                    <a:lstStyle/>
                    <a:p>
                      <a:pPr algn="ctr"/>
                      <a:r>
                        <a:rPr lang="en-US" sz="1500" dirty="0">
                          <a:solidFill>
                            <a:schemeClr val="tx1"/>
                          </a:solidFill>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App2</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Yes</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4</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2</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2</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4</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4</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4</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5</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1</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7040">
                <a:tc>
                  <a:txBody>
                    <a:bodyPr/>
                    <a:lstStyle/>
                    <a:p>
                      <a:pPr algn="ctr"/>
                      <a:r>
                        <a:rPr lang="en-US" sz="1500" dirty="0"/>
                        <a:t>2</a:t>
                      </a:r>
                      <a:endParaRPr lang="en-US" sz="15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App3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0" dirty="0"/>
                        <a:t>Yes</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t>3</a:t>
                      </a:r>
                      <a:endParaRPr lang="en-US" sz="1100" dirty="0">
                        <a:solidFill>
                          <a:schemeClr val="tx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 name="Oval 1">
            <a:extLst>
              <a:ext uri="{FF2B5EF4-FFF2-40B4-BE49-F238E27FC236}">
                <a16:creationId xmlns:a16="http://schemas.microsoft.com/office/drawing/2014/main" id="{8166A3A4-C656-40CE-962B-965CE53201C6}"/>
              </a:ext>
            </a:extLst>
          </p:cNvPr>
          <p:cNvSpPr/>
          <p:nvPr/>
        </p:nvSpPr>
        <p:spPr bwMode="auto">
          <a:xfrm>
            <a:off x="5554132" y="4752622"/>
            <a:ext cx="383823" cy="33866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1</a:t>
            </a:r>
          </a:p>
        </p:txBody>
      </p:sp>
      <p:sp>
        <p:nvSpPr>
          <p:cNvPr id="5" name="Oval 4">
            <a:extLst>
              <a:ext uri="{FF2B5EF4-FFF2-40B4-BE49-F238E27FC236}">
                <a16:creationId xmlns:a16="http://schemas.microsoft.com/office/drawing/2014/main" id="{1B30A1F0-FA81-4F1F-AC83-C946DE0DED2C}"/>
              </a:ext>
            </a:extLst>
          </p:cNvPr>
          <p:cNvSpPr/>
          <p:nvPr/>
        </p:nvSpPr>
        <p:spPr bwMode="auto">
          <a:xfrm>
            <a:off x="5554132" y="5255500"/>
            <a:ext cx="383823" cy="33866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2</a:t>
            </a:r>
          </a:p>
        </p:txBody>
      </p:sp>
      <p:sp>
        <p:nvSpPr>
          <p:cNvPr id="6" name="Oval 5">
            <a:extLst>
              <a:ext uri="{FF2B5EF4-FFF2-40B4-BE49-F238E27FC236}">
                <a16:creationId xmlns:a16="http://schemas.microsoft.com/office/drawing/2014/main" id="{1B5E6E52-C899-440F-ADCD-1482BEBFD17E}"/>
              </a:ext>
            </a:extLst>
          </p:cNvPr>
          <p:cNvSpPr/>
          <p:nvPr/>
        </p:nvSpPr>
        <p:spPr bwMode="auto">
          <a:xfrm>
            <a:off x="5554132" y="5701935"/>
            <a:ext cx="383823" cy="33866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3</a:t>
            </a:r>
          </a:p>
        </p:txBody>
      </p:sp>
      <p:sp>
        <p:nvSpPr>
          <p:cNvPr id="7" name="Rectangle 6">
            <a:extLst>
              <a:ext uri="{FF2B5EF4-FFF2-40B4-BE49-F238E27FC236}">
                <a16:creationId xmlns:a16="http://schemas.microsoft.com/office/drawing/2014/main" id="{EA683C9D-2FE8-42AE-A3C0-EF92406E42B2}"/>
              </a:ext>
            </a:extLst>
          </p:cNvPr>
          <p:cNvSpPr/>
          <p:nvPr/>
        </p:nvSpPr>
        <p:spPr bwMode="auto">
          <a:xfrm>
            <a:off x="6615289" y="4692278"/>
            <a:ext cx="778933" cy="4819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T: 97</a:t>
            </a:r>
          </a:p>
        </p:txBody>
      </p:sp>
    </p:spTree>
    <p:extLst>
      <p:ext uri="{BB962C8B-B14F-4D97-AF65-F5344CB8AC3E}">
        <p14:creationId xmlns:p14="http://schemas.microsoft.com/office/powerpoint/2010/main" val="14632799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95F8-2E69-45C5-AD62-0056506D1B90}"/>
              </a:ext>
            </a:extLst>
          </p:cNvPr>
          <p:cNvSpPr>
            <a:spLocks noGrp="1"/>
          </p:cNvSpPr>
          <p:nvPr>
            <p:ph type="title"/>
          </p:nvPr>
        </p:nvSpPr>
        <p:spPr/>
        <p:txBody>
          <a:bodyPr/>
          <a:lstStyle/>
          <a:p>
            <a:r>
              <a:rPr lang="en-US" dirty="0"/>
              <a:t>App Modernization | assessment tool </a:t>
            </a:r>
          </a:p>
        </p:txBody>
      </p:sp>
      <p:sp>
        <p:nvSpPr>
          <p:cNvPr id="5" name="Content Placeholder 2">
            <a:extLst>
              <a:ext uri="{FF2B5EF4-FFF2-40B4-BE49-F238E27FC236}">
                <a16:creationId xmlns:a16="http://schemas.microsoft.com/office/drawing/2014/main" id="{B8C30D9E-9E5A-4FD9-87FF-B61EB85DC3A5}"/>
              </a:ext>
            </a:extLst>
          </p:cNvPr>
          <p:cNvSpPr txBox="1">
            <a:spLocks/>
          </p:cNvSpPr>
          <p:nvPr/>
        </p:nvSpPr>
        <p:spPr>
          <a:xfrm>
            <a:off x="385736" y="941999"/>
            <a:ext cx="11653772" cy="1084893"/>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14192">
              <a:buNone/>
              <a:defRPr/>
            </a:pPr>
            <a:r>
              <a:rPr lang="en-US" sz="1500" dirty="0">
                <a:gradFill>
                  <a:gsLst>
                    <a:gs pos="1250">
                      <a:srgbClr val="2C292A"/>
                    </a:gs>
                    <a:gs pos="100000">
                      <a:srgbClr val="2C292A"/>
                    </a:gs>
                  </a:gsLst>
                  <a:lin ang="5400000" scaled="0"/>
                </a:gradFill>
                <a:latin typeface="Segoe UI"/>
              </a:rPr>
              <a:t>Free survey to help customers evaluate a portfolio of apps and advise on how to move</a:t>
            </a:r>
          </a:p>
          <a:p>
            <a:pPr marL="336080" indent="-336080" defTabSz="914192">
              <a:defRPr/>
            </a:pPr>
            <a:r>
              <a:rPr lang="en-US" sz="1500" dirty="0">
                <a:gradFill>
                  <a:gsLst>
                    <a:gs pos="1250">
                      <a:srgbClr val="2C292A"/>
                    </a:gs>
                    <a:gs pos="100000">
                      <a:srgbClr val="2C292A"/>
                    </a:gs>
                  </a:gsLst>
                  <a:lin ang="5400000" scaled="0"/>
                </a:gradFill>
                <a:latin typeface="Segoe UI"/>
              </a:rPr>
              <a:t>Sales stage: “</a:t>
            </a:r>
            <a:r>
              <a:rPr lang="en-US" sz="1500" i="1" dirty="0">
                <a:gradFill>
                  <a:gsLst>
                    <a:gs pos="1250">
                      <a:srgbClr val="2C292A"/>
                    </a:gs>
                    <a:gs pos="100000">
                      <a:srgbClr val="2C292A"/>
                    </a:gs>
                  </a:gsLst>
                  <a:lin ang="5400000" scaled="0"/>
                </a:gradFill>
                <a:latin typeface="Segoe UI"/>
              </a:rPr>
              <a:t>Azure is our path forward.  But I've no clue how to get there. Help me create a roadmap for my application portfolio</a:t>
            </a:r>
            <a:r>
              <a:rPr lang="en-US" sz="1500" dirty="0">
                <a:gradFill>
                  <a:gsLst>
                    <a:gs pos="1250">
                      <a:srgbClr val="2C292A"/>
                    </a:gs>
                    <a:gs pos="100000">
                      <a:srgbClr val="2C292A"/>
                    </a:gs>
                  </a:gsLst>
                  <a:lin ang="5400000" scaled="0"/>
                </a:gradFill>
                <a:latin typeface="Segoe UI"/>
              </a:rPr>
              <a:t>”</a:t>
            </a:r>
          </a:p>
          <a:p>
            <a:pPr marL="336080" indent="-336080" defTabSz="914192" fontAlgn="ctr">
              <a:defRPr/>
            </a:pPr>
            <a:r>
              <a:rPr lang="en-US" sz="1500" dirty="0">
                <a:gradFill>
                  <a:gsLst>
                    <a:gs pos="1250">
                      <a:srgbClr val="2C292A"/>
                    </a:gs>
                    <a:gs pos="100000">
                      <a:srgbClr val="2C292A"/>
                    </a:gs>
                  </a:gsLst>
                  <a:lin ang="5400000" scaled="0"/>
                </a:gradFill>
                <a:latin typeface="Segoe UI"/>
              </a:rPr>
              <a:t>Ideal Format: customer representative to sit down with consultant (TSP/CSA/SI partners) and evaluate multiple representative apps </a:t>
            </a:r>
          </a:p>
          <a:p>
            <a:pPr marL="336080" indent="-336080" defTabSz="914192" fontAlgn="ctr">
              <a:defRPr/>
            </a:pPr>
            <a:r>
              <a:rPr lang="en-US" sz="1500" dirty="0">
                <a:gradFill>
                  <a:gsLst>
                    <a:gs pos="1250">
                      <a:srgbClr val="2C292A"/>
                    </a:gs>
                    <a:gs pos="100000">
                      <a:srgbClr val="2C292A"/>
                    </a:gs>
                  </a:gsLst>
                  <a:lin ang="5400000" scaled="0"/>
                </a:gradFill>
                <a:latin typeface="Segoe UI"/>
              </a:rPr>
              <a:t>Audience: Portfolio owners who may also distribute the survey to individual teams who have more hands on information for the app</a:t>
            </a:r>
          </a:p>
          <a:p>
            <a:pPr marL="336080" indent="-336080" defTabSz="914192" fontAlgn="ctr">
              <a:defRPr/>
            </a:pPr>
            <a:endParaRPr lang="en-US" sz="1500" dirty="0">
              <a:gradFill>
                <a:gsLst>
                  <a:gs pos="1250">
                    <a:srgbClr val="2C292A"/>
                  </a:gs>
                  <a:gs pos="100000">
                    <a:srgbClr val="2C292A"/>
                  </a:gs>
                </a:gsLst>
                <a:lin ang="5400000" scaled="0"/>
              </a:gradFill>
              <a:latin typeface="Segoe UI"/>
            </a:endParaRPr>
          </a:p>
          <a:p>
            <a:pPr marL="0" indent="0" defTabSz="914192">
              <a:buNone/>
              <a:defRPr/>
            </a:pPr>
            <a:endParaRPr lang="en-US" sz="1500" dirty="0">
              <a:gradFill>
                <a:gsLst>
                  <a:gs pos="1250">
                    <a:srgbClr val="2C292A"/>
                  </a:gs>
                  <a:gs pos="100000">
                    <a:srgbClr val="2C292A"/>
                  </a:gs>
                </a:gsLst>
                <a:lin ang="5400000" scaled="0"/>
              </a:gradFill>
              <a:latin typeface="Segoe UI"/>
            </a:endParaRPr>
          </a:p>
        </p:txBody>
      </p:sp>
      <p:pic>
        <p:nvPicPr>
          <p:cNvPr id="14" name="Picture 13">
            <a:extLst>
              <a:ext uri="{FF2B5EF4-FFF2-40B4-BE49-F238E27FC236}">
                <a16:creationId xmlns:a16="http://schemas.microsoft.com/office/drawing/2014/main" id="{94184E78-244F-4FC3-92C3-838531D1A3B7}"/>
              </a:ext>
            </a:extLst>
          </p:cNvPr>
          <p:cNvPicPr>
            <a:picLocks noChangeAspect="1"/>
          </p:cNvPicPr>
          <p:nvPr/>
        </p:nvPicPr>
        <p:blipFill>
          <a:blip r:embed="rId3"/>
          <a:stretch>
            <a:fillRect/>
          </a:stretch>
        </p:blipFill>
        <p:spPr>
          <a:xfrm>
            <a:off x="473916" y="2902419"/>
            <a:ext cx="5521160" cy="2927842"/>
          </a:xfrm>
          <a:prstGeom prst="rect">
            <a:avLst/>
          </a:prstGeom>
        </p:spPr>
      </p:pic>
      <p:pic>
        <p:nvPicPr>
          <p:cNvPr id="15" name="Picture 14">
            <a:extLst>
              <a:ext uri="{FF2B5EF4-FFF2-40B4-BE49-F238E27FC236}">
                <a16:creationId xmlns:a16="http://schemas.microsoft.com/office/drawing/2014/main" id="{EF6C3A2B-40F9-4B57-98DA-399A48E9BDC8}"/>
              </a:ext>
            </a:extLst>
          </p:cNvPr>
          <p:cNvPicPr>
            <a:picLocks noChangeAspect="1"/>
          </p:cNvPicPr>
          <p:nvPr/>
        </p:nvPicPr>
        <p:blipFill>
          <a:blip r:embed="rId4"/>
          <a:stretch>
            <a:fillRect/>
          </a:stretch>
        </p:blipFill>
        <p:spPr>
          <a:xfrm>
            <a:off x="6061967" y="2902419"/>
            <a:ext cx="6027068" cy="2953964"/>
          </a:xfrm>
          <a:prstGeom prst="rect">
            <a:avLst/>
          </a:prstGeom>
        </p:spPr>
      </p:pic>
      <p:sp>
        <p:nvSpPr>
          <p:cNvPr id="16" name="Rectangle 15">
            <a:extLst>
              <a:ext uri="{FF2B5EF4-FFF2-40B4-BE49-F238E27FC236}">
                <a16:creationId xmlns:a16="http://schemas.microsoft.com/office/drawing/2014/main" id="{79307EEE-ADFB-45DD-B124-E00AA7C2ACA1}"/>
              </a:ext>
            </a:extLst>
          </p:cNvPr>
          <p:cNvSpPr/>
          <p:nvPr/>
        </p:nvSpPr>
        <p:spPr>
          <a:xfrm>
            <a:off x="458774" y="2336951"/>
            <a:ext cx="11465479" cy="374793"/>
          </a:xfrm>
          <a:prstGeom prst="rect">
            <a:avLst/>
          </a:prstGeom>
          <a:solidFill>
            <a:schemeClr val="accent5"/>
          </a:solidFill>
        </p:spPr>
        <p:txBody>
          <a:bodyPr wrap="square">
            <a:spAutoFit/>
          </a:bodyPr>
          <a:lstStyle/>
          <a:p>
            <a:pPr algn="ctr" defTabSz="914225">
              <a:defRPr/>
            </a:pPr>
            <a:r>
              <a:rPr lang="en-US" dirty="0">
                <a:solidFill>
                  <a:srgbClr val="F1EFED"/>
                </a:solidFill>
                <a:latin typeface="Segoe UI"/>
              </a:rPr>
              <a:t>30 questions to collect information on business drivers and technical architecture </a:t>
            </a:r>
          </a:p>
        </p:txBody>
      </p:sp>
    </p:spTree>
    <p:extLst>
      <p:ext uri="{BB962C8B-B14F-4D97-AF65-F5344CB8AC3E}">
        <p14:creationId xmlns:p14="http://schemas.microsoft.com/office/powerpoint/2010/main" val="36758176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BDA898FC-3A68-489A-B2CF-A39AF10ED6EE}"/>
              </a:ext>
            </a:extLst>
          </p:cNvPr>
          <p:cNvSpPr/>
          <p:nvPr/>
        </p:nvSpPr>
        <p:spPr bwMode="auto">
          <a:xfrm rot="5400000" flipV="1">
            <a:off x="3363362" y="3544557"/>
            <a:ext cx="2608798" cy="2605030"/>
          </a:xfrm>
          <a:prstGeom prst="rtTriangle">
            <a:avLst/>
          </a:prstGeom>
          <a:solidFill>
            <a:schemeClr val="accent4">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918895F8-2E69-45C5-AD62-0056506D1B90}"/>
              </a:ext>
            </a:extLst>
          </p:cNvPr>
          <p:cNvSpPr>
            <a:spLocks noGrp="1"/>
          </p:cNvSpPr>
          <p:nvPr>
            <p:ph type="title"/>
          </p:nvPr>
        </p:nvSpPr>
        <p:spPr/>
        <p:txBody>
          <a:bodyPr/>
          <a:lstStyle/>
          <a:p>
            <a:r>
              <a:rPr lang="en-US" dirty="0"/>
              <a:t>App Modernization | assessment tool </a:t>
            </a:r>
          </a:p>
        </p:txBody>
      </p:sp>
      <p:sp>
        <p:nvSpPr>
          <p:cNvPr id="3" name="Content Placeholder 2">
            <a:extLst>
              <a:ext uri="{FF2B5EF4-FFF2-40B4-BE49-F238E27FC236}">
                <a16:creationId xmlns:a16="http://schemas.microsoft.com/office/drawing/2014/main" id="{BF1AAE7F-DBE3-42CE-9628-4A7EA11288D2}"/>
              </a:ext>
            </a:extLst>
          </p:cNvPr>
          <p:cNvSpPr>
            <a:spLocks noGrp="1"/>
          </p:cNvSpPr>
          <p:nvPr>
            <p:ph sz="quarter" idx="4294967295"/>
          </p:nvPr>
        </p:nvSpPr>
        <p:spPr>
          <a:xfrm>
            <a:off x="0" y="2022475"/>
            <a:ext cx="4568825" cy="2000250"/>
          </a:xfrm>
        </p:spPr>
        <p:txBody>
          <a:bodyPr/>
          <a:lstStyle/>
          <a:p>
            <a:pPr marL="231730" indent="-231730"/>
            <a:r>
              <a:rPr lang="en-US" sz="1500" b="1" dirty="0"/>
              <a:t>Which one(s) to move first</a:t>
            </a:r>
          </a:p>
          <a:p>
            <a:pPr marL="236500" lvl="1" indent="0">
              <a:spcAft>
                <a:spcPts val="600"/>
              </a:spcAft>
              <a:buNone/>
            </a:pPr>
            <a:r>
              <a:rPr lang="en-US" sz="1500" dirty="0">
                <a:gradFill>
                  <a:gsLst>
                    <a:gs pos="2917">
                      <a:schemeClr val="tx1"/>
                    </a:gs>
                    <a:gs pos="30000">
                      <a:schemeClr val="tx1"/>
                    </a:gs>
                  </a:gsLst>
                  <a:lin ang="5400000" scaled="0"/>
                </a:gradFill>
              </a:rPr>
              <a:t>Type #1 - </a:t>
            </a:r>
            <a:r>
              <a:rPr lang="en-US" sz="1500" u="sng" dirty="0">
                <a:gradFill>
                  <a:gsLst>
                    <a:gs pos="2917">
                      <a:schemeClr val="tx1"/>
                    </a:gs>
                    <a:gs pos="30000">
                      <a:schemeClr val="tx1"/>
                    </a:gs>
                  </a:gsLst>
                  <a:lin ang="5400000" scaled="0"/>
                </a:gradFill>
              </a:rPr>
              <a:t>High impact: </a:t>
            </a:r>
            <a:r>
              <a:rPr lang="en-US" sz="1500" dirty="0">
                <a:gradFill>
                  <a:gsLst>
                    <a:gs pos="2917">
                      <a:schemeClr val="tx1"/>
                    </a:gs>
                    <a:gs pos="30000">
                      <a:schemeClr val="tx1"/>
                    </a:gs>
                  </a:gsLst>
                  <a:lin ang="5400000" scaled="0"/>
                </a:gradFill>
              </a:rPr>
              <a:t>applications that have significant </a:t>
            </a:r>
            <a:r>
              <a:rPr lang="en-US" sz="1500" i="1" dirty="0">
                <a:gradFill>
                  <a:gsLst>
                    <a:gs pos="2917">
                      <a:schemeClr val="tx1"/>
                    </a:gs>
                    <a:gs pos="30000">
                      <a:schemeClr val="tx1"/>
                    </a:gs>
                  </a:gsLst>
                  <a:lin ang="5400000" scaled="0"/>
                </a:gradFill>
              </a:rPr>
              <a:t>strategic value</a:t>
            </a:r>
            <a:r>
              <a:rPr lang="en-US" sz="1500" dirty="0">
                <a:gradFill>
                  <a:gsLst>
                    <a:gs pos="2917">
                      <a:schemeClr val="tx1"/>
                    </a:gs>
                    <a:gs pos="30000">
                      <a:schemeClr val="tx1"/>
                    </a:gs>
                  </a:gsLst>
                  <a:lin ang="5400000" scaled="0"/>
                </a:gradFill>
              </a:rPr>
              <a:t> </a:t>
            </a:r>
            <a:r>
              <a:rPr lang="en-US" sz="1500" i="1" dirty="0">
                <a:gradFill>
                  <a:gsLst>
                    <a:gs pos="2917">
                      <a:schemeClr val="tx1"/>
                    </a:gs>
                    <a:gs pos="30000">
                      <a:schemeClr val="tx1"/>
                    </a:gs>
                  </a:gsLst>
                  <a:lin ang="5400000" scaled="0"/>
                </a:gradFill>
              </a:rPr>
              <a:t>(Y axis) </a:t>
            </a:r>
            <a:r>
              <a:rPr lang="en-US" sz="1500" dirty="0">
                <a:gradFill>
                  <a:gsLst>
                    <a:gs pos="2917">
                      <a:schemeClr val="tx1"/>
                    </a:gs>
                    <a:gs pos="30000">
                      <a:schemeClr val="tx1"/>
                    </a:gs>
                  </a:gsLst>
                  <a:lin ang="5400000" scaled="0"/>
                </a:gradFill>
              </a:rPr>
              <a:t>and big </a:t>
            </a:r>
            <a:r>
              <a:rPr lang="en-US" sz="1500" i="1" dirty="0">
                <a:gradFill>
                  <a:gsLst>
                    <a:gs pos="2917">
                      <a:schemeClr val="tx1"/>
                    </a:gs>
                    <a:gs pos="30000">
                      <a:schemeClr val="tx1"/>
                    </a:gs>
                  </a:gsLst>
                  <a:lin ang="5400000" scaled="0"/>
                </a:gradFill>
              </a:rPr>
              <a:t>cloud ROI (size of the bubble)</a:t>
            </a:r>
          </a:p>
          <a:p>
            <a:pPr marL="236500" lvl="1" indent="0">
              <a:spcAft>
                <a:spcPts val="600"/>
              </a:spcAft>
              <a:buNone/>
            </a:pPr>
            <a:r>
              <a:rPr lang="en-US" sz="1500" dirty="0">
                <a:gradFill>
                  <a:gsLst>
                    <a:gs pos="2917">
                      <a:schemeClr val="tx1"/>
                    </a:gs>
                    <a:gs pos="30000">
                      <a:schemeClr val="tx1"/>
                    </a:gs>
                  </a:gsLst>
                  <a:lin ang="5400000" scaled="0"/>
                </a:gradFill>
              </a:rPr>
              <a:t>Type #2 - </a:t>
            </a:r>
            <a:r>
              <a:rPr lang="en-US" sz="1500" u="sng" dirty="0">
                <a:gradFill>
                  <a:gsLst>
                    <a:gs pos="2917">
                      <a:schemeClr val="tx1"/>
                    </a:gs>
                    <a:gs pos="30000">
                      <a:schemeClr val="tx1"/>
                    </a:gs>
                  </a:gsLst>
                  <a:lin ang="5400000" scaled="0"/>
                </a:gradFill>
              </a:rPr>
              <a:t>Quick wins: </a:t>
            </a:r>
            <a:r>
              <a:rPr lang="en-US" sz="1500" dirty="0">
                <a:gradFill>
                  <a:gsLst>
                    <a:gs pos="2917">
                      <a:schemeClr val="tx1"/>
                    </a:gs>
                    <a:gs pos="30000">
                      <a:schemeClr val="tx1"/>
                    </a:gs>
                  </a:gsLst>
                  <a:lin ang="5400000" scaled="0"/>
                </a:gradFill>
              </a:rPr>
              <a:t>applications that does not involve too much </a:t>
            </a:r>
            <a:r>
              <a:rPr lang="en-US" sz="1500" i="1" dirty="0">
                <a:gradFill>
                  <a:gsLst>
                    <a:gs pos="2917">
                      <a:schemeClr val="tx1"/>
                    </a:gs>
                    <a:gs pos="30000">
                      <a:schemeClr val="tx1"/>
                    </a:gs>
                  </a:gsLst>
                  <a:lin ang="5400000" scaled="0"/>
                </a:gradFill>
              </a:rPr>
              <a:t>complexity of migration (X Axis)</a:t>
            </a:r>
          </a:p>
          <a:p>
            <a:pPr marL="336080" lvl="1" indent="0">
              <a:buNone/>
            </a:pPr>
            <a:endParaRPr lang="en-US" dirty="0"/>
          </a:p>
        </p:txBody>
      </p:sp>
      <p:pic>
        <p:nvPicPr>
          <p:cNvPr id="4" name="Picture 3">
            <a:extLst>
              <a:ext uri="{FF2B5EF4-FFF2-40B4-BE49-F238E27FC236}">
                <a16:creationId xmlns:a16="http://schemas.microsoft.com/office/drawing/2014/main" id="{8B17C6E3-31D7-49C5-9643-5191F6154DF6}"/>
              </a:ext>
            </a:extLst>
          </p:cNvPr>
          <p:cNvPicPr>
            <a:picLocks noChangeAspect="1"/>
          </p:cNvPicPr>
          <p:nvPr/>
        </p:nvPicPr>
        <p:blipFill>
          <a:blip r:embed="rId3"/>
          <a:stretch>
            <a:fillRect/>
          </a:stretch>
        </p:blipFill>
        <p:spPr>
          <a:xfrm>
            <a:off x="559705" y="3537125"/>
            <a:ext cx="3743693" cy="2817202"/>
          </a:xfrm>
          <a:prstGeom prst="rect">
            <a:avLst/>
          </a:prstGeom>
        </p:spPr>
      </p:pic>
      <p:sp>
        <p:nvSpPr>
          <p:cNvPr id="5" name="Content Placeholder 2">
            <a:extLst>
              <a:ext uri="{FF2B5EF4-FFF2-40B4-BE49-F238E27FC236}">
                <a16:creationId xmlns:a16="http://schemas.microsoft.com/office/drawing/2014/main" id="{B8C30D9E-9E5A-4FD9-87FF-B61EB85DC3A5}"/>
              </a:ext>
            </a:extLst>
          </p:cNvPr>
          <p:cNvSpPr txBox="1">
            <a:spLocks/>
          </p:cNvSpPr>
          <p:nvPr/>
        </p:nvSpPr>
        <p:spPr>
          <a:xfrm>
            <a:off x="385736" y="1006305"/>
            <a:ext cx="11653772" cy="675673"/>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14192">
              <a:buNone/>
              <a:defRPr/>
            </a:pPr>
            <a:r>
              <a:rPr lang="en-US" sz="1500" dirty="0">
                <a:gradFill>
                  <a:gsLst>
                    <a:gs pos="1250">
                      <a:srgbClr val="2C292A"/>
                    </a:gs>
                    <a:gs pos="100000">
                      <a:srgbClr val="2C292A"/>
                    </a:gs>
                  </a:gsLst>
                  <a:lin ang="5400000" scaled="0"/>
                </a:gradFill>
                <a:latin typeface="Segoe UI"/>
              </a:rPr>
              <a:t>Automatic report to </a:t>
            </a:r>
          </a:p>
          <a:p>
            <a:pPr marL="336080" indent="-336080" defTabSz="914192">
              <a:buFont typeface="Wingdings" panose="05000000000000000000" pitchFamily="2" charset="2"/>
              <a:buChar char="ü"/>
              <a:defRPr/>
            </a:pPr>
            <a:r>
              <a:rPr lang="en-US" sz="1500" dirty="0">
                <a:gradFill>
                  <a:gsLst>
                    <a:gs pos="1250">
                      <a:srgbClr val="2C292A"/>
                    </a:gs>
                    <a:gs pos="100000">
                      <a:srgbClr val="2C292A"/>
                    </a:gs>
                  </a:gsLst>
                  <a:lin ang="5400000" scaled="0"/>
                </a:gradFill>
                <a:latin typeface="Segoe UI"/>
              </a:rPr>
              <a:t>Create clarity of migration roadmap </a:t>
            </a:r>
          </a:p>
          <a:p>
            <a:pPr marL="336080" indent="-336080" defTabSz="914192">
              <a:buFont typeface="Wingdings" panose="05000000000000000000" pitchFamily="2" charset="2"/>
              <a:buChar char="ü"/>
              <a:defRPr/>
            </a:pPr>
            <a:r>
              <a:rPr lang="en-US" sz="1500" dirty="0">
                <a:gradFill>
                  <a:gsLst>
                    <a:gs pos="1250">
                      <a:srgbClr val="2C292A"/>
                    </a:gs>
                    <a:gs pos="100000">
                      <a:srgbClr val="2C292A"/>
                    </a:gs>
                  </a:gsLst>
                  <a:lin ang="5400000" scaled="0"/>
                </a:gradFill>
                <a:latin typeface="Segoe UI"/>
              </a:rPr>
              <a:t>Accelerate decision making on strategy and compute options  </a:t>
            </a:r>
          </a:p>
          <a:p>
            <a:pPr marL="0" indent="0" defTabSz="914192">
              <a:buNone/>
              <a:defRPr/>
            </a:pPr>
            <a:endParaRPr lang="en-US" sz="1500" dirty="0">
              <a:gradFill>
                <a:gsLst>
                  <a:gs pos="1250">
                    <a:srgbClr val="2C292A"/>
                  </a:gs>
                  <a:gs pos="100000">
                    <a:srgbClr val="2C292A"/>
                  </a:gs>
                </a:gsLst>
                <a:lin ang="5400000" scaled="0"/>
              </a:gradFill>
              <a:latin typeface="Segoe UI"/>
            </a:endParaRPr>
          </a:p>
        </p:txBody>
      </p:sp>
      <p:sp>
        <p:nvSpPr>
          <p:cNvPr id="6" name="Oval 5">
            <a:extLst>
              <a:ext uri="{FF2B5EF4-FFF2-40B4-BE49-F238E27FC236}">
                <a16:creationId xmlns:a16="http://schemas.microsoft.com/office/drawing/2014/main" id="{9B85667F-FD42-4D23-8C51-7BA0C0F48245}"/>
              </a:ext>
            </a:extLst>
          </p:cNvPr>
          <p:cNvSpPr/>
          <p:nvPr/>
        </p:nvSpPr>
        <p:spPr bwMode="auto">
          <a:xfrm>
            <a:off x="3377570" y="3741153"/>
            <a:ext cx="698714" cy="724726"/>
          </a:xfrm>
          <a:prstGeom prst="ellipse">
            <a:avLst/>
          </a:prstGeom>
          <a:noFill/>
          <a:ln w="762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b="1" dirty="0">
                <a:gradFill>
                  <a:gsLst>
                    <a:gs pos="0">
                      <a:srgbClr val="FFFFFF"/>
                    </a:gs>
                    <a:gs pos="100000">
                      <a:srgbClr val="FFFFFF"/>
                    </a:gs>
                  </a:gsLst>
                  <a:lin ang="5400000" scaled="0"/>
                </a:gradFill>
                <a:latin typeface="Segoe UI"/>
                <a:cs typeface="Segoe UI" pitchFamily="34" charset="0"/>
              </a:rPr>
              <a:t>High impact</a:t>
            </a:r>
          </a:p>
        </p:txBody>
      </p:sp>
      <p:sp>
        <p:nvSpPr>
          <p:cNvPr id="7" name="Oval 6">
            <a:extLst>
              <a:ext uri="{FF2B5EF4-FFF2-40B4-BE49-F238E27FC236}">
                <a16:creationId xmlns:a16="http://schemas.microsoft.com/office/drawing/2014/main" id="{871377D3-4D62-471E-8C23-1D54EADEE2D7}"/>
              </a:ext>
            </a:extLst>
          </p:cNvPr>
          <p:cNvSpPr/>
          <p:nvPr/>
        </p:nvSpPr>
        <p:spPr bwMode="auto">
          <a:xfrm>
            <a:off x="1119410" y="4280161"/>
            <a:ext cx="720767" cy="701598"/>
          </a:xfrm>
          <a:prstGeom prst="ellipse">
            <a:avLst/>
          </a:prstGeom>
          <a:noFill/>
          <a:ln w="762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b="1" dirty="0">
                <a:gradFill>
                  <a:gsLst>
                    <a:gs pos="0">
                      <a:srgbClr val="FFFFFF"/>
                    </a:gs>
                    <a:gs pos="100000">
                      <a:srgbClr val="FFFFFF"/>
                    </a:gs>
                  </a:gsLst>
                  <a:lin ang="5400000" scaled="0"/>
                </a:gradFill>
                <a:latin typeface="Segoe UI"/>
                <a:cs typeface="Segoe UI" pitchFamily="34" charset="0"/>
              </a:rPr>
              <a:t>Quick Win</a:t>
            </a:r>
          </a:p>
        </p:txBody>
      </p:sp>
      <p:sp>
        <p:nvSpPr>
          <p:cNvPr id="8" name="Content Placeholder 2">
            <a:extLst>
              <a:ext uri="{FF2B5EF4-FFF2-40B4-BE49-F238E27FC236}">
                <a16:creationId xmlns:a16="http://schemas.microsoft.com/office/drawing/2014/main" id="{19A98532-4F6B-4A7C-8774-5076DD2D64E9}"/>
              </a:ext>
            </a:extLst>
          </p:cNvPr>
          <p:cNvSpPr txBox="1">
            <a:spLocks/>
          </p:cNvSpPr>
          <p:nvPr/>
        </p:nvSpPr>
        <p:spPr>
          <a:xfrm>
            <a:off x="6335438" y="2022588"/>
            <a:ext cx="4943067" cy="3171375"/>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31730" indent="-231730" defTabSz="914192">
              <a:defRPr/>
            </a:pPr>
            <a:r>
              <a:rPr lang="en-US" sz="1500" b="1" dirty="0">
                <a:gradFill>
                  <a:gsLst>
                    <a:gs pos="1250">
                      <a:srgbClr val="2C292A"/>
                    </a:gs>
                    <a:gs pos="100000">
                      <a:srgbClr val="2C292A"/>
                    </a:gs>
                  </a:gsLst>
                  <a:lin ang="5400000" scaled="0"/>
                </a:gradFill>
                <a:latin typeface="Segoe UI"/>
              </a:rPr>
              <a:t>How to move for </a:t>
            </a:r>
            <a:r>
              <a:rPr lang="en-US" sz="1500" b="1" u="sng" dirty="0">
                <a:gradFill>
                  <a:gsLst>
                    <a:gs pos="1250">
                      <a:srgbClr val="2C292A"/>
                    </a:gs>
                    <a:gs pos="100000">
                      <a:srgbClr val="2C292A"/>
                    </a:gs>
                  </a:gsLst>
                  <a:lin ang="5400000" scaled="0"/>
                </a:gradFill>
                <a:latin typeface="Segoe UI"/>
              </a:rPr>
              <a:t>each individual app</a:t>
            </a:r>
          </a:p>
          <a:p>
            <a:pPr marL="236500" lvl="1" indent="0" defTabSz="914192">
              <a:spcAft>
                <a:spcPts val="600"/>
              </a:spcAft>
              <a:buNone/>
              <a:defRPr/>
            </a:pPr>
            <a:r>
              <a:rPr lang="en-US" sz="1500" dirty="0">
                <a:gradFill>
                  <a:gsLst>
                    <a:gs pos="2917">
                      <a:srgbClr val="2C292A"/>
                    </a:gs>
                    <a:gs pos="30000">
                      <a:srgbClr val="2C292A"/>
                    </a:gs>
                  </a:gsLst>
                  <a:lin ang="5400000" scaled="0"/>
                </a:gradFill>
                <a:latin typeface="Segoe UI"/>
              </a:rPr>
              <a:t>Which migration strategy should you choose (5Rs)</a:t>
            </a:r>
          </a:p>
          <a:p>
            <a:pPr marL="236500" lvl="1" indent="0" defTabSz="914192">
              <a:spcAft>
                <a:spcPts val="600"/>
              </a:spcAft>
              <a:buNone/>
              <a:defRPr/>
            </a:pPr>
            <a:r>
              <a:rPr lang="en-US" sz="1500" dirty="0">
                <a:gradFill>
                  <a:gsLst>
                    <a:gs pos="2917">
                      <a:srgbClr val="2C292A"/>
                    </a:gs>
                    <a:gs pos="30000">
                      <a:srgbClr val="2C292A"/>
                    </a:gs>
                  </a:gsLst>
                  <a:lin ang="5400000" scaled="0"/>
                </a:gradFill>
                <a:latin typeface="Segoe UI"/>
              </a:rPr>
              <a:t>Which compute option should you consider </a:t>
            </a:r>
          </a:p>
          <a:p>
            <a:pPr marL="236500" lvl="1" indent="0" defTabSz="914192">
              <a:spcAft>
                <a:spcPts val="600"/>
              </a:spcAft>
              <a:buNone/>
              <a:defRPr/>
            </a:pPr>
            <a:r>
              <a:rPr lang="en-US" sz="1500" dirty="0">
                <a:gradFill>
                  <a:gsLst>
                    <a:gs pos="2917">
                      <a:srgbClr val="2C292A"/>
                    </a:gs>
                    <a:gs pos="30000">
                      <a:srgbClr val="2C292A"/>
                    </a:gs>
                  </a:gsLst>
                  <a:lin ang="5400000" scaled="0"/>
                </a:gradFill>
                <a:latin typeface="Segoe UI"/>
              </a:rPr>
              <a:t>What are the relevant technologies and services </a:t>
            </a:r>
            <a:endParaRPr lang="en-US" dirty="0">
              <a:gradFill>
                <a:gsLst>
                  <a:gs pos="1250">
                    <a:srgbClr val="2C292A"/>
                  </a:gs>
                  <a:gs pos="100000">
                    <a:srgbClr val="2C292A"/>
                  </a:gs>
                </a:gsLst>
                <a:lin ang="5400000" scaled="0"/>
              </a:gradFill>
              <a:latin typeface="Segoe UI"/>
            </a:endParaRPr>
          </a:p>
        </p:txBody>
      </p:sp>
      <p:pic>
        <p:nvPicPr>
          <p:cNvPr id="9" name="Picture 8">
            <a:extLst>
              <a:ext uri="{FF2B5EF4-FFF2-40B4-BE49-F238E27FC236}">
                <a16:creationId xmlns:a16="http://schemas.microsoft.com/office/drawing/2014/main" id="{0ED4FB3D-736A-45AD-963A-9E3932E3D901}"/>
              </a:ext>
            </a:extLst>
          </p:cNvPr>
          <p:cNvPicPr>
            <a:picLocks noChangeAspect="1"/>
          </p:cNvPicPr>
          <p:nvPr/>
        </p:nvPicPr>
        <p:blipFill>
          <a:blip r:embed="rId4"/>
          <a:stretch>
            <a:fillRect/>
          </a:stretch>
        </p:blipFill>
        <p:spPr>
          <a:xfrm>
            <a:off x="5970276" y="3537125"/>
            <a:ext cx="5415758" cy="2614346"/>
          </a:xfrm>
          <a:prstGeom prst="rect">
            <a:avLst/>
          </a:prstGeom>
        </p:spPr>
      </p:pic>
    </p:spTree>
    <p:extLst>
      <p:ext uri="{BB962C8B-B14F-4D97-AF65-F5344CB8AC3E}">
        <p14:creationId xmlns:p14="http://schemas.microsoft.com/office/powerpoint/2010/main" val="3121615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CEBB5-4610-AB47-A700-399D9CF3975F}"/>
              </a:ext>
            </a:extLst>
          </p:cNvPr>
          <p:cNvSpPr>
            <a:spLocks noGrp="1"/>
          </p:cNvSpPr>
          <p:nvPr>
            <p:ph type="title"/>
          </p:nvPr>
        </p:nvSpPr>
        <p:spPr/>
        <p:txBody>
          <a:bodyPr/>
          <a:lstStyle/>
          <a:p>
            <a:r>
              <a:rPr lang="en-US" dirty="0"/>
              <a:t>Demo: MTA Assessment Kit</a:t>
            </a:r>
          </a:p>
        </p:txBody>
      </p:sp>
      <p:sp>
        <p:nvSpPr>
          <p:cNvPr id="4" name="Text Placeholder 3">
            <a:extLst>
              <a:ext uri="{FF2B5EF4-FFF2-40B4-BE49-F238E27FC236}">
                <a16:creationId xmlns:a16="http://schemas.microsoft.com/office/drawing/2014/main" id="{12F3C3B5-7CD4-E74C-8AFA-5B71FBA71E5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11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137340" y="1549115"/>
            <a:ext cx="2383132" cy="3400129"/>
          </a:xfrm>
          <a:prstGeom prst="rect">
            <a:avLst/>
          </a:prstGeom>
          <a:solidFill>
            <a:srgbClr val="0E715F"/>
          </a:solidFill>
          <a:ln w="12700" cap="flat" cmpd="sng" algn="ctr">
            <a:noFill/>
            <a:prstDash val="solid"/>
          </a:ln>
          <a:effectLst/>
        </p:spPr>
        <p:txBody>
          <a:bodyPr lIns="155054" tIns="139547" rIns="155054" bIns="139547" rtlCol="0" anchor="t"/>
          <a:lstStyle/>
          <a:p>
            <a:pPr algn="ctr" defTabSz="790632">
              <a:spcAft>
                <a:spcPts val="588"/>
              </a:spcAft>
              <a:defRPr/>
            </a:pPr>
            <a:r>
              <a:rPr lang="en-US" sz="2400" kern="0" dirty="0">
                <a:solidFill>
                  <a:srgbClr val="FFFFFF"/>
                </a:solidFill>
                <a:latin typeface="Segoe UI"/>
              </a:rPr>
              <a:t>Top down</a:t>
            </a:r>
          </a:p>
          <a:p>
            <a:pPr defTabSz="790632">
              <a:lnSpc>
                <a:spcPct val="90000"/>
              </a:lnSpc>
              <a:defRPr/>
            </a:pPr>
            <a:r>
              <a:rPr lang="en-US" sz="1567" dirty="0">
                <a:solidFill>
                  <a:srgbClr val="FFFFFF"/>
                </a:solidFill>
                <a:latin typeface="Segoe UI"/>
              </a:rPr>
              <a:t>Modernizing applications</a:t>
            </a:r>
            <a:br>
              <a:rPr lang="en-US" sz="1371" dirty="0">
                <a:solidFill>
                  <a:srgbClr val="FFFFFF"/>
                </a:solidFill>
                <a:latin typeface="Segoe UI"/>
              </a:rPr>
            </a:br>
            <a:endParaRPr lang="en-US" sz="1371" dirty="0">
              <a:solidFill>
                <a:srgbClr val="FFFFFF"/>
              </a:solidFill>
              <a:latin typeface="Segoe UI"/>
            </a:endParaRPr>
          </a:p>
          <a:p>
            <a:pPr marL="228556" lvl="1" indent="-228556" defTabSz="914191">
              <a:lnSpc>
                <a:spcPct val="90000"/>
              </a:lnSpc>
              <a:spcAft>
                <a:spcPts val="1177"/>
              </a:spcAft>
              <a:buSzPct val="90000"/>
              <a:buFont typeface="Arial" panose="020B0604020202020204" pitchFamily="34" charset="0"/>
              <a:buChar char="•"/>
            </a:pPr>
            <a:r>
              <a:rPr lang="en-US" sz="1567" dirty="0">
                <a:solidFill>
                  <a:srgbClr val="FFFFFF"/>
                </a:solidFill>
                <a:latin typeface="Segoe UI"/>
              </a:rPr>
              <a:t>PaaS </a:t>
            </a:r>
          </a:p>
          <a:p>
            <a:pPr marL="228556" lvl="1" indent="-228556" defTabSz="914191">
              <a:lnSpc>
                <a:spcPct val="90000"/>
              </a:lnSpc>
              <a:spcAft>
                <a:spcPts val="1177"/>
              </a:spcAft>
              <a:buSzPct val="90000"/>
              <a:buFont typeface="Arial" panose="020B0604020202020204" pitchFamily="34" charset="0"/>
              <a:buChar char="•"/>
            </a:pPr>
            <a:r>
              <a:rPr lang="en-US" sz="1567" dirty="0">
                <a:solidFill>
                  <a:srgbClr val="FFFFFF"/>
                </a:solidFill>
                <a:latin typeface="Segoe UI"/>
              </a:rPr>
              <a:t>SaaS</a:t>
            </a:r>
          </a:p>
        </p:txBody>
      </p:sp>
      <p:sp>
        <p:nvSpPr>
          <p:cNvPr id="41" name="Rectangle 40"/>
          <p:cNvSpPr/>
          <p:nvPr/>
        </p:nvSpPr>
        <p:spPr>
          <a:xfrm>
            <a:off x="4763139" y="3011541"/>
            <a:ext cx="2456464" cy="3412490"/>
          </a:xfrm>
          <a:prstGeom prst="rect">
            <a:avLst/>
          </a:prstGeom>
          <a:solidFill>
            <a:schemeClr val="accent2"/>
          </a:solidFill>
          <a:ln w="12700" cap="flat" cmpd="sng" algn="ctr">
            <a:noFill/>
            <a:prstDash val="solid"/>
          </a:ln>
          <a:effectLst/>
        </p:spPr>
        <p:txBody>
          <a:bodyPr lIns="155054" tIns="139547" rIns="155054" bIns="139547" rtlCol="0" anchor="t"/>
          <a:lstStyle/>
          <a:p>
            <a:pPr algn="ctr" defTabSz="790632">
              <a:lnSpc>
                <a:spcPct val="90000"/>
              </a:lnSpc>
              <a:spcAft>
                <a:spcPts val="588"/>
              </a:spcAft>
              <a:defRPr/>
            </a:pPr>
            <a:r>
              <a:rPr lang="en-US" sz="2400" kern="0" dirty="0">
                <a:solidFill>
                  <a:srgbClr val="FFFFFF"/>
                </a:solidFill>
                <a:latin typeface="Segoe UI"/>
              </a:rPr>
              <a:t>Bottom-up</a:t>
            </a:r>
          </a:p>
          <a:p>
            <a:pPr defTabSz="790632">
              <a:lnSpc>
                <a:spcPct val="90000"/>
              </a:lnSpc>
              <a:defRPr/>
            </a:pPr>
            <a:r>
              <a:rPr lang="en-US" sz="1567" dirty="0">
                <a:solidFill>
                  <a:srgbClr val="FFFFFF"/>
                </a:solidFill>
                <a:latin typeface="Segoe UI"/>
              </a:rPr>
              <a:t>Environment rationalization </a:t>
            </a:r>
          </a:p>
          <a:p>
            <a:pPr defTabSz="790632">
              <a:lnSpc>
                <a:spcPct val="90000"/>
              </a:lnSpc>
              <a:defRPr/>
            </a:pPr>
            <a:endParaRPr lang="en-US" sz="980" kern="0" dirty="0">
              <a:solidFill>
                <a:srgbClr val="FFFFFF"/>
              </a:solidFill>
              <a:latin typeface="Segoe UI"/>
            </a:endParaRPr>
          </a:p>
          <a:p>
            <a:pPr marL="169597" lvl="1" indent="-169597" defTabSz="914191">
              <a:lnSpc>
                <a:spcPct val="90000"/>
              </a:lnSpc>
              <a:spcBef>
                <a:spcPct val="20000"/>
              </a:spcBef>
              <a:spcAft>
                <a:spcPts val="1177"/>
              </a:spcAft>
              <a:buSzPct val="90000"/>
              <a:buFont typeface="Arial" panose="020B0604020202020204" pitchFamily="34" charset="0"/>
              <a:buChar char="•"/>
            </a:pPr>
            <a:r>
              <a:rPr lang="en-US" sz="1567" dirty="0">
                <a:solidFill>
                  <a:srgbClr val="FFFFFF"/>
                </a:solidFill>
                <a:latin typeface="Segoe UI"/>
              </a:rPr>
              <a:t>Hardware inventory</a:t>
            </a:r>
          </a:p>
          <a:p>
            <a:pPr marL="169597" lvl="1" indent="-169597" defTabSz="914191">
              <a:lnSpc>
                <a:spcPct val="90000"/>
              </a:lnSpc>
              <a:spcBef>
                <a:spcPct val="20000"/>
              </a:spcBef>
              <a:spcAft>
                <a:spcPts val="1177"/>
              </a:spcAft>
              <a:buSzPct val="90000"/>
              <a:buFont typeface="Arial" panose="020B0604020202020204" pitchFamily="34" charset="0"/>
              <a:buChar char="•"/>
            </a:pPr>
            <a:r>
              <a:rPr lang="en-US" sz="1567" dirty="0">
                <a:solidFill>
                  <a:srgbClr val="FFFFFF"/>
                </a:solidFill>
                <a:latin typeface="Segoe UI"/>
              </a:rPr>
              <a:t>Network or workload dependencies?</a:t>
            </a:r>
          </a:p>
          <a:p>
            <a:pPr marL="169597" lvl="1" indent="-169597" defTabSz="914191">
              <a:lnSpc>
                <a:spcPct val="90000"/>
              </a:lnSpc>
              <a:spcBef>
                <a:spcPct val="20000"/>
              </a:spcBef>
              <a:spcAft>
                <a:spcPts val="1177"/>
              </a:spcAft>
              <a:buSzPct val="90000"/>
              <a:buFont typeface="Arial" panose="020B0604020202020204" pitchFamily="34" charset="0"/>
              <a:buChar char="•"/>
            </a:pPr>
            <a:r>
              <a:rPr lang="en-US" sz="1567" dirty="0">
                <a:solidFill>
                  <a:srgbClr val="FFFFFF"/>
                </a:solidFill>
                <a:latin typeface="Segoe UI"/>
              </a:rPr>
              <a:t>Business compliance requirements</a:t>
            </a:r>
          </a:p>
        </p:txBody>
      </p:sp>
      <p:sp>
        <p:nvSpPr>
          <p:cNvPr id="42" name="Rectangle 41"/>
          <p:cNvSpPr/>
          <p:nvPr/>
        </p:nvSpPr>
        <p:spPr>
          <a:xfrm>
            <a:off x="7497455" y="1549119"/>
            <a:ext cx="2471389" cy="3886867"/>
          </a:xfrm>
          <a:prstGeom prst="rect">
            <a:avLst/>
          </a:prstGeom>
          <a:solidFill>
            <a:schemeClr val="accent1"/>
          </a:solidFill>
          <a:ln w="12700" cap="flat" cmpd="sng" algn="ctr">
            <a:noFill/>
            <a:prstDash val="solid"/>
          </a:ln>
          <a:effectLst/>
        </p:spPr>
        <p:txBody>
          <a:bodyPr lIns="155054" tIns="139547" rIns="155054" bIns="139547" rtlCol="0" anchor="t"/>
          <a:lstStyle/>
          <a:p>
            <a:pPr algn="ctr" defTabSz="790632">
              <a:lnSpc>
                <a:spcPct val="90000"/>
              </a:lnSpc>
              <a:spcAft>
                <a:spcPts val="588"/>
              </a:spcAft>
              <a:defRPr/>
            </a:pPr>
            <a:r>
              <a:rPr lang="en-US" sz="2400" kern="0" dirty="0">
                <a:solidFill>
                  <a:srgbClr val="FFFFFF"/>
                </a:solidFill>
                <a:latin typeface="Segoe UI"/>
              </a:rPr>
              <a:t>Opportunistic</a:t>
            </a:r>
          </a:p>
          <a:p>
            <a:pPr defTabSz="790632">
              <a:lnSpc>
                <a:spcPct val="90000"/>
              </a:lnSpc>
              <a:defRPr/>
            </a:pPr>
            <a:r>
              <a:rPr lang="en-US" sz="1567" dirty="0">
                <a:solidFill>
                  <a:srgbClr val="FFFFFF"/>
                </a:solidFill>
                <a:latin typeface="Segoe UI"/>
              </a:rPr>
              <a:t>Evolve applications </a:t>
            </a:r>
            <a:br>
              <a:rPr lang="en-US" sz="1567" dirty="0">
                <a:solidFill>
                  <a:srgbClr val="FFFFFF"/>
                </a:solidFill>
                <a:latin typeface="Segoe UI"/>
              </a:rPr>
            </a:br>
            <a:r>
              <a:rPr lang="en-US" sz="1567" dirty="0">
                <a:solidFill>
                  <a:srgbClr val="FFFFFF"/>
                </a:solidFill>
                <a:latin typeface="Segoe UI"/>
              </a:rPr>
              <a:t>to Azure</a:t>
            </a:r>
          </a:p>
          <a:p>
            <a:pPr defTabSz="790632">
              <a:lnSpc>
                <a:spcPct val="90000"/>
              </a:lnSpc>
              <a:defRPr/>
            </a:pPr>
            <a:endParaRPr lang="en-US" sz="1078" kern="0" dirty="0">
              <a:solidFill>
                <a:srgbClr val="FFFFFF"/>
              </a:solidFill>
              <a:latin typeface="Segoe UI"/>
            </a:endParaRPr>
          </a:p>
          <a:p>
            <a:pPr marL="169597" lvl="1" indent="-169597" defTabSz="914191">
              <a:lnSpc>
                <a:spcPct val="90000"/>
              </a:lnSpc>
              <a:spcBef>
                <a:spcPct val="20000"/>
              </a:spcBef>
              <a:spcAft>
                <a:spcPts val="1177"/>
              </a:spcAft>
              <a:buSzPct val="90000"/>
              <a:buFont typeface="Arial" panose="020B0604020202020204" pitchFamily="34" charset="0"/>
              <a:buChar char="•"/>
            </a:pPr>
            <a:r>
              <a:rPr lang="en-US" sz="1567" dirty="0">
                <a:solidFill>
                  <a:srgbClr val="FFFFFF"/>
                </a:solidFill>
                <a:latin typeface="Segoe UI"/>
              </a:rPr>
              <a:t>Migrate applications </a:t>
            </a:r>
            <a:br>
              <a:rPr lang="en-US" sz="1567" dirty="0">
                <a:solidFill>
                  <a:srgbClr val="FFFFFF"/>
                </a:solidFill>
                <a:latin typeface="Segoe UI"/>
              </a:rPr>
            </a:br>
            <a:r>
              <a:rPr lang="en-US" sz="1567" dirty="0">
                <a:solidFill>
                  <a:srgbClr val="FFFFFF"/>
                </a:solidFill>
                <a:latin typeface="Segoe UI"/>
              </a:rPr>
              <a:t>in the course of other projects</a:t>
            </a:r>
          </a:p>
          <a:p>
            <a:pPr marL="169597" lvl="1" indent="-169597" defTabSz="914191">
              <a:lnSpc>
                <a:spcPct val="90000"/>
              </a:lnSpc>
              <a:spcBef>
                <a:spcPct val="20000"/>
              </a:spcBef>
              <a:spcAft>
                <a:spcPts val="1177"/>
              </a:spcAft>
              <a:buSzPct val="90000"/>
              <a:buFont typeface="Arial" panose="020B0604020202020204" pitchFamily="34" charset="0"/>
              <a:buChar char="•"/>
            </a:pPr>
            <a:r>
              <a:rPr lang="en-US" sz="1567" dirty="0">
                <a:solidFill>
                  <a:srgbClr val="FFFFFF"/>
                </a:solidFill>
                <a:latin typeface="Segoe UI"/>
              </a:rPr>
              <a:t>Build new functionality or components in Azure</a:t>
            </a:r>
          </a:p>
        </p:txBody>
      </p:sp>
      <p:sp>
        <p:nvSpPr>
          <p:cNvPr id="43" name="Down Arrow 42"/>
          <p:cNvSpPr/>
          <p:nvPr/>
        </p:nvSpPr>
        <p:spPr bwMode="auto">
          <a:xfrm>
            <a:off x="2695391" y="4939285"/>
            <a:ext cx="1243929" cy="616265"/>
          </a:xfrm>
          <a:prstGeom prst="downArrow">
            <a:avLst/>
          </a:prstGeom>
          <a:solidFill>
            <a:srgbClr val="0E715F"/>
          </a:solidFill>
          <a:ln w="1270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5715" rIns="91427" bIns="45715" numCol="1" rtlCol="0" anchor="ctr" anchorCtr="0" compatLnSpc="1">
            <a:prstTxWarp prst="textNoShape">
              <a:avLst/>
            </a:prstTxWarp>
          </a:bodyPr>
          <a:lstStyle/>
          <a:p>
            <a:pPr algn="ctr" defTabSz="913927" fontAlgn="base">
              <a:spcBef>
                <a:spcPct val="0"/>
              </a:spcBef>
              <a:spcAft>
                <a:spcPct val="0"/>
              </a:spcAft>
            </a:pPr>
            <a:endParaRPr lang="en-US" sz="1961" dirty="0">
              <a:solidFill>
                <a:srgbClr val="FFFFFF"/>
              </a:solidFill>
              <a:latin typeface="Segoe UI"/>
            </a:endParaRPr>
          </a:p>
        </p:txBody>
      </p:sp>
      <p:sp>
        <p:nvSpPr>
          <p:cNvPr id="44" name="Down Arrow 43"/>
          <p:cNvSpPr/>
          <p:nvPr/>
        </p:nvSpPr>
        <p:spPr bwMode="auto">
          <a:xfrm rot="10800000">
            <a:off x="5330441" y="2414612"/>
            <a:ext cx="1243929" cy="661233"/>
          </a:xfrm>
          <a:prstGeom prst="downArrow">
            <a:avLst/>
          </a:prstGeom>
          <a:solidFill>
            <a:schemeClr val="accent2"/>
          </a:solidFill>
          <a:ln w="1270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45715" rIns="91427" bIns="45715" numCol="1" rtlCol="0" anchor="ctr" anchorCtr="0" compatLnSpc="1">
            <a:prstTxWarp prst="textNoShape">
              <a:avLst/>
            </a:prstTxWarp>
          </a:bodyPr>
          <a:lstStyle/>
          <a:p>
            <a:pPr algn="ctr" defTabSz="913927" fontAlgn="base">
              <a:spcBef>
                <a:spcPct val="0"/>
              </a:spcBef>
              <a:spcAft>
                <a:spcPct val="0"/>
              </a:spcAft>
            </a:pPr>
            <a:endParaRPr lang="en-US" sz="1961" dirty="0">
              <a:solidFill>
                <a:srgbClr val="FFFFFF"/>
              </a:solidFill>
              <a:latin typeface="Segoe UI"/>
            </a:endParaRPr>
          </a:p>
        </p:txBody>
      </p:sp>
      <p:sp>
        <p:nvSpPr>
          <p:cNvPr id="46" name="Rectangle 45"/>
          <p:cNvSpPr/>
          <p:nvPr/>
        </p:nvSpPr>
        <p:spPr>
          <a:xfrm>
            <a:off x="2140005" y="5575181"/>
            <a:ext cx="2380472" cy="825204"/>
          </a:xfrm>
          <a:prstGeom prst="rect">
            <a:avLst/>
          </a:prstGeom>
          <a:solidFill>
            <a:srgbClr val="0E715F"/>
          </a:solidFill>
          <a:ln w="12700" cap="flat" cmpd="sng" algn="ctr">
            <a:noFill/>
            <a:prstDash val="solid"/>
          </a:ln>
          <a:effectLst/>
        </p:spPr>
        <p:txBody>
          <a:bodyPr lIns="155054" tIns="98593" rIns="155054" bIns="139547" rtlCol="0" anchor="ctr" anchorCtr="0"/>
          <a:lstStyle/>
          <a:p>
            <a:pPr algn="ctr" defTabSz="790632">
              <a:defRPr/>
            </a:pPr>
            <a:r>
              <a:rPr lang="en-US" sz="1866" dirty="0">
                <a:solidFill>
                  <a:srgbClr val="FFFFFF"/>
                </a:solidFill>
                <a:latin typeface="Segoe UI"/>
              </a:rPr>
              <a:t>Strategic/ evaluative </a:t>
            </a:r>
            <a:endParaRPr lang="en-US" sz="1866" kern="0" dirty="0">
              <a:solidFill>
                <a:srgbClr val="FFFFFF"/>
              </a:solidFill>
              <a:latin typeface="Segoe UI"/>
            </a:endParaRPr>
          </a:p>
        </p:txBody>
      </p:sp>
      <p:sp>
        <p:nvSpPr>
          <p:cNvPr id="47" name="Rectangle 46"/>
          <p:cNvSpPr/>
          <p:nvPr/>
        </p:nvSpPr>
        <p:spPr>
          <a:xfrm>
            <a:off x="4763139" y="1549120"/>
            <a:ext cx="2456464" cy="865497"/>
          </a:xfrm>
          <a:prstGeom prst="rect">
            <a:avLst/>
          </a:prstGeom>
          <a:solidFill>
            <a:schemeClr val="accent2"/>
          </a:solidFill>
          <a:ln w="12700" cap="flat" cmpd="sng" algn="ctr">
            <a:noFill/>
            <a:prstDash val="solid"/>
          </a:ln>
          <a:effectLst/>
        </p:spPr>
        <p:txBody>
          <a:bodyPr lIns="155054" tIns="98593" rIns="155054" bIns="139547" rtlCol="0" anchor="ctr" anchorCtr="0"/>
          <a:lstStyle/>
          <a:p>
            <a:pPr algn="ctr" defTabSz="790632">
              <a:defRPr/>
            </a:pPr>
            <a:r>
              <a:rPr lang="en-US" sz="1733" kern="0" dirty="0">
                <a:solidFill>
                  <a:srgbClr val="FFFFFF"/>
                </a:solidFill>
                <a:latin typeface="Segoe UI"/>
              </a:rPr>
              <a:t>Tactical/</a:t>
            </a:r>
            <a:br>
              <a:rPr lang="en-US" sz="1733" kern="0" dirty="0">
                <a:solidFill>
                  <a:srgbClr val="FFFFFF"/>
                </a:solidFill>
                <a:latin typeface="Segoe UI"/>
              </a:rPr>
            </a:br>
            <a:r>
              <a:rPr lang="en-US" sz="1733" kern="0" dirty="0">
                <a:solidFill>
                  <a:srgbClr val="FFFFFF"/>
                </a:solidFill>
                <a:latin typeface="Segoe UI"/>
              </a:rPr>
              <a:t>cost-effective</a:t>
            </a:r>
          </a:p>
        </p:txBody>
      </p:sp>
      <p:sp>
        <p:nvSpPr>
          <p:cNvPr id="48" name="Rectangle 47"/>
          <p:cNvSpPr/>
          <p:nvPr/>
        </p:nvSpPr>
        <p:spPr>
          <a:xfrm>
            <a:off x="7497455" y="5567695"/>
            <a:ext cx="2471389" cy="832686"/>
          </a:xfrm>
          <a:prstGeom prst="rect">
            <a:avLst/>
          </a:prstGeom>
          <a:solidFill>
            <a:schemeClr val="accent1"/>
          </a:solidFill>
          <a:ln w="12700" cap="flat" cmpd="sng" algn="ctr">
            <a:noFill/>
            <a:prstDash val="solid"/>
          </a:ln>
          <a:effectLst/>
        </p:spPr>
        <p:txBody>
          <a:bodyPr lIns="155054" tIns="98593" rIns="155054" bIns="139547" rtlCol="0" anchor="ctr" anchorCtr="0"/>
          <a:lstStyle/>
          <a:p>
            <a:pPr algn="ctr" defTabSz="790632">
              <a:defRPr/>
            </a:pPr>
            <a:r>
              <a:rPr lang="en-US" sz="1866" kern="0" dirty="0">
                <a:solidFill>
                  <a:srgbClr val="FFFFFF"/>
                </a:solidFill>
                <a:latin typeface="Segoe UI"/>
              </a:rPr>
              <a:t>On-the-fly/flexible</a:t>
            </a:r>
          </a:p>
        </p:txBody>
      </p:sp>
      <p:sp>
        <p:nvSpPr>
          <p:cNvPr id="9" name="Title 8"/>
          <p:cNvSpPr>
            <a:spLocks noGrp="1"/>
          </p:cNvSpPr>
          <p:nvPr>
            <p:ph type="title"/>
          </p:nvPr>
        </p:nvSpPr>
        <p:spPr/>
        <p:txBody>
          <a:bodyPr/>
          <a:lstStyle/>
          <a:p>
            <a:r>
              <a:rPr lang="en-US" dirty="0"/>
              <a:t>Project Execution Options</a:t>
            </a:r>
          </a:p>
        </p:txBody>
      </p:sp>
    </p:spTree>
    <p:extLst>
      <p:ext uri="{BB962C8B-B14F-4D97-AF65-F5344CB8AC3E}">
        <p14:creationId xmlns:p14="http://schemas.microsoft.com/office/powerpoint/2010/main" val="32064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9B5045-2758-334D-BB3A-3CDD47C1F8A2}"/>
              </a:ext>
            </a:extLst>
          </p:cNvPr>
          <p:cNvSpPr>
            <a:spLocks noGrp="1"/>
          </p:cNvSpPr>
          <p:nvPr>
            <p:ph type="title"/>
          </p:nvPr>
        </p:nvSpPr>
        <p:spPr>
          <a:xfrm>
            <a:off x="588263" y="457200"/>
            <a:ext cx="11018520" cy="977900"/>
          </a:xfrm>
        </p:spPr>
        <p:txBody>
          <a:bodyPr>
            <a:normAutofit fontScale="90000"/>
          </a:bodyPr>
          <a:lstStyle/>
          <a:p>
            <a:r>
              <a:rPr lang="en-US" dirty="0"/>
              <a:t>HOL Activity – Inventory and Assessment of Source Applications</a:t>
            </a:r>
          </a:p>
        </p:txBody>
      </p:sp>
      <p:sp>
        <p:nvSpPr>
          <p:cNvPr id="2" name="Text Placeholder 1">
            <a:extLst>
              <a:ext uri="{FF2B5EF4-FFF2-40B4-BE49-F238E27FC236}">
                <a16:creationId xmlns:a16="http://schemas.microsoft.com/office/drawing/2014/main" id="{932A2273-8593-45D6-B6E0-1805D7ABE99E}"/>
              </a:ext>
            </a:extLst>
          </p:cNvPr>
          <p:cNvSpPr>
            <a:spLocks noGrp="1"/>
          </p:cNvSpPr>
          <p:nvPr>
            <p:ph type="body" sz="quarter" idx="10"/>
          </p:nvPr>
        </p:nvSpPr>
        <p:spPr>
          <a:xfrm>
            <a:off x="584200" y="1435497"/>
            <a:ext cx="11018520" cy="4050340"/>
          </a:xfrm>
        </p:spPr>
        <p:txBody>
          <a:bodyPr/>
          <a:lstStyle/>
          <a:p>
            <a:r>
              <a:rPr lang="en-US" dirty="0"/>
              <a:t>Use the sample applications or use one of yours</a:t>
            </a:r>
          </a:p>
          <a:p>
            <a:pPr lvl="1"/>
            <a:r>
              <a:rPr lang="en-US" dirty="0"/>
              <a:t>Login to the source environment</a:t>
            </a:r>
          </a:p>
          <a:p>
            <a:pPr lvl="1"/>
            <a:r>
              <a:rPr lang="en-US" dirty="0"/>
              <a:t>Configure source applications</a:t>
            </a:r>
          </a:p>
          <a:p>
            <a:pPr lvl="1"/>
            <a:r>
              <a:rPr lang="en-US" dirty="0"/>
              <a:t>Inventory and assess the applications</a:t>
            </a:r>
          </a:p>
          <a:p>
            <a:pPr lvl="1"/>
            <a:r>
              <a:rPr lang="en-US" dirty="0"/>
              <a:t>Fill out the MTA spreadsheet or create your own</a:t>
            </a:r>
          </a:p>
          <a:p>
            <a:endParaRPr lang="en-US" dirty="0"/>
          </a:p>
          <a:p>
            <a:r>
              <a:rPr lang="en-US" dirty="0"/>
              <a:t>For discussion</a:t>
            </a:r>
          </a:p>
          <a:p>
            <a:pPr lvl="1"/>
            <a:r>
              <a:rPr lang="en-US" dirty="0"/>
              <a:t>How will you prioritize migration projects?</a:t>
            </a:r>
          </a:p>
          <a:p>
            <a:pPr lvl="1"/>
            <a:r>
              <a:rPr lang="en-US" dirty="0"/>
              <a:t>What tools do you think you will need?</a:t>
            </a:r>
          </a:p>
          <a:p>
            <a:pPr lvl="1"/>
            <a:r>
              <a:rPr lang="en-US" dirty="0"/>
              <a:t>What are the biggest blockers you see?</a:t>
            </a:r>
          </a:p>
        </p:txBody>
      </p:sp>
    </p:spTree>
    <p:extLst>
      <p:ext uri="{BB962C8B-B14F-4D97-AF65-F5344CB8AC3E}">
        <p14:creationId xmlns:p14="http://schemas.microsoft.com/office/powerpoint/2010/main" val="14167719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D43FE6-AE53-D54E-A05F-749901275FD5}"/>
              </a:ext>
            </a:extLst>
          </p:cNvPr>
          <p:cNvSpPr>
            <a:spLocks noGrp="1"/>
          </p:cNvSpPr>
          <p:nvPr>
            <p:ph type="title"/>
          </p:nvPr>
        </p:nvSpPr>
        <p:spPr/>
        <p:txBody>
          <a:bodyPr/>
          <a:lstStyle/>
          <a:p>
            <a:r>
              <a:rPr lang="en-US"/>
              <a:t>Inventory Hints</a:t>
            </a:r>
            <a:endParaRPr lang="en-US" dirty="0"/>
          </a:p>
        </p:txBody>
      </p:sp>
      <p:sp>
        <p:nvSpPr>
          <p:cNvPr id="6" name="Text Placeholder 5">
            <a:extLst>
              <a:ext uri="{FF2B5EF4-FFF2-40B4-BE49-F238E27FC236}">
                <a16:creationId xmlns:a16="http://schemas.microsoft.com/office/drawing/2014/main" id="{906C9BA3-5ACA-B347-91E4-15BD95FC7DDF}"/>
              </a:ext>
            </a:extLst>
          </p:cNvPr>
          <p:cNvSpPr>
            <a:spLocks noGrp="1"/>
          </p:cNvSpPr>
          <p:nvPr>
            <p:ph type="body" sz="quarter" idx="10"/>
          </p:nvPr>
        </p:nvSpPr>
        <p:spPr>
          <a:xfrm>
            <a:off x="584200" y="1435497"/>
            <a:ext cx="11018520" cy="4715137"/>
          </a:xfrm>
        </p:spPr>
        <p:txBody>
          <a:bodyPr/>
          <a:lstStyle/>
          <a:p>
            <a:r>
              <a:rPr lang="en-US" dirty="0"/>
              <a:t>Gather technical information, includes but limited to:</a:t>
            </a:r>
          </a:p>
          <a:p>
            <a:pPr lvl="1"/>
            <a:r>
              <a:rPr lang="en-US" dirty="0"/>
              <a:t>SSL Certificates</a:t>
            </a:r>
          </a:p>
          <a:p>
            <a:pPr lvl="1"/>
            <a:r>
              <a:rPr lang="en-US" dirty="0"/>
              <a:t>SPN/Kerberos</a:t>
            </a:r>
          </a:p>
          <a:p>
            <a:pPr lvl="1"/>
            <a:r>
              <a:rPr lang="en-US" dirty="0"/>
              <a:t>App Pool IDs</a:t>
            </a:r>
          </a:p>
          <a:p>
            <a:pPr lvl="1"/>
            <a:r>
              <a:rPr lang="en-US" dirty="0"/>
              <a:t>Delegation Information</a:t>
            </a:r>
          </a:p>
          <a:p>
            <a:pPr lvl="1"/>
            <a:r>
              <a:rPr lang="en-US" dirty="0"/>
              <a:t>Ports and Protocols</a:t>
            </a:r>
          </a:p>
          <a:p>
            <a:pPr lvl="1"/>
            <a:r>
              <a:rPr lang="en-US" dirty="0"/>
              <a:t>Security information</a:t>
            </a:r>
          </a:p>
          <a:p>
            <a:pPr lvl="1"/>
            <a:r>
              <a:rPr lang="en-US" dirty="0"/>
              <a:t>Source operating systems</a:t>
            </a:r>
          </a:p>
          <a:p>
            <a:pPr lvl="2"/>
            <a:r>
              <a:rPr lang="en-US" dirty="0"/>
              <a:t>Versions and support information</a:t>
            </a:r>
          </a:p>
          <a:p>
            <a:pPr lvl="2"/>
            <a:r>
              <a:rPr lang="en-US" dirty="0"/>
              <a:t>Hardware life expectancy</a:t>
            </a:r>
          </a:p>
          <a:p>
            <a:pPr lvl="1"/>
            <a:r>
              <a:rPr lang="en-US" dirty="0"/>
              <a:t>DB Versions and settings</a:t>
            </a:r>
          </a:p>
          <a:p>
            <a:pPr lvl="1"/>
            <a:r>
              <a:rPr lang="en-US" dirty="0"/>
              <a:t>Dependencies</a:t>
            </a:r>
          </a:p>
          <a:p>
            <a:pPr lvl="1"/>
            <a:endParaRPr lang="en-US" dirty="0"/>
          </a:p>
        </p:txBody>
      </p:sp>
    </p:spTree>
    <p:extLst>
      <p:ext uri="{BB962C8B-B14F-4D97-AF65-F5344CB8AC3E}">
        <p14:creationId xmlns:p14="http://schemas.microsoft.com/office/powerpoint/2010/main" val="10363765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665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Migration Factory</a:t>
            </a:r>
          </a:p>
        </p:txBody>
      </p:sp>
      <p:grpSp>
        <p:nvGrpSpPr>
          <p:cNvPr id="4" name="Group 3">
            <a:extLst>
              <a:ext uri="{FF2B5EF4-FFF2-40B4-BE49-F238E27FC236}">
                <a16:creationId xmlns:a16="http://schemas.microsoft.com/office/drawing/2014/main" id="{0D85EE34-DAD2-4D71-A420-1C3BFF1CE9E5}"/>
              </a:ext>
            </a:extLst>
          </p:cNvPr>
          <p:cNvGrpSpPr/>
          <p:nvPr/>
        </p:nvGrpSpPr>
        <p:grpSpPr>
          <a:xfrm>
            <a:off x="639380" y="1566040"/>
            <a:ext cx="10688143" cy="3395133"/>
            <a:chOff x="639380" y="1566040"/>
            <a:chExt cx="10688143" cy="3395133"/>
          </a:xfrm>
        </p:grpSpPr>
        <p:graphicFrame>
          <p:nvGraphicFramePr>
            <p:cNvPr id="7" name="Diagram 6">
              <a:extLst>
                <a:ext uri="{FF2B5EF4-FFF2-40B4-BE49-F238E27FC236}">
                  <a16:creationId xmlns:a16="http://schemas.microsoft.com/office/drawing/2014/main" id="{203C7662-2BBE-4777-8EC0-CE42C09479C1}"/>
                </a:ext>
              </a:extLst>
            </p:cNvPr>
            <p:cNvGraphicFramePr/>
            <p:nvPr>
              <p:extLst>
                <p:ext uri="{D42A27DB-BD31-4B8C-83A1-F6EECF244321}">
                  <p14:modId xmlns:p14="http://schemas.microsoft.com/office/powerpoint/2010/main" val="3100018310"/>
                </p:ext>
              </p:extLst>
            </p:nvPr>
          </p:nvGraphicFramePr>
          <p:xfrm>
            <a:off x="639380" y="1953465"/>
            <a:ext cx="4426607" cy="2951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E68A0C7-3E17-4501-BDE3-4F9179E650CC}"/>
                </a:ext>
              </a:extLst>
            </p:cNvPr>
            <p:cNvGraphicFramePr/>
            <p:nvPr>
              <p:extLst/>
            </p:nvPr>
          </p:nvGraphicFramePr>
          <p:xfrm>
            <a:off x="8187997" y="2382491"/>
            <a:ext cx="3139526" cy="2093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816BDB0C-D3F8-445B-A5C8-5887454D2C10}"/>
                </a:ext>
              </a:extLst>
            </p:cNvPr>
            <p:cNvGraphicFramePr/>
            <p:nvPr>
              <p:extLst/>
            </p:nvPr>
          </p:nvGraphicFramePr>
          <p:xfrm>
            <a:off x="4105608" y="1566040"/>
            <a:ext cx="5092700" cy="33951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30808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09E58-891D-314A-A4CB-438E121B1D5A}"/>
              </a:ext>
            </a:extLst>
          </p:cNvPr>
          <p:cNvSpPr>
            <a:spLocks noGrp="1"/>
          </p:cNvSpPr>
          <p:nvPr>
            <p:ph type="title"/>
          </p:nvPr>
        </p:nvSpPr>
        <p:spPr/>
        <p:txBody>
          <a:bodyPr/>
          <a:lstStyle/>
          <a:p>
            <a:r>
              <a:rPr lang="en-US" dirty="0"/>
              <a:t>Application Migration​ &amp; Modernization: </a:t>
            </a:r>
            <a:br>
              <a:rPr lang="en-US" dirty="0"/>
            </a:br>
            <a:r>
              <a:rPr lang="en-US" dirty="0"/>
              <a:t>Discovery</a:t>
            </a:r>
          </a:p>
        </p:txBody>
      </p:sp>
    </p:spTree>
    <p:extLst>
      <p:ext uri="{BB962C8B-B14F-4D97-AF65-F5344CB8AC3E}">
        <p14:creationId xmlns:p14="http://schemas.microsoft.com/office/powerpoint/2010/main" val="29545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 to build your inventory</a:t>
            </a:r>
            <a:endParaRPr lang="en-US" dirty="0"/>
          </a:p>
        </p:txBody>
      </p:sp>
      <p:grpSp>
        <p:nvGrpSpPr>
          <p:cNvPr id="5" name="Group 4"/>
          <p:cNvGrpSpPr/>
          <p:nvPr/>
        </p:nvGrpSpPr>
        <p:grpSpPr>
          <a:xfrm>
            <a:off x="4182424" y="1832973"/>
            <a:ext cx="2635795" cy="2654527"/>
            <a:chOff x="3000789" y="1972910"/>
            <a:chExt cx="2742561" cy="2762052"/>
          </a:xfrm>
        </p:grpSpPr>
        <p:grpSp>
          <p:nvGrpSpPr>
            <p:cNvPr id="6" name="Group 5"/>
            <p:cNvGrpSpPr/>
            <p:nvPr/>
          </p:nvGrpSpPr>
          <p:grpSpPr>
            <a:xfrm>
              <a:off x="3000789" y="1987802"/>
              <a:ext cx="2742561" cy="2747160"/>
              <a:chOff x="3000789" y="1987802"/>
              <a:chExt cx="2742561" cy="2747160"/>
            </a:xfrm>
          </p:grpSpPr>
          <p:sp>
            <p:nvSpPr>
              <p:cNvPr id="8" name="Rectangle 7"/>
              <p:cNvSpPr/>
              <p:nvPr/>
            </p:nvSpPr>
            <p:spPr bwMode="auto">
              <a:xfrm>
                <a:off x="3000789" y="1987802"/>
                <a:ext cx="2742561" cy="274716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239012" tIns="119507" rIns="239012" bIns="191210" numCol="1" spcCol="0" rtlCol="0" fromWordArt="0" anchor="t" anchorCtr="0" forceAA="0" compatLnSpc="1">
                <a:prstTxWarp prst="textNoShape">
                  <a:avLst/>
                </a:prstTxWarp>
                <a:noAutofit/>
              </a:bodyPr>
              <a:lstStyle/>
              <a:p>
                <a:pPr marL="263638" defTabSz="1218693" fontAlgn="base">
                  <a:lnSpc>
                    <a:spcPct val="90000"/>
                  </a:lnSpc>
                  <a:spcBef>
                    <a:spcPct val="0"/>
                  </a:spcBef>
                  <a:spcAft>
                    <a:spcPct val="0"/>
                  </a:spcAft>
                  <a:defRPr/>
                </a:pPr>
                <a:r>
                  <a:rPr lang="en-US" sz="3075" kern="0">
                    <a:solidFill>
                      <a:srgbClr val="FFFFFF"/>
                    </a:solidFill>
                    <a:latin typeface="Segoe UI Light"/>
                  </a:rPr>
                  <a:t>Assess</a:t>
                </a:r>
              </a:p>
              <a:p>
                <a:pPr marL="263638" defTabSz="1218693" fontAlgn="base">
                  <a:lnSpc>
                    <a:spcPct val="90000"/>
                  </a:lnSpc>
                  <a:spcBef>
                    <a:spcPct val="0"/>
                  </a:spcBef>
                  <a:spcAft>
                    <a:spcPct val="0"/>
                  </a:spcAft>
                  <a:defRPr/>
                </a:pPr>
                <a:r>
                  <a:rPr lang="en-US" sz="1830" kern="0">
                    <a:gradFill>
                      <a:gsLst>
                        <a:gs pos="0">
                          <a:srgbClr val="FFFFFF"/>
                        </a:gs>
                        <a:gs pos="100000">
                          <a:srgbClr val="FFFFFF"/>
                        </a:gs>
                      </a:gsLst>
                      <a:lin ang="5400000" scaled="0"/>
                    </a:gradFill>
                    <a:latin typeface="Segoe UI"/>
                    <a:ea typeface="Segoe UI" pitchFamily="34" charset="0"/>
                    <a:cs typeface="Segoe UI" pitchFamily="34" charset="0"/>
                  </a:rPr>
                  <a:t>Categorize applications – Basis for decisions</a:t>
                </a:r>
              </a:p>
            </p:txBody>
          </p:sp>
          <p:grpSp>
            <p:nvGrpSpPr>
              <p:cNvPr id="9" name="Group 8"/>
              <p:cNvGrpSpPr/>
              <p:nvPr/>
            </p:nvGrpSpPr>
            <p:grpSpPr>
              <a:xfrm>
                <a:off x="4318697" y="3717515"/>
                <a:ext cx="1110766" cy="822022"/>
                <a:chOff x="-1395413" y="2554288"/>
                <a:chExt cx="1276350" cy="944562"/>
              </a:xfrm>
              <a:solidFill>
                <a:srgbClr val="FFFFFF"/>
              </a:solidFill>
            </p:grpSpPr>
            <p:sp>
              <p:nvSpPr>
                <p:cNvPr id="10" name="Freeform 16"/>
                <p:cNvSpPr>
                  <a:spLocks noEditPoints="1"/>
                </p:cNvSpPr>
                <p:nvPr/>
              </p:nvSpPr>
              <p:spPr bwMode="auto">
                <a:xfrm>
                  <a:off x="-1201738" y="2554288"/>
                  <a:ext cx="1082675" cy="128587"/>
                </a:xfrm>
                <a:custGeom>
                  <a:avLst/>
                  <a:gdLst>
                    <a:gd name="T0" fmla="*/ 272 w 286"/>
                    <a:gd name="T1" fmla="*/ 0 h 34"/>
                    <a:gd name="T2" fmla="*/ 14 w 286"/>
                    <a:gd name="T3" fmla="*/ 0 h 34"/>
                    <a:gd name="T4" fmla="*/ 0 w 286"/>
                    <a:gd name="T5" fmla="*/ 14 h 34"/>
                    <a:gd name="T6" fmla="*/ 0 w 286"/>
                    <a:gd name="T7" fmla="*/ 32 h 34"/>
                    <a:gd name="T8" fmla="*/ 10 w 286"/>
                    <a:gd name="T9" fmla="*/ 28 h 34"/>
                    <a:gd name="T10" fmla="*/ 275 w 286"/>
                    <a:gd name="T11" fmla="*/ 28 h 34"/>
                    <a:gd name="T12" fmla="*/ 286 w 286"/>
                    <a:gd name="T13" fmla="*/ 34 h 34"/>
                    <a:gd name="T14" fmla="*/ 286 w 286"/>
                    <a:gd name="T15" fmla="*/ 14 h 34"/>
                    <a:gd name="T16" fmla="*/ 272 w 286"/>
                    <a:gd name="T17" fmla="*/ 0 h 34"/>
                    <a:gd name="T18" fmla="*/ 229 w 286"/>
                    <a:gd name="T19" fmla="*/ 20 h 34"/>
                    <a:gd name="T20" fmla="*/ 216 w 286"/>
                    <a:gd name="T21" fmla="*/ 20 h 34"/>
                    <a:gd name="T22" fmla="*/ 216 w 286"/>
                    <a:gd name="T23" fmla="*/ 18 h 34"/>
                    <a:gd name="T24" fmla="*/ 229 w 286"/>
                    <a:gd name="T25" fmla="*/ 18 h 34"/>
                    <a:gd name="T26" fmla="*/ 229 w 286"/>
                    <a:gd name="T27" fmla="*/ 20 h 34"/>
                    <a:gd name="T28" fmla="*/ 246 w 286"/>
                    <a:gd name="T29" fmla="*/ 20 h 34"/>
                    <a:gd name="T30" fmla="*/ 236 w 286"/>
                    <a:gd name="T31" fmla="*/ 20 h 34"/>
                    <a:gd name="T32" fmla="*/ 236 w 286"/>
                    <a:gd name="T33" fmla="*/ 10 h 34"/>
                    <a:gd name="T34" fmla="*/ 246 w 286"/>
                    <a:gd name="T35" fmla="*/ 10 h 34"/>
                    <a:gd name="T36" fmla="*/ 246 w 286"/>
                    <a:gd name="T37" fmla="*/ 20 h 34"/>
                    <a:gd name="T38" fmla="*/ 269 w 286"/>
                    <a:gd name="T39" fmla="*/ 20 h 34"/>
                    <a:gd name="T40" fmla="*/ 266 w 286"/>
                    <a:gd name="T41" fmla="*/ 20 h 34"/>
                    <a:gd name="T42" fmla="*/ 264 w 286"/>
                    <a:gd name="T43" fmla="*/ 18 h 34"/>
                    <a:gd name="T44" fmla="*/ 262 w 286"/>
                    <a:gd name="T45" fmla="*/ 16 h 34"/>
                    <a:gd name="T46" fmla="*/ 259 w 286"/>
                    <a:gd name="T47" fmla="*/ 20 h 34"/>
                    <a:gd name="T48" fmla="*/ 259 w 286"/>
                    <a:gd name="T49" fmla="*/ 20 h 34"/>
                    <a:gd name="T50" fmla="*/ 255 w 286"/>
                    <a:gd name="T51" fmla="*/ 20 h 34"/>
                    <a:gd name="T52" fmla="*/ 260 w 286"/>
                    <a:gd name="T53" fmla="*/ 15 h 34"/>
                    <a:gd name="T54" fmla="*/ 255 w 286"/>
                    <a:gd name="T55" fmla="*/ 9 h 34"/>
                    <a:gd name="T56" fmla="*/ 259 w 286"/>
                    <a:gd name="T57" fmla="*/ 9 h 34"/>
                    <a:gd name="T58" fmla="*/ 262 w 286"/>
                    <a:gd name="T59" fmla="*/ 13 h 34"/>
                    <a:gd name="T60" fmla="*/ 266 w 286"/>
                    <a:gd name="T61" fmla="*/ 9 h 34"/>
                    <a:gd name="T62" fmla="*/ 269 w 286"/>
                    <a:gd name="T63" fmla="*/ 9 h 34"/>
                    <a:gd name="T64" fmla="*/ 264 w 286"/>
                    <a:gd name="T65" fmla="*/ 15 h 34"/>
                    <a:gd name="T66" fmla="*/ 269 w 286"/>
                    <a:gd name="T67" fmla="*/ 20 h 34"/>
                    <a:gd name="T68" fmla="*/ 245 w 286"/>
                    <a:gd name="T69" fmla="*/ 11 h 34"/>
                    <a:gd name="T70" fmla="*/ 238 w 286"/>
                    <a:gd name="T71" fmla="*/ 11 h 34"/>
                    <a:gd name="T72" fmla="*/ 238 w 286"/>
                    <a:gd name="T73" fmla="*/ 18 h 34"/>
                    <a:gd name="T74" fmla="*/ 245 w 286"/>
                    <a:gd name="T75" fmla="*/ 18 h 34"/>
                    <a:gd name="T76" fmla="*/ 245 w 286"/>
                    <a:gd name="T77"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34">
                      <a:moveTo>
                        <a:pt x="272" y="0"/>
                      </a:moveTo>
                      <a:cubicBezTo>
                        <a:pt x="14" y="0"/>
                        <a:pt x="14" y="0"/>
                        <a:pt x="14" y="0"/>
                      </a:cubicBezTo>
                      <a:cubicBezTo>
                        <a:pt x="6" y="0"/>
                        <a:pt x="0" y="7"/>
                        <a:pt x="0" y="14"/>
                      </a:cubicBezTo>
                      <a:cubicBezTo>
                        <a:pt x="0" y="32"/>
                        <a:pt x="0" y="32"/>
                        <a:pt x="0" y="32"/>
                      </a:cubicBezTo>
                      <a:cubicBezTo>
                        <a:pt x="3" y="30"/>
                        <a:pt x="6" y="28"/>
                        <a:pt x="10" y="28"/>
                      </a:cubicBezTo>
                      <a:cubicBezTo>
                        <a:pt x="275" y="28"/>
                        <a:pt x="275" y="28"/>
                        <a:pt x="275" y="28"/>
                      </a:cubicBezTo>
                      <a:cubicBezTo>
                        <a:pt x="279" y="28"/>
                        <a:pt x="283" y="30"/>
                        <a:pt x="286" y="34"/>
                      </a:cubicBezTo>
                      <a:cubicBezTo>
                        <a:pt x="286" y="14"/>
                        <a:pt x="286" y="14"/>
                        <a:pt x="286" y="14"/>
                      </a:cubicBezTo>
                      <a:cubicBezTo>
                        <a:pt x="286" y="7"/>
                        <a:pt x="280" y="0"/>
                        <a:pt x="272" y="0"/>
                      </a:cubicBezTo>
                      <a:close/>
                      <a:moveTo>
                        <a:pt x="229" y="20"/>
                      </a:moveTo>
                      <a:cubicBezTo>
                        <a:pt x="216" y="20"/>
                        <a:pt x="216" y="20"/>
                        <a:pt x="216" y="20"/>
                      </a:cubicBezTo>
                      <a:cubicBezTo>
                        <a:pt x="216" y="18"/>
                        <a:pt x="216" y="18"/>
                        <a:pt x="216" y="18"/>
                      </a:cubicBezTo>
                      <a:cubicBezTo>
                        <a:pt x="229" y="18"/>
                        <a:pt x="229" y="18"/>
                        <a:pt x="229" y="18"/>
                      </a:cubicBezTo>
                      <a:lnTo>
                        <a:pt x="229" y="20"/>
                      </a:lnTo>
                      <a:close/>
                      <a:moveTo>
                        <a:pt x="246" y="20"/>
                      </a:moveTo>
                      <a:cubicBezTo>
                        <a:pt x="236" y="20"/>
                        <a:pt x="236" y="20"/>
                        <a:pt x="236" y="20"/>
                      </a:cubicBezTo>
                      <a:cubicBezTo>
                        <a:pt x="236" y="10"/>
                        <a:pt x="236" y="10"/>
                        <a:pt x="236" y="10"/>
                      </a:cubicBezTo>
                      <a:cubicBezTo>
                        <a:pt x="246" y="10"/>
                        <a:pt x="246" y="10"/>
                        <a:pt x="246" y="10"/>
                      </a:cubicBezTo>
                      <a:lnTo>
                        <a:pt x="246" y="20"/>
                      </a:lnTo>
                      <a:close/>
                      <a:moveTo>
                        <a:pt x="269" y="20"/>
                      </a:moveTo>
                      <a:cubicBezTo>
                        <a:pt x="266" y="20"/>
                        <a:pt x="266" y="20"/>
                        <a:pt x="266" y="20"/>
                      </a:cubicBezTo>
                      <a:cubicBezTo>
                        <a:pt x="264" y="18"/>
                        <a:pt x="264" y="18"/>
                        <a:pt x="264" y="18"/>
                      </a:cubicBezTo>
                      <a:cubicBezTo>
                        <a:pt x="262" y="16"/>
                        <a:pt x="262" y="16"/>
                        <a:pt x="262" y="16"/>
                      </a:cubicBezTo>
                      <a:cubicBezTo>
                        <a:pt x="259" y="20"/>
                        <a:pt x="259" y="20"/>
                        <a:pt x="259" y="20"/>
                      </a:cubicBezTo>
                      <a:cubicBezTo>
                        <a:pt x="259" y="20"/>
                        <a:pt x="259" y="20"/>
                        <a:pt x="259" y="20"/>
                      </a:cubicBezTo>
                      <a:cubicBezTo>
                        <a:pt x="255" y="20"/>
                        <a:pt x="255" y="20"/>
                        <a:pt x="255" y="20"/>
                      </a:cubicBezTo>
                      <a:cubicBezTo>
                        <a:pt x="260" y="15"/>
                        <a:pt x="260" y="15"/>
                        <a:pt x="260" y="15"/>
                      </a:cubicBezTo>
                      <a:cubicBezTo>
                        <a:pt x="255" y="9"/>
                        <a:pt x="255" y="9"/>
                        <a:pt x="255" y="9"/>
                      </a:cubicBezTo>
                      <a:cubicBezTo>
                        <a:pt x="259" y="9"/>
                        <a:pt x="259" y="9"/>
                        <a:pt x="259" y="9"/>
                      </a:cubicBezTo>
                      <a:cubicBezTo>
                        <a:pt x="262" y="13"/>
                        <a:pt x="262" y="13"/>
                        <a:pt x="262" y="13"/>
                      </a:cubicBezTo>
                      <a:cubicBezTo>
                        <a:pt x="266" y="9"/>
                        <a:pt x="266" y="9"/>
                        <a:pt x="266" y="9"/>
                      </a:cubicBezTo>
                      <a:cubicBezTo>
                        <a:pt x="269" y="9"/>
                        <a:pt x="269" y="9"/>
                        <a:pt x="269" y="9"/>
                      </a:cubicBezTo>
                      <a:cubicBezTo>
                        <a:pt x="264" y="15"/>
                        <a:pt x="264" y="15"/>
                        <a:pt x="264" y="15"/>
                      </a:cubicBezTo>
                      <a:lnTo>
                        <a:pt x="269" y="20"/>
                      </a:lnTo>
                      <a:close/>
                      <a:moveTo>
                        <a:pt x="245" y="11"/>
                      </a:moveTo>
                      <a:cubicBezTo>
                        <a:pt x="238" y="11"/>
                        <a:pt x="238" y="11"/>
                        <a:pt x="238" y="11"/>
                      </a:cubicBezTo>
                      <a:cubicBezTo>
                        <a:pt x="238" y="18"/>
                        <a:pt x="238" y="18"/>
                        <a:pt x="238" y="18"/>
                      </a:cubicBezTo>
                      <a:cubicBezTo>
                        <a:pt x="245" y="18"/>
                        <a:pt x="245" y="18"/>
                        <a:pt x="245" y="18"/>
                      </a:cubicBezTo>
                      <a:lnTo>
                        <a:pt x="24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1" name="Freeform 17"/>
                <p:cNvSpPr>
                  <a:spLocks noEditPoints="1"/>
                </p:cNvSpPr>
                <p:nvPr/>
              </p:nvSpPr>
              <p:spPr bwMode="auto">
                <a:xfrm>
                  <a:off x="-720726" y="2914650"/>
                  <a:ext cx="331788" cy="333375"/>
                </a:xfrm>
                <a:custGeom>
                  <a:avLst/>
                  <a:gdLst>
                    <a:gd name="T0" fmla="*/ 77 w 88"/>
                    <a:gd name="T1" fmla="*/ 58 h 88"/>
                    <a:gd name="T2" fmla="*/ 87 w 88"/>
                    <a:gd name="T3" fmla="*/ 50 h 88"/>
                    <a:gd name="T4" fmla="*/ 87 w 88"/>
                    <a:gd name="T5" fmla="*/ 38 h 88"/>
                    <a:gd name="T6" fmla="*/ 77 w 88"/>
                    <a:gd name="T7" fmla="*/ 31 h 88"/>
                    <a:gd name="T8" fmla="*/ 79 w 88"/>
                    <a:gd name="T9" fmla="*/ 18 h 88"/>
                    <a:gd name="T10" fmla="*/ 70 w 88"/>
                    <a:gd name="T11" fmla="*/ 9 h 88"/>
                    <a:gd name="T12" fmla="*/ 57 w 88"/>
                    <a:gd name="T13" fmla="*/ 11 h 88"/>
                    <a:gd name="T14" fmla="*/ 50 w 88"/>
                    <a:gd name="T15" fmla="*/ 1 h 88"/>
                    <a:gd name="T16" fmla="*/ 37 w 88"/>
                    <a:gd name="T17" fmla="*/ 1 h 88"/>
                    <a:gd name="T18" fmla="*/ 30 w 88"/>
                    <a:gd name="T19" fmla="*/ 11 h 88"/>
                    <a:gd name="T20" fmla="*/ 17 w 88"/>
                    <a:gd name="T21" fmla="*/ 9 h 88"/>
                    <a:gd name="T22" fmla="*/ 8 w 88"/>
                    <a:gd name="T23" fmla="*/ 18 h 88"/>
                    <a:gd name="T24" fmla="*/ 10 w 88"/>
                    <a:gd name="T25" fmla="*/ 31 h 88"/>
                    <a:gd name="T26" fmla="*/ 0 w 88"/>
                    <a:gd name="T27" fmla="*/ 38 h 88"/>
                    <a:gd name="T28" fmla="*/ 0 w 88"/>
                    <a:gd name="T29" fmla="*/ 50 h 88"/>
                    <a:gd name="T30" fmla="*/ 10 w 88"/>
                    <a:gd name="T31" fmla="*/ 58 h 88"/>
                    <a:gd name="T32" fmla="*/ 8 w 88"/>
                    <a:gd name="T33" fmla="*/ 70 h 88"/>
                    <a:gd name="T34" fmla="*/ 17 w 88"/>
                    <a:gd name="T35" fmla="*/ 79 h 88"/>
                    <a:gd name="T36" fmla="*/ 30 w 88"/>
                    <a:gd name="T37" fmla="*/ 77 h 88"/>
                    <a:gd name="T38" fmla="*/ 37 w 88"/>
                    <a:gd name="T39" fmla="*/ 88 h 88"/>
                    <a:gd name="T40" fmla="*/ 50 w 88"/>
                    <a:gd name="T41" fmla="*/ 88 h 88"/>
                    <a:gd name="T42" fmla="*/ 58 w 88"/>
                    <a:gd name="T43" fmla="*/ 77 h 88"/>
                    <a:gd name="T44" fmla="*/ 70 w 88"/>
                    <a:gd name="T45" fmla="*/ 79 h 88"/>
                    <a:gd name="T46" fmla="*/ 79 w 88"/>
                    <a:gd name="T47" fmla="*/ 71 h 88"/>
                    <a:gd name="T48" fmla="*/ 77 w 88"/>
                    <a:gd name="T49" fmla="*/ 58 h 88"/>
                    <a:gd name="T50" fmla="*/ 33 w 88"/>
                    <a:gd name="T51" fmla="*/ 69 h 88"/>
                    <a:gd name="T52" fmla="*/ 19 w 88"/>
                    <a:gd name="T53" fmla="*/ 34 h 88"/>
                    <a:gd name="T54" fmla="*/ 54 w 88"/>
                    <a:gd name="T55" fmla="*/ 20 h 88"/>
                    <a:gd name="T56" fmla="*/ 68 w 88"/>
                    <a:gd name="T57" fmla="*/ 55 h 88"/>
                    <a:gd name="T58" fmla="*/ 33 w 88"/>
                    <a:gd name="T5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8">
                      <a:moveTo>
                        <a:pt x="77" y="58"/>
                      </a:moveTo>
                      <a:cubicBezTo>
                        <a:pt x="78" y="53"/>
                        <a:pt x="83" y="50"/>
                        <a:pt x="87" y="50"/>
                      </a:cubicBezTo>
                      <a:cubicBezTo>
                        <a:pt x="88" y="46"/>
                        <a:pt x="88" y="42"/>
                        <a:pt x="87" y="38"/>
                      </a:cubicBezTo>
                      <a:cubicBezTo>
                        <a:pt x="83" y="38"/>
                        <a:pt x="78" y="35"/>
                        <a:pt x="77" y="31"/>
                      </a:cubicBezTo>
                      <a:cubicBezTo>
                        <a:pt x="75" y="26"/>
                        <a:pt x="76" y="21"/>
                        <a:pt x="79" y="18"/>
                      </a:cubicBezTo>
                      <a:cubicBezTo>
                        <a:pt x="76" y="15"/>
                        <a:pt x="74" y="12"/>
                        <a:pt x="70" y="9"/>
                      </a:cubicBezTo>
                      <a:cubicBezTo>
                        <a:pt x="67" y="12"/>
                        <a:pt x="62" y="13"/>
                        <a:pt x="57" y="11"/>
                      </a:cubicBezTo>
                      <a:cubicBezTo>
                        <a:pt x="53" y="9"/>
                        <a:pt x="50" y="5"/>
                        <a:pt x="50" y="1"/>
                      </a:cubicBezTo>
                      <a:cubicBezTo>
                        <a:pt x="46" y="0"/>
                        <a:pt x="41" y="0"/>
                        <a:pt x="37" y="1"/>
                      </a:cubicBezTo>
                      <a:cubicBezTo>
                        <a:pt x="37" y="5"/>
                        <a:pt x="34" y="9"/>
                        <a:pt x="30" y="11"/>
                      </a:cubicBezTo>
                      <a:cubicBezTo>
                        <a:pt x="25" y="13"/>
                        <a:pt x="20" y="12"/>
                        <a:pt x="17" y="9"/>
                      </a:cubicBezTo>
                      <a:cubicBezTo>
                        <a:pt x="14" y="12"/>
                        <a:pt x="11" y="15"/>
                        <a:pt x="8" y="18"/>
                      </a:cubicBezTo>
                      <a:cubicBezTo>
                        <a:pt x="11" y="21"/>
                        <a:pt x="12" y="26"/>
                        <a:pt x="10" y="31"/>
                      </a:cubicBezTo>
                      <a:cubicBezTo>
                        <a:pt x="9" y="35"/>
                        <a:pt x="5" y="38"/>
                        <a:pt x="0" y="38"/>
                      </a:cubicBezTo>
                      <a:cubicBezTo>
                        <a:pt x="0" y="42"/>
                        <a:pt x="0" y="46"/>
                        <a:pt x="0" y="50"/>
                      </a:cubicBezTo>
                      <a:cubicBezTo>
                        <a:pt x="4" y="50"/>
                        <a:pt x="9" y="53"/>
                        <a:pt x="10" y="58"/>
                      </a:cubicBezTo>
                      <a:cubicBezTo>
                        <a:pt x="12" y="62"/>
                        <a:pt x="11" y="67"/>
                        <a:pt x="8" y="70"/>
                      </a:cubicBezTo>
                      <a:cubicBezTo>
                        <a:pt x="11" y="74"/>
                        <a:pt x="14" y="76"/>
                        <a:pt x="17" y="79"/>
                      </a:cubicBezTo>
                      <a:cubicBezTo>
                        <a:pt x="20" y="76"/>
                        <a:pt x="25" y="75"/>
                        <a:pt x="30" y="77"/>
                      </a:cubicBezTo>
                      <a:cubicBezTo>
                        <a:pt x="34" y="79"/>
                        <a:pt x="37" y="83"/>
                        <a:pt x="37" y="88"/>
                      </a:cubicBezTo>
                      <a:cubicBezTo>
                        <a:pt x="41" y="88"/>
                        <a:pt x="46" y="88"/>
                        <a:pt x="50" y="88"/>
                      </a:cubicBezTo>
                      <a:cubicBezTo>
                        <a:pt x="50" y="83"/>
                        <a:pt x="53" y="79"/>
                        <a:pt x="58" y="77"/>
                      </a:cubicBezTo>
                      <a:cubicBezTo>
                        <a:pt x="62" y="75"/>
                        <a:pt x="67" y="76"/>
                        <a:pt x="70" y="79"/>
                      </a:cubicBezTo>
                      <a:cubicBezTo>
                        <a:pt x="73" y="76"/>
                        <a:pt x="76" y="74"/>
                        <a:pt x="79" y="71"/>
                      </a:cubicBezTo>
                      <a:cubicBezTo>
                        <a:pt x="76" y="67"/>
                        <a:pt x="75" y="62"/>
                        <a:pt x="77" y="58"/>
                      </a:cubicBezTo>
                      <a:close/>
                      <a:moveTo>
                        <a:pt x="33" y="69"/>
                      </a:moveTo>
                      <a:cubicBezTo>
                        <a:pt x="20" y="63"/>
                        <a:pt x="13" y="47"/>
                        <a:pt x="19" y="34"/>
                      </a:cubicBezTo>
                      <a:cubicBezTo>
                        <a:pt x="25" y="20"/>
                        <a:pt x="40" y="14"/>
                        <a:pt x="54" y="20"/>
                      </a:cubicBezTo>
                      <a:cubicBezTo>
                        <a:pt x="67" y="25"/>
                        <a:pt x="74" y="41"/>
                        <a:pt x="68" y="55"/>
                      </a:cubicBezTo>
                      <a:cubicBezTo>
                        <a:pt x="62" y="68"/>
                        <a:pt x="47" y="74"/>
                        <a:pt x="3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2" name="Freeform 18"/>
                <p:cNvSpPr>
                  <a:spLocks noEditPoints="1"/>
                </p:cNvSpPr>
                <p:nvPr/>
              </p:nvSpPr>
              <p:spPr bwMode="auto">
                <a:xfrm>
                  <a:off x="-635001" y="3001963"/>
                  <a:ext cx="155575" cy="158750"/>
                </a:xfrm>
                <a:custGeom>
                  <a:avLst/>
                  <a:gdLst>
                    <a:gd name="T0" fmla="*/ 28 w 41"/>
                    <a:gd name="T1" fmla="*/ 4 h 42"/>
                    <a:gd name="T2" fmla="*/ 4 w 41"/>
                    <a:gd name="T3" fmla="*/ 14 h 42"/>
                    <a:gd name="T4" fmla="*/ 13 w 41"/>
                    <a:gd name="T5" fmla="*/ 38 h 42"/>
                    <a:gd name="T6" fmla="*/ 37 w 41"/>
                    <a:gd name="T7" fmla="*/ 28 h 42"/>
                    <a:gd name="T8" fmla="*/ 28 w 41"/>
                    <a:gd name="T9" fmla="*/ 4 h 42"/>
                    <a:gd name="T10" fmla="*/ 17 w 41"/>
                    <a:gd name="T11" fmla="*/ 30 h 42"/>
                    <a:gd name="T12" fmla="*/ 12 w 41"/>
                    <a:gd name="T13" fmla="*/ 17 h 42"/>
                    <a:gd name="T14" fmla="*/ 24 w 41"/>
                    <a:gd name="T15" fmla="*/ 13 h 42"/>
                    <a:gd name="T16" fmla="*/ 29 w 41"/>
                    <a:gd name="T17" fmla="*/ 25 h 42"/>
                    <a:gd name="T18" fmla="*/ 17 w 41"/>
                    <a:gd name="T1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8" y="4"/>
                      </a:moveTo>
                      <a:cubicBezTo>
                        <a:pt x="18" y="0"/>
                        <a:pt x="8" y="5"/>
                        <a:pt x="4" y="14"/>
                      </a:cubicBezTo>
                      <a:cubicBezTo>
                        <a:pt x="0" y="23"/>
                        <a:pt x="4" y="34"/>
                        <a:pt x="13" y="38"/>
                      </a:cubicBezTo>
                      <a:cubicBezTo>
                        <a:pt x="23" y="42"/>
                        <a:pt x="33" y="38"/>
                        <a:pt x="37" y="28"/>
                      </a:cubicBezTo>
                      <a:cubicBezTo>
                        <a:pt x="41" y="19"/>
                        <a:pt x="37" y="8"/>
                        <a:pt x="28" y="4"/>
                      </a:cubicBezTo>
                      <a:close/>
                      <a:moveTo>
                        <a:pt x="17" y="30"/>
                      </a:moveTo>
                      <a:cubicBezTo>
                        <a:pt x="12" y="28"/>
                        <a:pt x="10" y="22"/>
                        <a:pt x="12" y="17"/>
                      </a:cubicBezTo>
                      <a:cubicBezTo>
                        <a:pt x="14" y="13"/>
                        <a:pt x="19" y="10"/>
                        <a:pt x="24" y="13"/>
                      </a:cubicBezTo>
                      <a:cubicBezTo>
                        <a:pt x="29" y="15"/>
                        <a:pt x="31" y="20"/>
                        <a:pt x="29" y="25"/>
                      </a:cubicBezTo>
                      <a:cubicBezTo>
                        <a:pt x="27" y="30"/>
                        <a:pt x="22" y="32"/>
                        <a:pt x="1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3" name="Freeform 19"/>
                <p:cNvSpPr>
                  <a:spLocks noEditPoints="1"/>
                </p:cNvSpPr>
                <p:nvPr/>
              </p:nvSpPr>
              <p:spPr bwMode="auto">
                <a:xfrm>
                  <a:off x="-917576" y="2827338"/>
                  <a:ext cx="219075" cy="220662"/>
                </a:xfrm>
                <a:custGeom>
                  <a:avLst/>
                  <a:gdLst>
                    <a:gd name="T0" fmla="*/ 51 w 58"/>
                    <a:gd name="T1" fmla="*/ 38 h 58"/>
                    <a:gd name="T2" fmla="*/ 58 w 58"/>
                    <a:gd name="T3" fmla="*/ 32 h 58"/>
                    <a:gd name="T4" fmla="*/ 58 w 58"/>
                    <a:gd name="T5" fmla="*/ 25 h 58"/>
                    <a:gd name="T6" fmla="*/ 51 w 58"/>
                    <a:gd name="T7" fmla="*/ 20 h 58"/>
                    <a:gd name="T8" fmla="*/ 52 w 58"/>
                    <a:gd name="T9" fmla="*/ 11 h 58"/>
                    <a:gd name="T10" fmla="*/ 47 w 58"/>
                    <a:gd name="T11" fmla="*/ 6 h 58"/>
                    <a:gd name="T12" fmla="*/ 38 w 58"/>
                    <a:gd name="T13" fmla="*/ 7 h 58"/>
                    <a:gd name="T14" fmla="*/ 33 w 58"/>
                    <a:gd name="T15" fmla="*/ 0 h 58"/>
                    <a:gd name="T16" fmla="*/ 25 w 58"/>
                    <a:gd name="T17" fmla="*/ 0 h 58"/>
                    <a:gd name="T18" fmla="*/ 20 w 58"/>
                    <a:gd name="T19" fmla="*/ 7 h 58"/>
                    <a:gd name="T20" fmla="*/ 12 w 58"/>
                    <a:gd name="T21" fmla="*/ 6 h 58"/>
                    <a:gd name="T22" fmla="*/ 6 w 58"/>
                    <a:gd name="T23" fmla="*/ 11 h 58"/>
                    <a:gd name="T24" fmla="*/ 7 w 58"/>
                    <a:gd name="T25" fmla="*/ 20 h 58"/>
                    <a:gd name="T26" fmla="*/ 1 w 58"/>
                    <a:gd name="T27" fmla="*/ 25 h 58"/>
                    <a:gd name="T28" fmla="*/ 1 w 58"/>
                    <a:gd name="T29" fmla="*/ 32 h 58"/>
                    <a:gd name="T30" fmla="*/ 7 w 58"/>
                    <a:gd name="T31" fmla="*/ 38 h 58"/>
                    <a:gd name="T32" fmla="*/ 6 w 58"/>
                    <a:gd name="T33" fmla="*/ 46 h 58"/>
                    <a:gd name="T34" fmla="*/ 12 w 58"/>
                    <a:gd name="T35" fmla="*/ 51 h 58"/>
                    <a:gd name="T36" fmla="*/ 20 w 58"/>
                    <a:gd name="T37" fmla="*/ 50 h 58"/>
                    <a:gd name="T38" fmla="*/ 25 w 58"/>
                    <a:gd name="T39" fmla="*/ 57 h 58"/>
                    <a:gd name="T40" fmla="*/ 33 w 58"/>
                    <a:gd name="T41" fmla="*/ 57 h 58"/>
                    <a:gd name="T42" fmla="*/ 38 w 58"/>
                    <a:gd name="T43" fmla="*/ 50 h 58"/>
                    <a:gd name="T44" fmla="*/ 47 w 58"/>
                    <a:gd name="T45" fmla="*/ 51 h 58"/>
                    <a:gd name="T46" fmla="*/ 52 w 58"/>
                    <a:gd name="T47" fmla="*/ 46 h 58"/>
                    <a:gd name="T48" fmla="*/ 51 w 58"/>
                    <a:gd name="T49" fmla="*/ 38 h 58"/>
                    <a:gd name="T50" fmla="*/ 22 w 58"/>
                    <a:gd name="T51" fmla="*/ 45 h 58"/>
                    <a:gd name="T52" fmla="*/ 13 w 58"/>
                    <a:gd name="T53" fmla="*/ 22 h 58"/>
                    <a:gd name="T54" fmla="*/ 36 w 58"/>
                    <a:gd name="T55" fmla="*/ 13 h 58"/>
                    <a:gd name="T56" fmla="*/ 45 w 58"/>
                    <a:gd name="T57" fmla="*/ 35 h 58"/>
                    <a:gd name="T58" fmla="*/ 22 w 58"/>
                    <a:gd name="T59"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8">
                      <a:moveTo>
                        <a:pt x="51" y="38"/>
                      </a:moveTo>
                      <a:cubicBezTo>
                        <a:pt x="52" y="35"/>
                        <a:pt x="55" y="33"/>
                        <a:pt x="58" y="32"/>
                      </a:cubicBezTo>
                      <a:cubicBezTo>
                        <a:pt x="58" y="30"/>
                        <a:pt x="58" y="27"/>
                        <a:pt x="58" y="25"/>
                      </a:cubicBezTo>
                      <a:cubicBezTo>
                        <a:pt x="55" y="25"/>
                        <a:pt x="52" y="23"/>
                        <a:pt x="51" y="20"/>
                      </a:cubicBezTo>
                      <a:cubicBezTo>
                        <a:pt x="50" y="17"/>
                        <a:pt x="50" y="14"/>
                        <a:pt x="52" y="11"/>
                      </a:cubicBezTo>
                      <a:cubicBezTo>
                        <a:pt x="51" y="9"/>
                        <a:pt x="49" y="7"/>
                        <a:pt x="47" y="6"/>
                      </a:cubicBezTo>
                      <a:cubicBezTo>
                        <a:pt x="45" y="8"/>
                        <a:pt x="41" y="8"/>
                        <a:pt x="38" y="7"/>
                      </a:cubicBezTo>
                      <a:cubicBezTo>
                        <a:pt x="35" y="6"/>
                        <a:pt x="34" y="3"/>
                        <a:pt x="33" y="0"/>
                      </a:cubicBezTo>
                      <a:cubicBezTo>
                        <a:pt x="31" y="0"/>
                        <a:pt x="28" y="0"/>
                        <a:pt x="25" y="0"/>
                      </a:cubicBezTo>
                      <a:cubicBezTo>
                        <a:pt x="25" y="3"/>
                        <a:pt x="23" y="6"/>
                        <a:pt x="20" y="7"/>
                      </a:cubicBezTo>
                      <a:cubicBezTo>
                        <a:pt x="17" y="8"/>
                        <a:pt x="14" y="8"/>
                        <a:pt x="12" y="6"/>
                      </a:cubicBezTo>
                      <a:cubicBezTo>
                        <a:pt x="10" y="7"/>
                        <a:pt x="8" y="9"/>
                        <a:pt x="6" y="11"/>
                      </a:cubicBezTo>
                      <a:cubicBezTo>
                        <a:pt x="8" y="14"/>
                        <a:pt x="9" y="17"/>
                        <a:pt x="7" y="20"/>
                      </a:cubicBezTo>
                      <a:cubicBezTo>
                        <a:pt x="6" y="23"/>
                        <a:pt x="4" y="25"/>
                        <a:pt x="1" y="25"/>
                      </a:cubicBezTo>
                      <a:cubicBezTo>
                        <a:pt x="0" y="27"/>
                        <a:pt x="0" y="30"/>
                        <a:pt x="1" y="32"/>
                      </a:cubicBezTo>
                      <a:cubicBezTo>
                        <a:pt x="4" y="33"/>
                        <a:pt x="6" y="35"/>
                        <a:pt x="7" y="38"/>
                      </a:cubicBezTo>
                      <a:cubicBezTo>
                        <a:pt x="9" y="40"/>
                        <a:pt x="8" y="44"/>
                        <a:pt x="6" y="46"/>
                      </a:cubicBezTo>
                      <a:cubicBezTo>
                        <a:pt x="8" y="48"/>
                        <a:pt x="10" y="50"/>
                        <a:pt x="12" y="51"/>
                      </a:cubicBezTo>
                      <a:cubicBezTo>
                        <a:pt x="14" y="50"/>
                        <a:pt x="17" y="49"/>
                        <a:pt x="20" y="50"/>
                      </a:cubicBezTo>
                      <a:cubicBezTo>
                        <a:pt x="23" y="51"/>
                        <a:pt x="25" y="54"/>
                        <a:pt x="25" y="57"/>
                      </a:cubicBezTo>
                      <a:cubicBezTo>
                        <a:pt x="28" y="58"/>
                        <a:pt x="31" y="58"/>
                        <a:pt x="33" y="57"/>
                      </a:cubicBezTo>
                      <a:cubicBezTo>
                        <a:pt x="34" y="54"/>
                        <a:pt x="35" y="51"/>
                        <a:pt x="38" y="50"/>
                      </a:cubicBezTo>
                      <a:cubicBezTo>
                        <a:pt x="41" y="49"/>
                        <a:pt x="45" y="50"/>
                        <a:pt x="47" y="51"/>
                      </a:cubicBezTo>
                      <a:cubicBezTo>
                        <a:pt x="49" y="50"/>
                        <a:pt x="51" y="48"/>
                        <a:pt x="52" y="46"/>
                      </a:cubicBezTo>
                      <a:cubicBezTo>
                        <a:pt x="50" y="44"/>
                        <a:pt x="50" y="40"/>
                        <a:pt x="51" y="38"/>
                      </a:cubicBezTo>
                      <a:close/>
                      <a:moveTo>
                        <a:pt x="22" y="45"/>
                      </a:moveTo>
                      <a:cubicBezTo>
                        <a:pt x="14" y="41"/>
                        <a:pt x="9" y="31"/>
                        <a:pt x="13" y="22"/>
                      </a:cubicBezTo>
                      <a:cubicBezTo>
                        <a:pt x="17" y="13"/>
                        <a:pt x="27" y="9"/>
                        <a:pt x="36" y="13"/>
                      </a:cubicBezTo>
                      <a:cubicBezTo>
                        <a:pt x="45" y="16"/>
                        <a:pt x="49" y="27"/>
                        <a:pt x="45" y="35"/>
                      </a:cubicBezTo>
                      <a:cubicBezTo>
                        <a:pt x="42" y="44"/>
                        <a:pt x="31" y="48"/>
                        <a:pt x="2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4" name="Freeform 20"/>
                <p:cNvSpPr>
                  <a:spLocks noEditPoints="1"/>
                </p:cNvSpPr>
                <p:nvPr/>
              </p:nvSpPr>
              <p:spPr bwMode="auto">
                <a:xfrm>
                  <a:off x="-857251" y="2884488"/>
                  <a:ext cx="101600" cy="103187"/>
                </a:xfrm>
                <a:custGeom>
                  <a:avLst/>
                  <a:gdLst>
                    <a:gd name="T0" fmla="*/ 18 w 27"/>
                    <a:gd name="T1" fmla="*/ 3 h 27"/>
                    <a:gd name="T2" fmla="*/ 2 w 27"/>
                    <a:gd name="T3" fmla="*/ 9 h 27"/>
                    <a:gd name="T4" fmla="*/ 9 w 27"/>
                    <a:gd name="T5" fmla="*/ 25 h 27"/>
                    <a:gd name="T6" fmla="*/ 24 w 27"/>
                    <a:gd name="T7" fmla="*/ 18 h 27"/>
                    <a:gd name="T8" fmla="*/ 18 w 27"/>
                    <a:gd name="T9" fmla="*/ 3 h 27"/>
                    <a:gd name="T10" fmla="*/ 11 w 27"/>
                    <a:gd name="T11" fmla="*/ 19 h 27"/>
                    <a:gd name="T12" fmla="*/ 8 w 27"/>
                    <a:gd name="T13" fmla="*/ 11 h 27"/>
                    <a:gd name="T14" fmla="*/ 16 w 27"/>
                    <a:gd name="T15" fmla="*/ 8 h 27"/>
                    <a:gd name="T16" fmla="*/ 19 w 27"/>
                    <a:gd name="T17" fmla="*/ 16 h 27"/>
                    <a:gd name="T18" fmla="*/ 11 w 27"/>
                    <a:gd name="T1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8" y="3"/>
                      </a:moveTo>
                      <a:cubicBezTo>
                        <a:pt x="12" y="0"/>
                        <a:pt x="5" y="3"/>
                        <a:pt x="2" y="9"/>
                      </a:cubicBezTo>
                      <a:cubicBezTo>
                        <a:pt x="0" y="15"/>
                        <a:pt x="2" y="22"/>
                        <a:pt x="9" y="25"/>
                      </a:cubicBezTo>
                      <a:cubicBezTo>
                        <a:pt x="15" y="27"/>
                        <a:pt x="22" y="24"/>
                        <a:pt x="24" y="18"/>
                      </a:cubicBezTo>
                      <a:cubicBezTo>
                        <a:pt x="27" y="12"/>
                        <a:pt x="24" y="5"/>
                        <a:pt x="18" y="3"/>
                      </a:cubicBezTo>
                      <a:close/>
                      <a:moveTo>
                        <a:pt x="11" y="19"/>
                      </a:moveTo>
                      <a:cubicBezTo>
                        <a:pt x="8" y="18"/>
                        <a:pt x="6" y="14"/>
                        <a:pt x="8" y="11"/>
                      </a:cubicBezTo>
                      <a:cubicBezTo>
                        <a:pt x="9" y="8"/>
                        <a:pt x="12" y="7"/>
                        <a:pt x="16" y="8"/>
                      </a:cubicBezTo>
                      <a:cubicBezTo>
                        <a:pt x="19" y="9"/>
                        <a:pt x="20" y="13"/>
                        <a:pt x="19" y="16"/>
                      </a:cubicBezTo>
                      <a:cubicBezTo>
                        <a:pt x="18" y="19"/>
                        <a:pt x="14" y="21"/>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5" name="Freeform 21"/>
                <p:cNvSpPr>
                  <a:spLocks noEditPoints="1"/>
                </p:cNvSpPr>
                <p:nvPr/>
              </p:nvSpPr>
              <p:spPr bwMode="auto">
                <a:xfrm>
                  <a:off x="-1395413" y="3067050"/>
                  <a:ext cx="431800" cy="431800"/>
                </a:xfrm>
                <a:custGeom>
                  <a:avLst/>
                  <a:gdLst>
                    <a:gd name="T0" fmla="*/ 0 w 272"/>
                    <a:gd name="T1" fmla="*/ 0 h 272"/>
                    <a:gd name="T2" fmla="*/ 0 w 272"/>
                    <a:gd name="T3" fmla="*/ 272 h 272"/>
                    <a:gd name="T4" fmla="*/ 272 w 272"/>
                    <a:gd name="T5" fmla="*/ 272 h 272"/>
                    <a:gd name="T6" fmla="*/ 272 w 272"/>
                    <a:gd name="T7" fmla="*/ 0 h 272"/>
                    <a:gd name="T8" fmla="*/ 0 w 272"/>
                    <a:gd name="T9" fmla="*/ 0 h 272"/>
                    <a:gd name="T10" fmla="*/ 243 w 272"/>
                    <a:gd name="T11" fmla="*/ 243 h 272"/>
                    <a:gd name="T12" fmla="*/ 29 w 272"/>
                    <a:gd name="T13" fmla="*/ 243 h 272"/>
                    <a:gd name="T14" fmla="*/ 29 w 272"/>
                    <a:gd name="T15" fmla="*/ 28 h 272"/>
                    <a:gd name="T16" fmla="*/ 243 w 272"/>
                    <a:gd name="T17" fmla="*/ 28 h 272"/>
                    <a:gd name="T18" fmla="*/ 243 w 272"/>
                    <a:gd name="T19" fmla="*/ 24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0" y="0"/>
                      </a:moveTo>
                      <a:lnTo>
                        <a:pt x="0" y="272"/>
                      </a:lnTo>
                      <a:lnTo>
                        <a:pt x="272" y="272"/>
                      </a:lnTo>
                      <a:lnTo>
                        <a:pt x="272" y="0"/>
                      </a:lnTo>
                      <a:lnTo>
                        <a:pt x="0" y="0"/>
                      </a:lnTo>
                      <a:close/>
                      <a:moveTo>
                        <a:pt x="243" y="243"/>
                      </a:moveTo>
                      <a:lnTo>
                        <a:pt x="29" y="243"/>
                      </a:lnTo>
                      <a:lnTo>
                        <a:pt x="29" y="28"/>
                      </a:lnTo>
                      <a:lnTo>
                        <a:pt x="243" y="28"/>
                      </a:lnTo>
                      <a:lnTo>
                        <a:pt x="243"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6" name="Freeform 22"/>
                <p:cNvSpPr>
                  <a:spLocks/>
                </p:cNvSpPr>
                <p:nvPr/>
              </p:nvSpPr>
              <p:spPr bwMode="auto">
                <a:xfrm>
                  <a:off x="-1201738" y="2695575"/>
                  <a:ext cx="1082675" cy="701675"/>
                </a:xfrm>
                <a:custGeom>
                  <a:avLst/>
                  <a:gdLst>
                    <a:gd name="T0" fmla="*/ 272 w 286"/>
                    <a:gd name="T1" fmla="*/ 0 h 185"/>
                    <a:gd name="T2" fmla="*/ 14 w 286"/>
                    <a:gd name="T3" fmla="*/ 0 h 185"/>
                    <a:gd name="T4" fmla="*/ 0 w 286"/>
                    <a:gd name="T5" fmla="*/ 14 h 185"/>
                    <a:gd name="T6" fmla="*/ 0 w 286"/>
                    <a:gd name="T7" fmla="*/ 90 h 185"/>
                    <a:gd name="T8" fmla="*/ 14 w 286"/>
                    <a:gd name="T9" fmla="*/ 90 h 185"/>
                    <a:gd name="T10" fmla="*/ 14 w 286"/>
                    <a:gd name="T11" fmla="*/ 14 h 185"/>
                    <a:gd name="T12" fmla="*/ 14 w 286"/>
                    <a:gd name="T13" fmla="*/ 14 h 185"/>
                    <a:gd name="T14" fmla="*/ 272 w 286"/>
                    <a:gd name="T15" fmla="*/ 14 h 185"/>
                    <a:gd name="T16" fmla="*/ 272 w 286"/>
                    <a:gd name="T17" fmla="*/ 14 h 185"/>
                    <a:gd name="T18" fmla="*/ 272 w 286"/>
                    <a:gd name="T19" fmla="*/ 171 h 185"/>
                    <a:gd name="T20" fmla="*/ 272 w 286"/>
                    <a:gd name="T21" fmla="*/ 171 h 185"/>
                    <a:gd name="T22" fmla="*/ 272 w 286"/>
                    <a:gd name="T23" fmla="*/ 171 h 185"/>
                    <a:gd name="T24" fmla="*/ 71 w 286"/>
                    <a:gd name="T25" fmla="*/ 171 h 185"/>
                    <a:gd name="T26" fmla="*/ 71 w 286"/>
                    <a:gd name="T27" fmla="*/ 185 h 185"/>
                    <a:gd name="T28" fmla="*/ 272 w 286"/>
                    <a:gd name="T29" fmla="*/ 185 h 185"/>
                    <a:gd name="T30" fmla="*/ 286 w 286"/>
                    <a:gd name="T31" fmla="*/ 171 h 185"/>
                    <a:gd name="T32" fmla="*/ 286 w 286"/>
                    <a:gd name="T33" fmla="*/ 14 h 185"/>
                    <a:gd name="T34" fmla="*/ 272 w 286"/>
                    <a:gd name="T3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 h="185">
                      <a:moveTo>
                        <a:pt x="272" y="0"/>
                      </a:moveTo>
                      <a:cubicBezTo>
                        <a:pt x="14" y="0"/>
                        <a:pt x="14" y="0"/>
                        <a:pt x="14" y="0"/>
                      </a:cubicBezTo>
                      <a:cubicBezTo>
                        <a:pt x="6" y="0"/>
                        <a:pt x="0" y="6"/>
                        <a:pt x="0" y="14"/>
                      </a:cubicBezTo>
                      <a:cubicBezTo>
                        <a:pt x="0" y="90"/>
                        <a:pt x="0" y="90"/>
                        <a:pt x="0" y="90"/>
                      </a:cubicBezTo>
                      <a:cubicBezTo>
                        <a:pt x="14" y="90"/>
                        <a:pt x="14" y="90"/>
                        <a:pt x="14" y="90"/>
                      </a:cubicBezTo>
                      <a:cubicBezTo>
                        <a:pt x="14" y="14"/>
                        <a:pt x="14" y="14"/>
                        <a:pt x="14" y="14"/>
                      </a:cubicBezTo>
                      <a:cubicBezTo>
                        <a:pt x="14" y="14"/>
                        <a:pt x="14" y="14"/>
                        <a:pt x="14" y="14"/>
                      </a:cubicBezTo>
                      <a:cubicBezTo>
                        <a:pt x="272" y="14"/>
                        <a:pt x="272" y="14"/>
                        <a:pt x="272" y="14"/>
                      </a:cubicBezTo>
                      <a:cubicBezTo>
                        <a:pt x="272" y="14"/>
                        <a:pt x="272" y="14"/>
                        <a:pt x="272" y="14"/>
                      </a:cubicBezTo>
                      <a:cubicBezTo>
                        <a:pt x="272" y="171"/>
                        <a:pt x="272" y="171"/>
                        <a:pt x="272" y="171"/>
                      </a:cubicBezTo>
                      <a:cubicBezTo>
                        <a:pt x="272" y="171"/>
                        <a:pt x="272" y="171"/>
                        <a:pt x="272" y="171"/>
                      </a:cubicBezTo>
                      <a:cubicBezTo>
                        <a:pt x="272" y="171"/>
                        <a:pt x="272" y="171"/>
                        <a:pt x="272" y="171"/>
                      </a:cubicBezTo>
                      <a:cubicBezTo>
                        <a:pt x="71" y="171"/>
                        <a:pt x="71" y="171"/>
                        <a:pt x="71" y="171"/>
                      </a:cubicBezTo>
                      <a:cubicBezTo>
                        <a:pt x="71" y="185"/>
                        <a:pt x="71" y="185"/>
                        <a:pt x="71" y="185"/>
                      </a:cubicBezTo>
                      <a:cubicBezTo>
                        <a:pt x="272" y="185"/>
                        <a:pt x="272" y="185"/>
                        <a:pt x="272" y="185"/>
                      </a:cubicBezTo>
                      <a:cubicBezTo>
                        <a:pt x="280" y="185"/>
                        <a:pt x="286" y="179"/>
                        <a:pt x="286" y="171"/>
                      </a:cubicBezTo>
                      <a:cubicBezTo>
                        <a:pt x="286" y="14"/>
                        <a:pt x="286" y="14"/>
                        <a:pt x="286" y="14"/>
                      </a:cubicBezTo>
                      <a:cubicBezTo>
                        <a:pt x="286" y="6"/>
                        <a:pt x="280"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17" name="Freeform 23"/>
                <p:cNvSpPr>
                  <a:spLocks/>
                </p:cNvSpPr>
                <p:nvPr/>
              </p:nvSpPr>
              <p:spPr bwMode="auto">
                <a:xfrm>
                  <a:off x="-1322388" y="3149600"/>
                  <a:ext cx="301625" cy="277812"/>
                </a:xfrm>
                <a:custGeom>
                  <a:avLst/>
                  <a:gdLst>
                    <a:gd name="T0" fmla="*/ 100 w 190"/>
                    <a:gd name="T1" fmla="*/ 175 h 175"/>
                    <a:gd name="T2" fmla="*/ 190 w 190"/>
                    <a:gd name="T3" fmla="*/ 0 h 175"/>
                    <a:gd name="T4" fmla="*/ 145 w 190"/>
                    <a:gd name="T5" fmla="*/ 0 h 175"/>
                    <a:gd name="T6" fmla="*/ 81 w 190"/>
                    <a:gd name="T7" fmla="*/ 129 h 175"/>
                    <a:gd name="T8" fmla="*/ 50 w 190"/>
                    <a:gd name="T9" fmla="*/ 82 h 175"/>
                    <a:gd name="T10" fmla="*/ 0 w 190"/>
                    <a:gd name="T11" fmla="*/ 82 h 175"/>
                    <a:gd name="T12" fmla="*/ 71 w 190"/>
                    <a:gd name="T13" fmla="*/ 175 h 175"/>
                    <a:gd name="T14" fmla="*/ 100 w 190"/>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75">
                      <a:moveTo>
                        <a:pt x="100" y="175"/>
                      </a:moveTo>
                      <a:lnTo>
                        <a:pt x="190" y="0"/>
                      </a:lnTo>
                      <a:lnTo>
                        <a:pt x="145" y="0"/>
                      </a:lnTo>
                      <a:lnTo>
                        <a:pt x="81" y="129"/>
                      </a:lnTo>
                      <a:lnTo>
                        <a:pt x="50" y="82"/>
                      </a:lnTo>
                      <a:lnTo>
                        <a:pt x="0" y="82"/>
                      </a:lnTo>
                      <a:lnTo>
                        <a:pt x="71" y="175"/>
                      </a:lnTo>
                      <a:lnTo>
                        <a:pt x="10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grpSp>
        </p:grpSp>
        <p:sp>
          <p:nvSpPr>
            <p:cNvPr id="7" name="Rectangle 6"/>
            <p:cNvSpPr/>
            <p:nvPr/>
          </p:nvSpPr>
          <p:spPr>
            <a:xfrm>
              <a:off x="3025204" y="1972910"/>
              <a:ext cx="479425" cy="771201"/>
            </a:xfrm>
            <a:prstGeom prst="rect">
              <a:avLst/>
            </a:prstGeom>
          </p:spPr>
          <p:txBody>
            <a:bodyPr wrap="none">
              <a:spAutoFit/>
            </a:bodyPr>
            <a:lstStyle/>
            <a:p>
              <a:pPr algn="r" defTabSz="597581">
                <a:defRPr/>
              </a:pPr>
              <a:r>
                <a:rPr lang="en-US" sz="4228" kern="0">
                  <a:solidFill>
                    <a:srgbClr val="FFFFFF"/>
                  </a:solidFill>
                  <a:latin typeface="Segoe UI Light"/>
                </a:rPr>
                <a:t>2</a:t>
              </a:r>
              <a:endParaRPr lang="en-US" sz="4228" kern="0">
                <a:solidFill>
                  <a:srgbClr val="000000"/>
                </a:solidFill>
                <a:latin typeface="Segoe UI"/>
              </a:endParaRPr>
            </a:p>
          </p:txBody>
        </p:sp>
      </p:grpSp>
      <p:grpSp>
        <p:nvGrpSpPr>
          <p:cNvPr id="18" name="Group 17"/>
          <p:cNvGrpSpPr/>
          <p:nvPr/>
        </p:nvGrpSpPr>
        <p:grpSpPr>
          <a:xfrm>
            <a:off x="1058179" y="1832973"/>
            <a:ext cx="2635795" cy="2654527"/>
            <a:chOff x="261938" y="1972910"/>
            <a:chExt cx="2742561" cy="2762052"/>
          </a:xfrm>
        </p:grpSpPr>
        <p:grpSp>
          <p:nvGrpSpPr>
            <p:cNvPr id="19" name="Group 18"/>
            <p:cNvGrpSpPr/>
            <p:nvPr/>
          </p:nvGrpSpPr>
          <p:grpSpPr>
            <a:xfrm>
              <a:off x="261938" y="1986068"/>
              <a:ext cx="2742561" cy="2748894"/>
              <a:chOff x="261938" y="1986068"/>
              <a:chExt cx="2742561" cy="2748894"/>
            </a:xfrm>
          </p:grpSpPr>
          <p:sp>
            <p:nvSpPr>
              <p:cNvPr id="21" name="Rectangle 20"/>
              <p:cNvSpPr/>
              <p:nvPr/>
            </p:nvSpPr>
            <p:spPr bwMode="auto">
              <a:xfrm>
                <a:off x="261938" y="1986068"/>
                <a:ext cx="2742561" cy="2748894"/>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239012" tIns="119507" rIns="239012" bIns="191210" numCol="1" spcCol="0" rtlCol="0" fromWordArt="0" anchor="t" anchorCtr="0" forceAA="0" compatLnSpc="1">
                <a:prstTxWarp prst="textNoShape">
                  <a:avLst/>
                </a:prstTxWarp>
                <a:noAutofit/>
              </a:bodyPr>
              <a:lstStyle/>
              <a:p>
                <a:pPr marL="263638" defTabSz="1218693" fontAlgn="base">
                  <a:lnSpc>
                    <a:spcPct val="90000"/>
                  </a:lnSpc>
                  <a:spcBef>
                    <a:spcPct val="0"/>
                  </a:spcBef>
                  <a:spcAft>
                    <a:spcPct val="0"/>
                  </a:spcAft>
                  <a:defRPr/>
                </a:pPr>
                <a:r>
                  <a:rPr lang="en-US" sz="3075" kern="0">
                    <a:solidFill>
                      <a:srgbClr val="FFFFFF"/>
                    </a:solidFill>
                    <a:latin typeface="Segoe UI Light"/>
                  </a:rPr>
                  <a:t>Discover</a:t>
                </a:r>
              </a:p>
              <a:p>
                <a:pPr marL="263638" defTabSz="1218693" fontAlgn="base">
                  <a:lnSpc>
                    <a:spcPct val="90000"/>
                  </a:lnSpc>
                  <a:spcBef>
                    <a:spcPct val="0"/>
                  </a:spcBef>
                  <a:spcAft>
                    <a:spcPct val="0"/>
                  </a:spcAft>
                  <a:defRPr/>
                </a:pPr>
                <a:r>
                  <a:rPr lang="en-US" sz="1830" kern="0">
                    <a:gradFill>
                      <a:gsLst>
                        <a:gs pos="0">
                          <a:srgbClr val="FFFFFF"/>
                        </a:gs>
                        <a:gs pos="100000">
                          <a:srgbClr val="FFFFFF"/>
                        </a:gs>
                      </a:gsLst>
                      <a:lin ang="5400000" scaled="0"/>
                    </a:gradFill>
                    <a:latin typeface="Segoe UI"/>
                    <a:ea typeface="Segoe UI" pitchFamily="34" charset="0"/>
                    <a:cs typeface="Segoe UI" pitchFamily="34" charset="0"/>
                  </a:rPr>
                  <a:t>Catalog servers and software - Overview</a:t>
                </a:r>
              </a:p>
            </p:txBody>
          </p:sp>
          <p:grpSp>
            <p:nvGrpSpPr>
              <p:cNvPr id="22" name="Group 21"/>
              <p:cNvGrpSpPr/>
              <p:nvPr/>
            </p:nvGrpSpPr>
            <p:grpSpPr>
              <a:xfrm>
                <a:off x="1539813" y="3652838"/>
                <a:ext cx="1148763" cy="951376"/>
                <a:chOff x="-1246188" y="1052513"/>
                <a:chExt cx="1487488" cy="1231901"/>
              </a:xfrm>
              <a:solidFill>
                <a:srgbClr val="FFFFFF"/>
              </a:solidFill>
            </p:grpSpPr>
            <p:sp>
              <p:nvSpPr>
                <p:cNvPr id="23" name="Freeform 5"/>
                <p:cNvSpPr>
                  <a:spLocks/>
                </p:cNvSpPr>
                <p:nvPr/>
              </p:nvSpPr>
              <p:spPr bwMode="auto">
                <a:xfrm>
                  <a:off x="-876300" y="1052513"/>
                  <a:ext cx="396875" cy="147638"/>
                </a:xfrm>
                <a:custGeom>
                  <a:avLst/>
                  <a:gdLst>
                    <a:gd name="T0" fmla="*/ 0 w 105"/>
                    <a:gd name="T1" fmla="*/ 39 h 39"/>
                    <a:gd name="T2" fmla="*/ 13 w 105"/>
                    <a:gd name="T3" fmla="*/ 35 h 39"/>
                    <a:gd name="T4" fmla="*/ 96 w 105"/>
                    <a:gd name="T5" fmla="*/ 35 h 39"/>
                    <a:gd name="T6" fmla="*/ 105 w 105"/>
                    <a:gd name="T7" fmla="*/ 37 h 39"/>
                    <a:gd name="T8" fmla="*/ 94 w 105"/>
                    <a:gd name="T9" fmla="*/ 14 h 39"/>
                    <a:gd name="T10" fmla="*/ 72 w 105"/>
                    <a:gd name="T11" fmla="*/ 0 h 39"/>
                    <a:gd name="T12" fmla="*/ 35 w 105"/>
                    <a:gd name="T13" fmla="*/ 0 h 39"/>
                    <a:gd name="T14" fmla="*/ 14 w 105"/>
                    <a:gd name="T15" fmla="*/ 14 h 39"/>
                    <a:gd name="T16" fmla="*/ 0 w 105"/>
                    <a:gd name="T17" fmla="*/ 39 h 39"/>
                    <a:gd name="T18" fmla="*/ 0 w 105"/>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39">
                      <a:moveTo>
                        <a:pt x="0" y="39"/>
                      </a:moveTo>
                      <a:cubicBezTo>
                        <a:pt x="4" y="36"/>
                        <a:pt x="8" y="35"/>
                        <a:pt x="13" y="35"/>
                      </a:cubicBezTo>
                      <a:cubicBezTo>
                        <a:pt x="96" y="35"/>
                        <a:pt x="96" y="35"/>
                        <a:pt x="96" y="35"/>
                      </a:cubicBezTo>
                      <a:cubicBezTo>
                        <a:pt x="99" y="35"/>
                        <a:pt x="102" y="36"/>
                        <a:pt x="105" y="37"/>
                      </a:cubicBezTo>
                      <a:cubicBezTo>
                        <a:pt x="94" y="14"/>
                        <a:pt x="94" y="14"/>
                        <a:pt x="94" y="14"/>
                      </a:cubicBezTo>
                      <a:cubicBezTo>
                        <a:pt x="90" y="7"/>
                        <a:pt x="80" y="0"/>
                        <a:pt x="72" y="0"/>
                      </a:cubicBezTo>
                      <a:cubicBezTo>
                        <a:pt x="35" y="0"/>
                        <a:pt x="35" y="0"/>
                        <a:pt x="35" y="0"/>
                      </a:cubicBezTo>
                      <a:cubicBezTo>
                        <a:pt x="27" y="0"/>
                        <a:pt x="17" y="7"/>
                        <a:pt x="14" y="14"/>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4" name="Freeform 6"/>
                <p:cNvSpPr>
                  <a:spLocks noEditPoints="1"/>
                </p:cNvSpPr>
                <p:nvPr/>
              </p:nvSpPr>
              <p:spPr bwMode="auto">
                <a:xfrm>
                  <a:off x="-260350" y="1395413"/>
                  <a:ext cx="501650" cy="508000"/>
                </a:xfrm>
                <a:custGeom>
                  <a:avLst/>
                  <a:gdLst>
                    <a:gd name="T0" fmla="*/ 0 w 316"/>
                    <a:gd name="T1" fmla="*/ 0 h 320"/>
                    <a:gd name="T2" fmla="*/ 0 w 316"/>
                    <a:gd name="T3" fmla="*/ 320 h 320"/>
                    <a:gd name="T4" fmla="*/ 78 w 316"/>
                    <a:gd name="T5" fmla="*/ 320 h 320"/>
                    <a:gd name="T6" fmla="*/ 78 w 316"/>
                    <a:gd name="T7" fmla="*/ 227 h 320"/>
                    <a:gd name="T8" fmla="*/ 240 w 316"/>
                    <a:gd name="T9" fmla="*/ 227 h 320"/>
                    <a:gd name="T10" fmla="*/ 240 w 316"/>
                    <a:gd name="T11" fmla="*/ 320 h 320"/>
                    <a:gd name="T12" fmla="*/ 316 w 316"/>
                    <a:gd name="T13" fmla="*/ 320 h 320"/>
                    <a:gd name="T14" fmla="*/ 316 w 316"/>
                    <a:gd name="T15" fmla="*/ 0 h 320"/>
                    <a:gd name="T16" fmla="*/ 0 w 316"/>
                    <a:gd name="T17" fmla="*/ 0 h 320"/>
                    <a:gd name="T18" fmla="*/ 0 w 316"/>
                    <a:gd name="T19" fmla="*/ 0 h 320"/>
                    <a:gd name="T20" fmla="*/ 0 w 316"/>
                    <a:gd name="T21" fmla="*/ 0 h 320"/>
                    <a:gd name="T22" fmla="*/ 264 w 316"/>
                    <a:gd name="T23" fmla="*/ 136 h 320"/>
                    <a:gd name="T24" fmla="*/ 45 w 316"/>
                    <a:gd name="T25" fmla="*/ 136 h 320"/>
                    <a:gd name="T26" fmla="*/ 45 w 316"/>
                    <a:gd name="T27" fmla="*/ 17 h 320"/>
                    <a:gd name="T28" fmla="*/ 264 w 316"/>
                    <a:gd name="T29" fmla="*/ 17 h 320"/>
                    <a:gd name="T30" fmla="*/ 264 w 316"/>
                    <a:gd name="T31" fmla="*/ 136 h 320"/>
                    <a:gd name="T32" fmla="*/ 264 w 316"/>
                    <a:gd name="T33" fmla="*/ 136 h 320"/>
                    <a:gd name="T34" fmla="*/ 264 w 316"/>
                    <a:gd name="T35" fmla="*/ 136 h 320"/>
                    <a:gd name="T36" fmla="*/ 112 w 316"/>
                    <a:gd name="T37" fmla="*/ 251 h 320"/>
                    <a:gd name="T38" fmla="*/ 164 w 316"/>
                    <a:gd name="T39" fmla="*/ 251 h 320"/>
                    <a:gd name="T40" fmla="*/ 164 w 316"/>
                    <a:gd name="T41" fmla="*/ 320 h 320"/>
                    <a:gd name="T42" fmla="*/ 112 w 316"/>
                    <a:gd name="T43" fmla="*/ 320 h 320"/>
                    <a:gd name="T44" fmla="*/ 112 w 316"/>
                    <a:gd name="T45" fmla="*/ 251 h 320"/>
                    <a:gd name="T46" fmla="*/ 112 w 316"/>
                    <a:gd name="T47" fmla="*/ 251 h 320"/>
                    <a:gd name="T48" fmla="*/ 112 w 316"/>
                    <a:gd name="T49" fmla="*/ 25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6" h="320">
                      <a:moveTo>
                        <a:pt x="0" y="0"/>
                      </a:moveTo>
                      <a:lnTo>
                        <a:pt x="0" y="320"/>
                      </a:lnTo>
                      <a:lnTo>
                        <a:pt x="78" y="320"/>
                      </a:lnTo>
                      <a:lnTo>
                        <a:pt x="78" y="227"/>
                      </a:lnTo>
                      <a:lnTo>
                        <a:pt x="240" y="227"/>
                      </a:lnTo>
                      <a:lnTo>
                        <a:pt x="240" y="320"/>
                      </a:lnTo>
                      <a:lnTo>
                        <a:pt x="316" y="320"/>
                      </a:lnTo>
                      <a:lnTo>
                        <a:pt x="316" y="0"/>
                      </a:lnTo>
                      <a:lnTo>
                        <a:pt x="0" y="0"/>
                      </a:lnTo>
                      <a:lnTo>
                        <a:pt x="0" y="0"/>
                      </a:lnTo>
                      <a:lnTo>
                        <a:pt x="0" y="0"/>
                      </a:lnTo>
                      <a:close/>
                      <a:moveTo>
                        <a:pt x="264" y="136"/>
                      </a:moveTo>
                      <a:lnTo>
                        <a:pt x="45" y="136"/>
                      </a:lnTo>
                      <a:lnTo>
                        <a:pt x="45" y="17"/>
                      </a:lnTo>
                      <a:lnTo>
                        <a:pt x="264" y="17"/>
                      </a:lnTo>
                      <a:lnTo>
                        <a:pt x="264" y="136"/>
                      </a:lnTo>
                      <a:lnTo>
                        <a:pt x="264" y="136"/>
                      </a:lnTo>
                      <a:lnTo>
                        <a:pt x="264" y="136"/>
                      </a:lnTo>
                      <a:close/>
                      <a:moveTo>
                        <a:pt x="112" y="251"/>
                      </a:moveTo>
                      <a:lnTo>
                        <a:pt x="164" y="251"/>
                      </a:lnTo>
                      <a:lnTo>
                        <a:pt x="164" y="320"/>
                      </a:lnTo>
                      <a:lnTo>
                        <a:pt x="112" y="320"/>
                      </a:lnTo>
                      <a:lnTo>
                        <a:pt x="112" y="251"/>
                      </a:lnTo>
                      <a:lnTo>
                        <a:pt x="112" y="251"/>
                      </a:lnTo>
                      <a:lnTo>
                        <a:pt x="112"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5" name="Freeform 7"/>
                <p:cNvSpPr>
                  <a:spLocks noEditPoints="1"/>
                </p:cNvSpPr>
                <p:nvPr/>
              </p:nvSpPr>
              <p:spPr bwMode="auto">
                <a:xfrm>
                  <a:off x="-1246188" y="1600201"/>
                  <a:ext cx="714375" cy="684213"/>
                </a:xfrm>
                <a:custGeom>
                  <a:avLst/>
                  <a:gdLst>
                    <a:gd name="T0" fmla="*/ 113 w 189"/>
                    <a:gd name="T1" fmla="*/ 139 h 181"/>
                    <a:gd name="T2" fmla="*/ 162 w 189"/>
                    <a:gd name="T3" fmla="*/ 119 h 181"/>
                    <a:gd name="T4" fmla="*/ 162 w 189"/>
                    <a:gd name="T5" fmla="*/ 20 h 181"/>
                    <a:gd name="T6" fmla="*/ 113 w 189"/>
                    <a:gd name="T7" fmla="*/ 0 h 181"/>
                    <a:gd name="T8" fmla="*/ 63 w 189"/>
                    <a:gd name="T9" fmla="*/ 20 h 181"/>
                    <a:gd name="T10" fmla="*/ 52 w 189"/>
                    <a:gd name="T11" fmla="*/ 104 h 181"/>
                    <a:gd name="T12" fmla="*/ 7 w 189"/>
                    <a:gd name="T13" fmla="*/ 150 h 181"/>
                    <a:gd name="T14" fmla="*/ 7 w 189"/>
                    <a:gd name="T15" fmla="*/ 175 h 181"/>
                    <a:gd name="T16" fmla="*/ 20 w 189"/>
                    <a:gd name="T17" fmla="*/ 181 h 181"/>
                    <a:gd name="T18" fmla="*/ 32 w 189"/>
                    <a:gd name="T19" fmla="*/ 175 h 181"/>
                    <a:gd name="T20" fmla="*/ 78 w 189"/>
                    <a:gd name="T21" fmla="*/ 130 h 181"/>
                    <a:gd name="T22" fmla="*/ 113 w 189"/>
                    <a:gd name="T23" fmla="*/ 139 h 181"/>
                    <a:gd name="T24" fmla="*/ 79 w 189"/>
                    <a:gd name="T25" fmla="*/ 36 h 181"/>
                    <a:gd name="T26" fmla="*/ 113 w 189"/>
                    <a:gd name="T27" fmla="*/ 23 h 181"/>
                    <a:gd name="T28" fmla="*/ 146 w 189"/>
                    <a:gd name="T29" fmla="*/ 36 h 181"/>
                    <a:gd name="T30" fmla="*/ 146 w 189"/>
                    <a:gd name="T31" fmla="*/ 103 h 181"/>
                    <a:gd name="T32" fmla="*/ 113 w 189"/>
                    <a:gd name="T33" fmla="*/ 117 h 181"/>
                    <a:gd name="T34" fmla="*/ 79 w 189"/>
                    <a:gd name="T35" fmla="*/ 103 h 181"/>
                    <a:gd name="T36" fmla="*/ 79 w 189"/>
                    <a:gd name="T37" fmla="*/ 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81">
                      <a:moveTo>
                        <a:pt x="113" y="139"/>
                      </a:moveTo>
                      <a:cubicBezTo>
                        <a:pt x="130" y="139"/>
                        <a:pt x="148" y="132"/>
                        <a:pt x="162" y="119"/>
                      </a:cubicBezTo>
                      <a:cubicBezTo>
                        <a:pt x="189" y="92"/>
                        <a:pt x="189" y="48"/>
                        <a:pt x="162" y="20"/>
                      </a:cubicBezTo>
                      <a:cubicBezTo>
                        <a:pt x="148" y="7"/>
                        <a:pt x="130" y="0"/>
                        <a:pt x="113" y="0"/>
                      </a:cubicBezTo>
                      <a:cubicBezTo>
                        <a:pt x="95" y="0"/>
                        <a:pt x="77" y="7"/>
                        <a:pt x="63" y="20"/>
                      </a:cubicBezTo>
                      <a:cubicBezTo>
                        <a:pt x="41" y="43"/>
                        <a:pt x="37" y="78"/>
                        <a:pt x="52" y="104"/>
                      </a:cubicBezTo>
                      <a:cubicBezTo>
                        <a:pt x="7" y="150"/>
                        <a:pt x="7" y="150"/>
                        <a:pt x="7" y="150"/>
                      </a:cubicBezTo>
                      <a:cubicBezTo>
                        <a:pt x="0" y="157"/>
                        <a:pt x="0" y="168"/>
                        <a:pt x="7" y="175"/>
                      </a:cubicBezTo>
                      <a:cubicBezTo>
                        <a:pt x="10" y="179"/>
                        <a:pt x="15" y="181"/>
                        <a:pt x="20" y="181"/>
                      </a:cubicBezTo>
                      <a:cubicBezTo>
                        <a:pt x="24" y="181"/>
                        <a:pt x="29" y="179"/>
                        <a:pt x="32" y="175"/>
                      </a:cubicBezTo>
                      <a:cubicBezTo>
                        <a:pt x="78" y="130"/>
                        <a:pt x="78" y="130"/>
                        <a:pt x="78" y="130"/>
                      </a:cubicBezTo>
                      <a:cubicBezTo>
                        <a:pt x="89" y="136"/>
                        <a:pt x="101" y="139"/>
                        <a:pt x="113" y="139"/>
                      </a:cubicBezTo>
                      <a:close/>
                      <a:moveTo>
                        <a:pt x="79" y="36"/>
                      </a:moveTo>
                      <a:cubicBezTo>
                        <a:pt x="89" y="27"/>
                        <a:pt x="101" y="23"/>
                        <a:pt x="113" y="23"/>
                      </a:cubicBezTo>
                      <a:cubicBezTo>
                        <a:pt x="125" y="23"/>
                        <a:pt x="137" y="27"/>
                        <a:pt x="146" y="36"/>
                      </a:cubicBezTo>
                      <a:cubicBezTo>
                        <a:pt x="164" y="55"/>
                        <a:pt x="164" y="84"/>
                        <a:pt x="146" y="103"/>
                      </a:cubicBezTo>
                      <a:cubicBezTo>
                        <a:pt x="137" y="112"/>
                        <a:pt x="125" y="117"/>
                        <a:pt x="113" y="117"/>
                      </a:cubicBezTo>
                      <a:cubicBezTo>
                        <a:pt x="101" y="117"/>
                        <a:pt x="89" y="112"/>
                        <a:pt x="79" y="103"/>
                      </a:cubicBezTo>
                      <a:cubicBezTo>
                        <a:pt x="61" y="84"/>
                        <a:pt x="61" y="55"/>
                        <a:pt x="7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6" name="Freeform 8"/>
                <p:cNvSpPr>
                  <a:spLocks noEditPoints="1"/>
                </p:cNvSpPr>
                <p:nvPr/>
              </p:nvSpPr>
              <p:spPr bwMode="auto">
                <a:xfrm>
                  <a:off x="-884238" y="1211263"/>
                  <a:ext cx="427038" cy="714375"/>
                </a:xfrm>
                <a:custGeom>
                  <a:avLst/>
                  <a:gdLst>
                    <a:gd name="T0" fmla="*/ 106 w 113"/>
                    <a:gd name="T1" fmla="*/ 2 h 189"/>
                    <a:gd name="T2" fmla="*/ 99 w 113"/>
                    <a:gd name="T3" fmla="*/ 0 h 189"/>
                    <a:gd name="T4" fmla="*/ 16 w 113"/>
                    <a:gd name="T5" fmla="*/ 0 h 189"/>
                    <a:gd name="T6" fmla="*/ 8 w 113"/>
                    <a:gd name="T7" fmla="*/ 2 h 189"/>
                    <a:gd name="T8" fmla="*/ 0 w 113"/>
                    <a:gd name="T9" fmla="*/ 15 h 189"/>
                    <a:gd name="T10" fmla="*/ 0 w 113"/>
                    <a:gd name="T11" fmla="*/ 93 h 189"/>
                    <a:gd name="T12" fmla="*/ 17 w 113"/>
                    <a:gd name="T13" fmla="*/ 91 h 189"/>
                    <a:gd name="T14" fmla="*/ 33 w 113"/>
                    <a:gd name="T15" fmla="*/ 93 h 189"/>
                    <a:gd name="T16" fmla="*/ 93 w 113"/>
                    <a:gd name="T17" fmla="*/ 93 h 189"/>
                    <a:gd name="T18" fmla="*/ 99 w 113"/>
                    <a:gd name="T19" fmla="*/ 98 h 189"/>
                    <a:gd name="T20" fmla="*/ 93 w 113"/>
                    <a:gd name="T21" fmla="*/ 104 h 189"/>
                    <a:gd name="T22" fmla="*/ 61 w 113"/>
                    <a:gd name="T23" fmla="*/ 104 h 189"/>
                    <a:gd name="T24" fmla="*/ 74 w 113"/>
                    <a:gd name="T25" fmla="*/ 115 h 189"/>
                    <a:gd name="T26" fmla="*/ 78 w 113"/>
                    <a:gd name="T27" fmla="*/ 119 h 189"/>
                    <a:gd name="T28" fmla="*/ 93 w 113"/>
                    <a:gd name="T29" fmla="*/ 119 h 189"/>
                    <a:gd name="T30" fmla="*/ 99 w 113"/>
                    <a:gd name="T31" fmla="*/ 125 h 189"/>
                    <a:gd name="T32" fmla="*/ 93 w 113"/>
                    <a:gd name="T33" fmla="*/ 130 h 189"/>
                    <a:gd name="T34" fmla="*/ 86 w 113"/>
                    <a:gd name="T35" fmla="*/ 130 h 189"/>
                    <a:gd name="T36" fmla="*/ 93 w 113"/>
                    <a:gd name="T37" fmla="*/ 145 h 189"/>
                    <a:gd name="T38" fmla="*/ 93 w 113"/>
                    <a:gd name="T39" fmla="*/ 145 h 189"/>
                    <a:gd name="T40" fmla="*/ 99 w 113"/>
                    <a:gd name="T41" fmla="*/ 151 h 189"/>
                    <a:gd name="T42" fmla="*/ 96 w 113"/>
                    <a:gd name="T43" fmla="*/ 156 h 189"/>
                    <a:gd name="T44" fmla="*/ 98 w 113"/>
                    <a:gd name="T45" fmla="*/ 173 h 189"/>
                    <a:gd name="T46" fmla="*/ 96 w 113"/>
                    <a:gd name="T47" fmla="*/ 189 h 189"/>
                    <a:gd name="T48" fmla="*/ 99 w 113"/>
                    <a:gd name="T49" fmla="*/ 189 h 189"/>
                    <a:gd name="T50" fmla="*/ 113 w 113"/>
                    <a:gd name="T51" fmla="*/ 174 h 189"/>
                    <a:gd name="T52" fmla="*/ 113 w 113"/>
                    <a:gd name="T53" fmla="*/ 15 h 189"/>
                    <a:gd name="T54" fmla="*/ 106 w 113"/>
                    <a:gd name="T55" fmla="*/ 2 h 189"/>
                    <a:gd name="T56" fmla="*/ 91 w 113"/>
                    <a:gd name="T57" fmla="*/ 35 h 189"/>
                    <a:gd name="T58" fmla="*/ 83 w 113"/>
                    <a:gd name="T59" fmla="*/ 27 h 189"/>
                    <a:gd name="T60" fmla="*/ 91 w 113"/>
                    <a:gd name="T61" fmla="*/ 20 h 189"/>
                    <a:gd name="T62" fmla="*/ 99 w 113"/>
                    <a:gd name="T63" fmla="*/ 27 h 189"/>
                    <a:gd name="T64" fmla="*/ 91 w 113"/>
                    <a:gd name="T65" fmla="*/ 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89">
                      <a:moveTo>
                        <a:pt x="106" y="2"/>
                      </a:moveTo>
                      <a:cubicBezTo>
                        <a:pt x="103" y="1"/>
                        <a:pt x="101" y="0"/>
                        <a:pt x="99" y="0"/>
                      </a:cubicBezTo>
                      <a:cubicBezTo>
                        <a:pt x="16" y="0"/>
                        <a:pt x="16" y="0"/>
                        <a:pt x="16" y="0"/>
                      </a:cubicBezTo>
                      <a:cubicBezTo>
                        <a:pt x="13" y="0"/>
                        <a:pt x="10" y="1"/>
                        <a:pt x="8" y="2"/>
                      </a:cubicBezTo>
                      <a:cubicBezTo>
                        <a:pt x="4" y="5"/>
                        <a:pt x="0" y="9"/>
                        <a:pt x="0" y="15"/>
                      </a:cubicBezTo>
                      <a:cubicBezTo>
                        <a:pt x="0" y="47"/>
                        <a:pt x="0" y="72"/>
                        <a:pt x="0" y="93"/>
                      </a:cubicBezTo>
                      <a:cubicBezTo>
                        <a:pt x="6" y="92"/>
                        <a:pt x="11" y="91"/>
                        <a:pt x="17" y="91"/>
                      </a:cubicBezTo>
                      <a:cubicBezTo>
                        <a:pt x="22" y="91"/>
                        <a:pt x="28" y="92"/>
                        <a:pt x="33" y="93"/>
                      </a:cubicBezTo>
                      <a:cubicBezTo>
                        <a:pt x="93" y="93"/>
                        <a:pt x="93" y="93"/>
                        <a:pt x="93" y="93"/>
                      </a:cubicBezTo>
                      <a:cubicBezTo>
                        <a:pt x="96" y="93"/>
                        <a:pt x="99" y="95"/>
                        <a:pt x="99" y="98"/>
                      </a:cubicBezTo>
                      <a:cubicBezTo>
                        <a:pt x="99" y="102"/>
                        <a:pt x="96" y="104"/>
                        <a:pt x="93" y="104"/>
                      </a:cubicBezTo>
                      <a:cubicBezTo>
                        <a:pt x="80" y="104"/>
                        <a:pt x="69" y="104"/>
                        <a:pt x="61" y="104"/>
                      </a:cubicBezTo>
                      <a:cubicBezTo>
                        <a:pt x="66" y="107"/>
                        <a:pt x="70" y="111"/>
                        <a:pt x="74" y="115"/>
                      </a:cubicBezTo>
                      <a:cubicBezTo>
                        <a:pt x="76" y="116"/>
                        <a:pt x="77" y="118"/>
                        <a:pt x="78" y="119"/>
                      </a:cubicBezTo>
                      <a:cubicBezTo>
                        <a:pt x="93" y="119"/>
                        <a:pt x="93" y="119"/>
                        <a:pt x="93" y="119"/>
                      </a:cubicBezTo>
                      <a:cubicBezTo>
                        <a:pt x="96" y="119"/>
                        <a:pt x="99" y="122"/>
                        <a:pt x="99" y="125"/>
                      </a:cubicBezTo>
                      <a:cubicBezTo>
                        <a:pt x="99" y="128"/>
                        <a:pt x="96" y="130"/>
                        <a:pt x="93" y="130"/>
                      </a:cubicBezTo>
                      <a:cubicBezTo>
                        <a:pt x="91" y="130"/>
                        <a:pt x="89" y="130"/>
                        <a:pt x="86" y="130"/>
                      </a:cubicBezTo>
                      <a:cubicBezTo>
                        <a:pt x="89" y="135"/>
                        <a:pt x="91" y="140"/>
                        <a:pt x="93" y="145"/>
                      </a:cubicBezTo>
                      <a:cubicBezTo>
                        <a:pt x="93" y="145"/>
                        <a:pt x="93" y="145"/>
                        <a:pt x="93" y="145"/>
                      </a:cubicBezTo>
                      <a:cubicBezTo>
                        <a:pt x="96" y="145"/>
                        <a:pt x="99" y="148"/>
                        <a:pt x="99" y="151"/>
                      </a:cubicBezTo>
                      <a:cubicBezTo>
                        <a:pt x="99" y="153"/>
                        <a:pt x="98" y="155"/>
                        <a:pt x="96" y="156"/>
                      </a:cubicBezTo>
                      <a:cubicBezTo>
                        <a:pt x="98" y="162"/>
                        <a:pt x="98" y="167"/>
                        <a:pt x="98" y="173"/>
                      </a:cubicBezTo>
                      <a:cubicBezTo>
                        <a:pt x="98" y="178"/>
                        <a:pt x="98" y="184"/>
                        <a:pt x="96" y="189"/>
                      </a:cubicBezTo>
                      <a:cubicBezTo>
                        <a:pt x="99" y="189"/>
                        <a:pt x="99" y="189"/>
                        <a:pt x="99" y="189"/>
                      </a:cubicBezTo>
                      <a:cubicBezTo>
                        <a:pt x="107" y="189"/>
                        <a:pt x="113" y="182"/>
                        <a:pt x="113" y="174"/>
                      </a:cubicBezTo>
                      <a:cubicBezTo>
                        <a:pt x="113" y="15"/>
                        <a:pt x="113" y="15"/>
                        <a:pt x="113" y="15"/>
                      </a:cubicBezTo>
                      <a:cubicBezTo>
                        <a:pt x="113" y="9"/>
                        <a:pt x="110" y="5"/>
                        <a:pt x="106" y="2"/>
                      </a:cubicBezTo>
                      <a:close/>
                      <a:moveTo>
                        <a:pt x="91" y="35"/>
                      </a:moveTo>
                      <a:cubicBezTo>
                        <a:pt x="86" y="35"/>
                        <a:pt x="83" y="32"/>
                        <a:pt x="83" y="27"/>
                      </a:cubicBezTo>
                      <a:cubicBezTo>
                        <a:pt x="83" y="23"/>
                        <a:pt x="86" y="20"/>
                        <a:pt x="91" y="20"/>
                      </a:cubicBezTo>
                      <a:cubicBezTo>
                        <a:pt x="95" y="20"/>
                        <a:pt x="99" y="23"/>
                        <a:pt x="99" y="27"/>
                      </a:cubicBezTo>
                      <a:cubicBezTo>
                        <a:pt x="99" y="32"/>
                        <a:pt x="95" y="35"/>
                        <a:pt x="9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7" name="Freeform 9"/>
                <p:cNvSpPr>
                  <a:spLocks/>
                </p:cNvSpPr>
                <p:nvPr/>
              </p:nvSpPr>
              <p:spPr bwMode="auto">
                <a:xfrm>
                  <a:off x="-744538" y="1703388"/>
                  <a:ext cx="163513" cy="55563"/>
                </a:xfrm>
                <a:custGeom>
                  <a:avLst/>
                  <a:gdLst>
                    <a:gd name="T0" fmla="*/ 13 w 43"/>
                    <a:gd name="T1" fmla="*/ 9 h 15"/>
                    <a:gd name="T2" fmla="*/ 18 w 43"/>
                    <a:gd name="T3" fmla="*/ 15 h 15"/>
                    <a:gd name="T4" fmla="*/ 43 w 43"/>
                    <a:gd name="T5" fmla="*/ 15 h 15"/>
                    <a:gd name="T6" fmla="*/ 35 w 43"/>
                    <a:gd name="T7" fmla="*/ 0 h 15"/>
                    <a:gd name="T8" fmla="*/ 0 w 43"/>
                    <a:gd name="T9" fmla="*/ 0 h 15"/>
                    <a:gd name="T10" fmla="*/ 13 w 43"/>
                    <a:gd name="T11" fmla="*/ 9 h 15"/>
                  </a:gdLst>
                  <a:ahLst/>
                  <a:cxnLst>
                    <a:cxn ang="0">
                      <a:pos x="T0" y="T1"/>
                    </a:cxn>
                    <a:cxn ang="0">
                      <a:pos x="T2" y="T3"/>
                    </a:cxn>
                    <a:cxn ang="0">
                      <a:pos x="T4" y="T5"/>
                    </a:cxn>
                    <a:cxn ang="0">
                      <a:pos x="T6" y="T7"/>
                    </a:cxn>
                    <a:cxn ang="0">
                      <a:pos x="T8" y="T9"/>
                    </a:cxn>
                    <a:cxn ang="0">
                      <a:pos x="T10" y="T11"/>
                    </a:cxn>
                  </a:cxnLst>
                  <a:rect l="0" t="0" r="r" b="b"/>
                  <a:pathLst>
                    <a:path w="43" h="15">
                      <a:moveTo>
                        <a:pt x="13" y="9"/>
                      </a:moveTo>
                      <a:cubicBezTo>
                        <a:pt x="15" y="11"/>
                        <a:pt x="16" y="13"/>
                        <a:pt x="18" y="15"/>
                      </a:cubicBezTo>
                      <a:cubicBezTo>
                        <a:pt x="30" y="15"/>
                        <a:pt x="38" y="15"/>
                        <a:pt x="43" y="15"/>
                      </a:cubicBezTo>
                      <a:cubicBezTo>
                        <a:pt x="41" y="10"/>
                        <a:pt x="38" y="5"/>
                        <a:pt x="35" y="0"/>
                      </a:cubicBezTo>
                      <a:cubicBezTo>
                        <a:pt x="18" y="0"/>
                        <a:pt x="7" y="0"/>
                        <a:pt x="0" y="0"/>
                      </a:cubicBezTo>
                      <a:cubicBezTo>
                        <a:pt x="5" y="3"/>
                        <a:pt x="9" y="6"/>
                        <a:pt x="1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8" name="Freeform 10"/>
                <p:cNvSpPr>
                  <a:spLocks/>
                </p:cNvSpPr>
                <p:nvPr/>
              </p:nvSpPr>
              <p:spPr bwMode="auto">
                <a:xfrm>
                  <a:off x="-884238" y="1733551"/>
                  <a:ext cx="200025" cy="192088"/>
                </a:xfrm>
                <a:custGeom>
                  <a:avLst/>
                  <a:gdLst>
                    <a:gd name="T0" fmla="*/ 26 w 53"/>
                    <a:gd name="T1" fmla="*/ 7 h 51"/>
                    <a:gd name="T2" fmla="*/ 38 w 53"/>
                    <a:gd name="T3" fmla="*/ 7 h 51"/>
                    <a:gd name="T4" fmla="*/ 17 w 53"/>
                    <a:gd name="T5" fmla="*/ 0 h 51"/>
                    <a:gd name="T6" fmla="*/ 0 w 53"/>
                    <a:gd name="T7" fmla="*/ 3 h 51"/>
                    <a:gd name="T8" fmla="*/ 0 w 53"/>
                    <a:gd name="T9" fmla="*/ 36 h 51"/>
                    <a:gd name="T10" fmla="*/ 16 w 53"/>
                    <a:gd name="T11" fmla="*/ 51 h 51"/>
                    <a:gd name="T12" fmla="*/ 48 w 53"/>
                    <a:gd name="T13" fmla="*/ 51 h 51"/>
                    <a:gd name="T14" fmla="*/ 48 w 53"/>
                    <a:gd name="T15" fmla="*/ 19 h 51"/>
                    <a:gd name="T16" fmla="*/ 26 w 53"/>
                    <a:gd name="T17" fmla="*/ 19 h 51"/>
                    <a:gd name="T18" fmla="*/ 20 w 53"/>
                    <a:gd name="T19" fmla="*/ 13 h 51"/>
                    <a:gd name="T20" fmla="*/ 26 w 53"/>
                    <a:gd name="T2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26" y="7"/>
                      </a:moveTo>
                      <a:cubicBezTo>
                        <a:pt x="31" y="7"/>
                        <a:pt x="35" y="7"/>
                        <a:pt x="38" y="7"/>
                      </a:cubicBezTo>
                      <a:cubicBezTo>
                        <a:pt x="32" y="2"/>
                        <a:pt x="25" y="0"/>
                        <a:pt x="17" y="0"/>
                      </a:cubicBezTo>
                      <a:cubicBezTo>
                        <a:pt x="11" y="0"/>
                        <a:pt x="5" y="1"/>
                        <a:pt x="0" y="3"/>
                      </a:cubicBezTo>
                      <a:cubicBezTo>
                        <a:pt x="0" y="36"/>
                        <a:pt x="0" y="36"/>
                        <a:pt x="0" y="36"/>
                      </a:cubicBezTo>
                      <a:cubicBezTo>
                        <a:pt x="0" y="44"/>
                        <a:pt x="8" y="51"/>
                        <a:pt x="16" y="51"/>
                      </a:cubicBezTo>
                      <a:cubicBezTo>
                        <a:pt x="28" y="51"/>
                        <a:pt x="39" y="51"/>
                        <a:pt x="48" y="51"/>
                      </a:cubicBezTo>
                      <a:cubicBezTo>
                        <a:pt x="53" y="41"/>
                        <a:pt x="53" y="29"/>
                        <a:pt x="48" y="19"/>
                      </a:cubicBezTo>
                      <a:cubicBezTo>
                        <a:pt x="26" y="19"/>
                        <a:pt x="26" y="19"/>
                        <a:pt x="26" y="19"/>
                      </a:cubicBezTo>
                      <a:cubicBezTo>
                        <a:pt x="23" y="19"/>
                        <a:pt x="20" y="17"/>
                        <a:pt x="20" y="13"/>
                      </a:cubicBezTo>
                      <a:cubicBezTo>
                        <a:pt x="20" y="10"/>
                        <a:pt x="23"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29" name="Freeform 11"/>
                <p:cNvSpPr>
                  <a:spLocks/>
                </p:cNvSpPr>
                <p:nvPr/>
              </p:nvSpPr>
              <p:spPr bwMode="auto">
                <a:xfrm>
                  <a:off x="-654050" y="1804988"/>
                  <a:ext cx="98425" cy="120650"/>
                </a:xfrm>
                <a:custGeom>
                  <a:avLst/>
                  <a:gdLst>
                    <a:gd name="T0" fmla="*/ 23 w 26"/>
                    <a:gd name="T1" fmla="*/ 0 h 32"/>
                    <a:gd name="T2" fmla="*/ 0 w 26"/>
                    <a:gd name="T3" fmla="*/ 0 h 32"/>
                    <a:gd name="T4" fmla="*/ 0 w 26"/>
                    <a:gd name="T5" fmla="*/ 32 h 32"/>
                    <a:gd name="T6" fmla="*/ 23 w 26"/>
                    <a:gd name="T7" fmla="*/ 32 h 32"/>
                    <a:gd name="T8" fmla="*/ 23 w 26"/>
                    <a:gd name="T9" fmla="*/ 0 h 32"/>
                  </a:gdLst>
                  <a:ahLst/>
                  <a:cxnLst>
                    <a:cxn ang="0">
                      <a:pos x="T0" y="T1"/>
                    </a:cxn>
                    <a:cxn ang="0">
                      <a:pos x="T2" y="T3"/>
                    </a:cxn>
                    <a:cxn ang="0">
                      <a:pos x="T4" y="T5"/>
                    </a:cxn>
                    <a:cxn ang="0">
                      <a:pos x="T6" y="T7"/>
                    </a:cxn>
                    <a:cxn ang="0">
                      <a:pos x="T8" y="T9"/>
                    </a:cxn>
                  </a:cxnLst>
                  <a:rect l="0" t="0" r="r" b="b"/>
                  <a:pathLst>
                    <a:path w="26" h="32">
                      <a:moveTo>
                        <a:pt x="23" y="0"/>
                      </a:moveTo>
                      <a:cubicBezTo>
                        <a:pt x="14" y="0"/>
                        <a:pt x="7" y="0"/>
                        <a:pt x="0" y="0"/>
                      </a:cubicBezTo>
                      <a:cubicBezTo>
                        <a:pt x="4" y="11"/>
                        <a:pt x="3" y="22"/>
                        <a:pt x="0" y="32"/>
                      </a:cubicBezTo>
                      <a:cubicBezTo>
                        <a:pt x="10" y="32"/>
                        <a:pt x="18" y="32"/>
                        <a:pt x="23" y="32"/>
                      </a:cubicBezTo>
                      <a:cubicBezTo>
                        <a:pt x="26" y="22"/>
                        <a:pt x="26" y="1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30" name="Freeform 12"/>
                <p:cNvSpPr>
                  <a:spLocks/>
                </p:cNvSpPr>
                <p:nvPr/>
              </p:nvSpPr>
              <p:spPr bwMode="auto">
                <a:xfrm>
                  <a:off x="-884238" y="1600201"/>
                  <a:ext cx="230188" cy="95250"/>
                </a:xfrm>
                <a:custGeom>
                  <a:avLst/>
                  <a:gdLst>
                    <a:gd name="T0" fmla="*/ 17 w 61"/>
                    <a:gd name="T1" fmla="*/ 23 h 25"/>
                    <a:gd name="T2" fmla="*/ 20 w 61"/>
                    <a:gd name="T3" fmla="*/ 23 h 25"/>
                    <a:gd name="T4" fmla="*/ 20 w 61"/>
                    <a:gd name="T5" fmla="*/ 22 h 25"/>
                    <a:gd name="T6" fmla="*/ 26 w 61"/>
                    <a:gd name="T7" fmla="*/ 16 h 25"/>
                    <a:gd name="T8" fmla="*/ 61 w 61"/>
                    <a:gd name="T9" fmla="*/ 16 h 25"/>
                    <a:gd name="T10" fmla="*/ 29 w 61"/>
                    <a:gd name="T11" fmla="*/ 1 h 25"/>
                    <a:gd name="T12" fmla="*/ 26 w 61"/>
                    <a:gd name="T13" fmla="*/ 1 h 25"/>
                    <a:gd name="T14" fmla="*/ 23 w 61"/>
                    <a:gd name="T15" fmla="*/ 0 h 25"/>
                    <a:gd name="T16" fmla="*/ 17 w 61"/>
                    <a:gd name="T17" fmla="*/ 0 h 25"/>
                    <a:gd name="T18" fmla="*/ 0 w 61"/>
                    <a:gd name="T19" fmla="*/ 2 h 25"/>
                    <a:gd name="T20" fmla="*/ 0 w 61"/>
                    <a:gd name="T21" fmla="*/ 25 h 25"/>
                    <a:gd name="T22" fmla="*/ 17 w 6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5">
                      <a:moveTo>
                        <a:pt x="17" y="23"/>
                      </a:moveTo>
                      <a:cubicBezTo>
                        <a:pt x="18" y="23"/>
                        <a:pt x="19" y="23"/>
                        <a:pt x="20" y="23"/>
                      </a:cubicBezTo>
                      <a:cubicBezTo>
                        <a:pt x="20" y="23"/>
                        <a:pt x="20" y="22"/>
                        <a:pt x="20" y="22"/>
                      </a:cubicBezTo>
                      <a:cubicBezTo>
                        <a:pt x="20" y="19"/>
                        <a:pt x="23" y="16"/>
                        <a:pt x="26" y="16"/>
                      </a:cubicBezTo>
                      <a:cubicBezTo>
                        <a:pt x="41" y="16"/>
                        <a:pt x="52" y="16"/>
                        <a:pt x="61" y="16"/>
                      </a:cubicBezTo>
                      <a:cubicBezTo>
                        <a:pt x="51" y="8"/>
                        <a:pt x="40" y="3"/>
                        <a:pt x="29" y="1"/>
                      </a:cubicBezTo>
                      <a:cubicBezTo>
                        <a:pt x="26" y="1"/>
                        <a:pt x="26" y="1"/>
                        <a:pt x="26" y="1"/>
                      </a:cubicBezTo>
                      <a:cubicBezTo>
                        <a:pt x="25" y="1"/>
                        <a:pt x="24" y="1"/>
                        <a:pt x="23" y="0"/>
                      </a:cubicBezTo>
                      <a:cubicBezTo>
                        <a:pt x="21" y="0"/>
                        <a:pt x="19" y="0"/>
                        <a:pt x="17" y="0"/>
                      </a:cubicBezTo>
                      <a:cubicBezTo>
                        <a:pt x="11" y="0"/>
                        <a:pt x="6" y="1"/>
                        <a:pt x="0" y="2"/>
                      </a:cubicBezTo>
                      <a:cubicBezTo>
                        <a:pt x="0" y="11"/>
                        <a:pt x="0" y="19"/>
                        <a:pt x="0" y="25"/>
                      </a:cubicBezTo>
                      <a:cubicBezTo>
                        <a:pt x="6" y="24"/>
                        <a:pt x="11" y="23"/>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grpSp>
        </p:grpSp>
        <p:sp>
          <p:nvSpPr>
            <p:cNvPr id="20" name="Rectangle 19"/>
            <p:cNvSpPr/>
            <p:nvPr/>
          </p:nvSpPr>
          <p:spPr>
            <a:xfrm>
              <a:off x="282042" y="1972910"/>
              <a:ext cx="393967" cy="773055"/>
            </a:xfrm>
            <a:prstGeom prst="rect">
              <a:avLst/>
            </a:prstGeom>
          </p:spPr>
          <p:txBody>
            <a:bodyPr wrap="none">
              <a:spAutoFit/>
            </a:bodyPr>
            <a:lstStyle/>
            <a:p>
              <a:pPr algn="r" defTabSz="597581">
                <a:defRPr/>
              </a:pPr>
              <a:r>
                <a:rPr lang="en-US" sz="4228" kern="0">
                  <a:solidFill>
                    <a:srgbClr val="FFFFFF"/>
                  </a:solidFill>
                  <a:latin typeface="Segoe UI Light"/>
                </a:rPr>
                <a:t>1</a:t>
              </a:r>
              <a:endParaRPr lang="en-US" sz="4228" kern="0">
                <a:solidFill>
                  <a:srgbClr val="000000"/>
                </a:solidFill>
                <a:latin typeface="Segoe UI"/>
              </a:endParaRPr>
            </a:p>
          </p:txBody>
        </p:sp>
      </p:grpSp>
      <p:grpSp>
        <p:nvGrpSpPr>
          <p:cNvPr id="32" name="Group 31"/>
          <p:cNvGrpSpPr/>
          <p:nvPr/>
        </p:nvGrpSpPr>
        <p:grpSpPr>
          <a:xfrm>
            <a:off x="7344713" y="1832973"/>
            <a:ext cx="2635795" cy="2654527"/>
            <a:chOff x="5742807" y="1972910"/>
            <a:chExt cx="2742561" cy="2762052"/>
          </a:xfrm>
        </p:grpSpPr>
        <p:grpSp>
          <p:nvGrpSpPr>
            <p:cNvPr id="33" name="Group 32"/>
            <p:cNvGrpSpPr/>
            <p:nvPr/>
          </p:nvGrpSpPr>
          <p:grpSpPr>
            <a:xfrm>
              <a:off x="5742807" y="1987802"/>
              <a:ext cx="2742561" cy="2747160"/>
              <a:chOff x="5742807" y="1987802"/>
              <a:chExt cx="2742561" cy="2747160"/>
            </a:xfrm>
          </p:grpSpPr>
          <p:sp>
            <p:nvSpPr>
              <p:cNvPr id="35" name="Rectangle 34"/>
              <p:cNvSpPr/>
              <p:nvPr/>
            </p:nvSpPr>
            <p:spPr bwMode="auto">
              <a:xfrm>
                <a:off x="5742807" y="1987802"/>
                <a:ext cx="2742561" cy="27471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239012" tIns="119507" rIns="239012" bIns="191210" numCol="1" spcCol="0" rtlCol="0" fromWordArt="0" anchor="t" anchorCtr="0" forceAA="0" compatLnSpc="1">
                <a:prstTxWarp prst="textNoShape">
                  <a:avLst/>
                </a:prstTxWarp>
                <a:noAutofit/>
              </a:bodyPr>
              <a:lstStyle/>
              <a:p>
                <a:pPr marL="263638" defTabSz="1218693" fontAlgn="base">
                  <a:lnSpc>
                    <a:spcPct val="90000"/>
                  </a:lnSpc>
                  <a:spcBef>
                    <a:spcPct val="0"/>
                  </a:spcBef>
                  <a:spcAft>
                    <a:spcPct val="0"/>
                  </a:spcAft>
                  <a:defRPr/>
                </a:pPr>
                <a:r>
                  <a:rPr lang="en-US" sz="3075" kern="0">
                    <a:solidFill>
                      <a:srgbClr val="FFFFFF"/>
                    </a:solidFill>
                    <a:latin typeface="Segoe UI Light"/>
                  </a:rPr>
                  <a:t>Target</a:t>
                </a:r>
              </a:p>
              <a:p>
                <a:pPr marL="263638" defTabSz="1218693" fontAlgn="base">
                  <a:lnSpc>
                    <a:spcPct val="90000"/>
                  </a:lnSpc>
                  <a:spcBef>
                    <a:spcPct val="0"/>
                  </a:spcBef>
                  <a:spcAft>
                    <a:spcPct val="0"/>
                  </a:spcAft>
                  <a:defRPr/>
                </a:pPr>
                <a:r>
                  <a:rPr lang="en-US" sz="1830" kern="0">
                    <a:gradFill>
                      <a:gsLst>
                        <a:gs pos="0">
                          <a:srgbClr val="FFFFFF"/>
                        </a:gs>
                        <a:gs pos="100000">
                          <a:srgbClr val="FFFFFF"/>
                        </a:gs>
                      </a:gsLst>
                      <a:lin ang="5400000" scaled="0"/>
                    </a:gradFill>
                    <a:latin typeface="Segoe UI"/>
                    <a:ea typeface="Segoe UI" pitchFamily="34" charset="0"/>
                    <a:cs typeface="Segoe UI" pitchFamily="34" charset="0"/>
                  </a:rPr>
                  <a:t>Identify your destination(s)</a:t>
                </a:r>
              </a:p>
            </p:txBody>
          </p:sp>
          <p:grpSp>
            <p:nvGrpSpPr>
              <p:cNvPr id="36" name="Group 35"/>
              <p:cNvGrpSpPr/>
              <p:nvPr/>
            </p:nvGrpSpPr>
            <p:grpSpPr>
              <a:xfrm>
                <a:off x="7253878" y="3659578"/>
                <a:ext cx="966524" cy="937896"/>
                <a:chOff x="8824912" y="508000"/>
                <a:chExt cx="1125539" cy="1092200"/>
              </a:xfrm>
              <a:solidFill>
                <a:srgbClr val="FFFFFF"/>
              </a:solidFill>
            </p:grpSpPr>
            <p:sp>
              <p:nvSpPr>
                <p:cNvPr id="37" name="Freeform 27"/>
                <p:cNvSpPr>
                  <a:spLocks noEditPoints="1"/>
                </p:cNvSpPr>
                <p:nvPr/>
              </p:nvSpPr>
              <p:spPr bwMode="auto">
                <a:xfrm>
                  <a:off x="8997950" y="508000"/>
                  <a:ext cx="496888" cy="835025"/>
                </a:xfrm>
                <a:custGeom>
                  <a:avLst/>
                  <a:gdLst>
                    <a:gd name="T0" fmla="*/ 237 w 295"/>
                    <a:gd name="T1" fmla="*/ 275 h 495"/>
                    <a:gd name="T2" fmla="*/ 242 w 295"/>
                    <a:gd name="T3" fmla="*/ 312 h 495"/>
                    <a:gd name="T4" fmla="*/ 255 w 295"/>
                    <a:gd name="T5" fmla="*/ 305 h 495"/>
                    <a:gd name="T6" fmla="*/ 272 w 295"/>
                    <a:gd name="T7" fmla="*/ 335 h 495"/>
                    <a:gd name="T8" fmla="*/ 277 w 295"/>
                    <a:gd name="T9" fmla="*/ 372 h 495"/>
                    <a:gd name="T10" fmla="*/ 289 w 295"/>
                    <a:gd name="T11" fmla="*/ 365 h 495"/>
                    <a:gd name="T12" fmla="*/ 35 w 295"/>
                    <a:gd name="T13" fmla="*/ 343 h 495"/>
                    <a:gd name="T14" fmla="*/ 5 w 295"/>
                    <a:gd name="T15" fmla="*/ 365 h 495"/>
                    <a:gd name="T16" fmla="*/ 17 w 295"/>
                    <a:gd name="T17" fmla="*/ 372 h 495"/>
                    <a:gd name="T18" fmla="*/ 70 w 295"/>
                    <a:gd name="T19" fmla="*/ 282 h 495"/>
                    <a:gd name="T20" fmla="*/ 40 w 295"/>
                    <a:gd name="T21" fmla="*/ 305 h 495"/>
                    <a:gd name="T22" fmla="*/ 52 w 295"/>
                    <a:gd name="T23" fmla="*/ 312 h 495"/>
                    <a:gd name="T24" fmla="*/ 220 w 295"/>
                    <a:gd name="T25" fmla="*/ 161 h 495"/>
                    <a:gd name="T26" fmla="*/ 251 w 295"/>
                    <a:gd name="T27" fmla="*/ 31 h 495"/>
                    <a:gd name="T28" fmla="*/ 74 w 295"/>
                    <a:gd name="T29" fmla="*/ 0 h 495"/>
                    <a:gd name="T30" fmla="*/ 44 w 295"/>
                    <a:gd name="T31" fmla="*/ 130 h 495"/>
                    <a:gd name="T32" fmla="*/ 62 w 295"/>
                    <a:gd name="T33" fmla="*/ 31 h 495"/>
                    <a:gd name="T34" fmla="*/ 220 w 295"/>
                    <a:gd name="T35" fmla="*/ 18 h 495"/>
                    <a:gd name="T36" fmla="*/ 233 w 295"/>
                    <a:gd name="T37" fmla="*/ 130 h 495"/>
                    <a:gd name="T38" fmla="*/ 74 w 295"/>
                    <a:gd name="T39" fmla="*/ 143 h 495"/>
                    <a:gd name="T40" fmla="*/ 62 w 295"/>
                    <a:gd name="T41" fmla="*/ 31 h 495"/>
                    <a:gd name="T42" fmla="*/ 7 w 295"/>
                    <a:gd name="T43" fmla="*/ 246 h 495"/>
                    <a:gd name="T44" fmla="*/ 295 w 295"/>
                    <a:gd name="T45" fmla="*/ 238 h 495"/>
                    <a:gd name="T46" fmla="*/ 290 w 295"/>
                    <a:gd name="T47" fmla="*/ 221 h 495"/>
                    <a:gd name="T48" fmla="*/ 240 w 295"/>
                    <a:gd name="T49" fmla="*/ 172 h 495"/>
                    <a:gd name="T50" fmla="*/ 41 w 295"/>
                    <a:gd name="T51" fmla="*/ 178 h 495"/>
                    <a:gd name="T52" fmla="*/ 0 w 295"/>
                    <a:gd name="T53" fmla="*/ 234 h 495"/>
                    <a:gd name="T54" fmla="*/ 7 w 295"/>
                    <a:gd name="T55" fmla="*/ 246 h 495"/>
                    <a:gd name="T56" fmla="*/ 130 w 295"/>
                    <a:gd name="T57" fmla="*/ 495 h 495"/>
                    <a:gd name="T58" fmla="*/ 95 w 295"/>
                    <a:gd name="T59" fmla="*/ 480 h 495"/>
                    <a:gd name="T60" fmla="*/ 95 w 295"/>
                    <a:gd name="T61" fmla="*/ 495 h 495"/>
                    <a:gd name="T62" fmla="*/ 165 w 295"/>
                    <a:gd name="T63" fmla="*/ 480 h 495"/>
                    <a:gd name="T64" fmla="*/ 199 w 295"/>
                    <a:gd name="T65" fmla="*/ 495 h 495"/>
                    <a:gd name="T66" fmla="*/ 199 w 295"/>
                    <a:gd name="T67" fmla="*/ 48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495">
                      <a:moveTo>
                        <a:pt x="255" y="305"/>
                      </a:moveTo>
                      <a:cubicBezTo>
                        <a:pt x="237" y="275"/>
                        <a:pt x="237" y="275"/>
                        <a:pt x="237" y="275"/>
                      </a:cubicBezTo>
                      <a:cubicBezTo>
                        <a:pt x="225" y="282"/>
                        <a:pt x="225" y="282"/>
                        <a:pt x="225" y="282"/>
                      </a:cubicBezTo>
                      <a:cubicBezTo>
                        <a:pt x="242" y="312"/>
                        <a:pt x="242" y="312"/>
                        <a:pt x="242" y="312"/>
                      </a:cubicBezTo>
                      <a:cubicBezTo>
                        <a:pt x="255" y="305"/>
                        <a:pt x="255" y="305"/>
                        <a:pt x="255" y="305"/>
                      </a:cubicBezTo>
                      <a:cubicBezTo>
                        <a:pt x="255" y="305"/>
                        <a:pt x="255" y="305"/>
                        <a:pt x="255" y="305"/>
                      </a:cubicBezTo>
                      <a:close/>
                      <a:moveTo>
                        <a:pt x="289" y="365"/>
                      </a:moveTo>
                      <a:cubicBezTo>
                        <a:pt x="272" y="335"/>
                        <a:pt x="272" y="335"/>
                        <a:pt x="272" y="335"/>
                      </a:cubicBezTo>
                      <a:cubicBezTo>
                        <a:pt x="259" y="343"/>
                        <a:pt x="259" y="343"/>
                        <a:pt x="259" y="343"/>
                      </a:cubicBezTo>
                      <a:cubicBezTo>
                        <a:pt x="277" y="372"/>
                        <a:pt x="277" y="372"/>
                        <a:pt x="277" y="372"/>
                      </a:cubicBezTo>
                      <a:cubicBezTo>
                        <a:pt x="289" y="365"/>
                        <a:pt x="289" y="365"/>
                        <a:pt x="289" y="365"/>
                      </a:cubicBezTo>
                      <a:cubicBezTo>
                        <a:pt x="289" y="365"/>
                        <a:pt x="289" y="365"/>
                        <a:pt x="289" y="365"/>
                      </a:cubicBezTo>
                      <a:close/>
                      <a:moveTo>
                        <a:pt x="17" y="372"/>
                      </a:moveTo>
                      <a:cubicBezTo>
                        <a:pt x="35" y="343"/>
                        <a:pt x="35" y="343"/>
                        <a:pt x="35" y="343"/>
                      </a:cubicBezTo>
                      <a:cubicBezTo>
                        <a:pt x="22" y="335"/>
                        <a:pt x="22" y="335"/>
                        <a:pt x="22" y="335"/>
                      </a:cubicBezTo>
                      <a:cubicBezTo>
                        <a:pt x="5" y="365"/>
                        <a:pt x="5" y="365"/>
                        <a:pt x="5" y="365"/>
                      </a:cubicBezTo>
                      <a:cubicBezTo>
                        <a:pt x="17" y="372"/>
                        <a:pt x="17" y="372"/>
                        <a:pt x="17" y="372"/>
                      </a:cubicBezTo>
                      <a:cubicBezTo>
                        <a:pt x="17" y="372"/>
                        <a:pt x="17" y="372"/>
                        <a:pt x="17" y="372"/>
                      </a:cubicBezTo>
                      <a:close/>
                      <a:moveTo>
                        <a:pt x="52" y="312"/>
                      </a:moveTo>
                      <a:cubicBezTo>
                        <a:pt x="70" y="282"/>
                        <a:pt x="70" y="282"/>
                        <a:pt x="70" y="282"/>
                      </a:cubicBezTo>
                      <a:cubicBezTo>
                        <a:pt x="57" y="275"/>
                        <a:pt x="57" y="275"/>
                        <a:pt x="57" y="275"/>
                      </a:cubicBezTo>
                      <a:cubicBezTo>
                        <a:pt x="40" y="305"/>
                        <a:pt x="40" y="305"/>
                        <a:pt x="40" y="305"/>
                      </a:cubicBezTo>
                      <a:cubicBezTo>
                        <a:pt x="52" y="312"/>
                        <a:pt x="52" y="312"/>
                        <a:pt x="52" y="312"/>
                      </a:cubicBezTo>
                      <a:cubicBezTo>
                        <a:pt x="52" y="312"/>
                        <a:pt x="52" y="312"/>
                        <a:pt x="52" y="312"/>
                      </a:cubicBezTo>
                      <a:close/>
                      <a:moveTo>
                        <a:pt x="74" y="161"/>
                      </a:moveTo>
                      <a:cubicBezTo>
                        <a:pt x="220" y="161"/>
                        <a:pt x="220" y="161"/>
                        <a:pt x="220" y="161"/>
                      </a:cubicBezTo>
                      <a:cubicBezTo>
                        <a:pt x="237" y="161"/>
                        <a:pt x="251" y="147"/>
                        <a:pt x="251" y="130"/>
                      </a:cubicBezTo>
                      <a:cubicBezTo>
                        <a:pt x="251" y="31"/>
                        <a:pt x="251" y="31"/>
                        <a:pt x="251" y="31"/>
                      </a:cubicBezTo>
                      <a:cubicBezTo>
                        <a:pt x="251" y="14"/>
                        <a:pt x="237" y="0"/>
                        <a:pt x="220" y="0"/>
                      </a:cubicBezTo>
                      <a:cubicBezTo>
                        <a:pt x="74" y="0"/>
                        <a:pt x="74" y="0"/>
                        <a:pt x="74" y="0"/>
                      </a:cubicBezTo>
                      <a:cubicBezTo>
                        <a:pt x="57" y="0"/>
                        <a:pt x="44" y="14"/>
                        <a:pt x="44" y="31"/>
                      </a:cubicBezTo>
                      <a:cubicBezTo>
                        <a:pt x="44" y="130"/>
                        <a:pt x="44" y="130"/>
                        <a:pt x="44" y="130"/>
                      </a:cubicBezTo>
                      <a:cubicBezTo>
                        <a:pt x="44" y="147"/>
                        <a:pt x="57" y="161"/>
                        <a:pt x="74" y="161"/>
                      </a:cubicBezTo>
                      <a:close/>
                      <a:moveTo>
                        <a:pt x="62" y="31"/>
                      </a:moveTo>
                      <a:cubicBezTo>
                        <a:pt x="62" y="23"/>
                        <a:pt x="67" y="18"/>
                        <a:pt x="74" y="18"/>
                      </a:cubicBezTo>
                      <a:cubicBezTo>
                        <a:pt x="220" y="18"/>
                        <a:pt x="220" y="18"/>
                        <a:pt x="220" y="18"/>
                      </a:cubicBezTo>
                      <a:cubicBezTo>
                        <a:pt x="227" y="18"/>
                        <a:pt x="233" y="23"/>
                        <a:pt x="233" y="31"/>
                      </a:cubicBezTo>
                      <a:cubicBezTo>
                        <a:pt x="233" y="130"/>
                        <a:pt x="233" y="130"/>
                        <a:pt x="233" y="130"/>
                      </a:cubicBezTo>
                      <a:cubicBezTo>
                        <a:pt x="233" y="137"/>
                        <a:pt x="227" y="143"/>
                        <a:pt x="220" y="143"/>
                      </a:cubicBezTo>
                      <a:cubicBezTo>
                        <a:pt x="74" y="143"/>
                        <a:pt x="74" y="143"/>
                        <a:pt x="74" y="143"/>
                      </a:cubicBezTo>
                      <a:cubicBezTo>
                        <a:pt x="67" y="143"/>
                        <a:pt x="62" y="137"/>
                        <a:pt x="62" y="130"/>
                      </a:cubicBezTo>
                      <a:cubicBezTo>
                        <a:pt x="62" y="31"/>
                        <a:pt x="62" y="31"/>
                        <a:pt x="62" y="31"/>
                      </a:cubicBezTo>
                      <a:cubicBezTo>
                        <a:pt x="62" y="31"/>
                        <a:pt x="62" y="31"/>
                        <a:pt x="62" y="31"/>
                      </a:cubicBezTo>
                      <a:close/>
                      <a:moveTo>
                        <a:pt x="7" y="246"/>
                      </a:moveTo>
                      <a:cubicBezTo>
                        <a:pt x="287" y="246"/>
                        <a:pt x="287" y="246"/>
                        <a:pt x="287" y="246"/>
                      </a:cubicBezTo>
                      <a:cubicBezTo>
                        <a:pt x="291" y="246"/>
                        <a:pt x="295" y="242"/>
                        <a:pt x="295" y="238"/>
                      </a:cubicBezTo>
                      <a:cubicBezTo>
                        <a:pt x="295" y="234"/>
                        <a:pt x="295" y="234"/>
                        <a:pt x="295" y="234"/>
                      </a:cubicBezTo>
                      <a:cubicBezTo>
                        <a:pt x="295" y="230"/>
                        <a:pt x="292" y="224"/>
                        <a:pt x="290" y="221"/>
                      </a:cubicBezTo>
                      <a:cubicBezTo>
                        <a:pt x="253" y="178"/>
                        <a:pt x="253" y="178"/>
                        <a:pt x="253" y="178"/>
                      </a:cubicBezTo>
                      <a:cubicBezTo>
                        <a:pt x="250" y="174"/>
                        <a:pt x="244" y="172"/>
                        <a:pt x="240" y="172"/>
                      </a:cubicBezTo>
                      <a:cubicBezTo>
                        <a:pt x="54" y="172"/>
                        <a:pt x="54" y="172"/>
                        <a:pt x="54" y="172"/>
                      </a:cubicBezTo>
                      <a:cubicBezTo>
                        <a:pt x="50" y="172"/>
                        <a:pt x="44" y="174"/>
                        <a:pt x="41" y="178"/>
                      </a:cubicBezTo>
                      <a:cubicBezTo>
                        <a:pt x="5" y="221"/>
                        <a:pt x="5" y="221"/>
                        <a:pt x="5" y="221"/>
                      </a:cubicBezTo>
                      <a:cubicBezTo>
                        <a:pt x="2" y="224"/>
                        <a:pt x="0" y="230"/>
                        <a:pt x="0" y="234"/>
                      </a:cubicBezTo>
                      <a:cubicBezTo>
                        <a:pt x="0" y="238"/>
                        <a:pt x="0" y="238"/>
                        <a:pt x="0" y="238"/>
                      </a:cubicBezTo>
                      <a:cubicBezTo>
                        <a:pt x="0" y="242"/>
                        <a:pt x="3" y="246"/>
                        <a:pt x="7" y="246"/>
                      </a:cubicBezTo>
                      <a:close/>
                      <a:moveTo>
                        <a:pt x="95" y="495"/>
                      </a:moveTo>
                      <a:cubicBezTo>
                        <a:pt x="130" y="495"/>
                        <a:pt x="130" y="495"/>
                        <a:pt x="130" y="495"/>
                      </a:cubicBezTo>
                      <a:cubicBezTo>
                        <a:pt x="130" y="480"/>
                        <a:pt x="130" y="480"/>
                        <a:pt x="130" y="480"/>
                      </a:cubicBezTo>
                      <a:cubicBezTo>
                        <a:pt x="95" y="480"/>
                        <a:pt x="95" y="480"/>
                        <a:pt x="95" y="480"/>
                      </a:cubicBezTo>
                      <a:cubicBezTo>
                        <a:pt x="95" y="495"/>
                        <a:pt x="95" y="495"/>
                        <a:pt x="95" y="495"/>
                      </a:cubicBezTo>
                      <a:cubicBezTo>
                        <a:pt x="95" y="495"/>
                        <a:pt x="95" y="495"/>
                        <a:pt x="95" y="495"/>
                      </a:cubicBezTo>
                      <a:close/>
                      <a:moveTo>
                        <a:pt x="199" y="480"/>
                      </a:moveTo>
                      <a:cubicBezTo>
                        <a:pt x="165" y="480"/>
                        <a:pt x="165" y="480"/>
                        <a:pt x="165" y="480"/>
                      </a:cubicBezTo>
                      <a:cubicBezTo>
                        <a:pt x="165" y="495"/>
                        <a:pt x="165" y="495"/>
                        <a:pt x="165" y="495"/>
                      </a:cubicBezTo>
                      <a:cubicBezTo>
                        <a:pt x="199" y="495"/>
                        <a:pt x="199" y="495"/>
                        <a:pt x="199" y="495"/>
                      </a:cubicBezTo>
                      <a:cubicBezTo>
                        <a:pt x="199" y="480"/>
                        <a:pt x="199" y="480"/>
                        <a:pt x="199" y="480"/>
                      </a:cubicBezTo>
                      <a:cubicBezTo>
                        <a:pt x="199" y="480"/>
                        <a:pt x="199" y="480"/>
                        <a:pt x="199"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38" name="Freeform 28"/>
                <p:cNvSpPr>
                  <a:spLocks noEditPoints="1"/>
                </p:cNvSpPr>
                <p:nvPr/>
              </p:nvSpPr>
              <p:spPr bwMode="auto">
                <a:xfrm>
                  <a:off x="9404350" y="1198563"/>
                  <a:ext cx="342900" cy="266700"/>
                </a:xfrm>
                <a:custGeom>
                  <a:avLst/>
                  <a:gdLst>
                    <a:gd name="T0" fmla="*/ 173 w 203"/>
                    <a:gd name="T1" fmla="*/ 0 h 158"/>
                    <a:gd name="T2" fmla="*/ 31 w 203"/>
                    <a:gd name="T3" fmla="*/ 0 h 158"/>
                    <a:gd name="T4" fmla="*/ 0 w 203"/>
                    <a:gd name="T5" fmla="*/ 30 h 158"/>
                    <a:gd name="T6" fmla="*/ 0 w 203"/>
                    <a:gd name="T7" fmla="*/ 128 h 158"/>
                    <a:gd name="T8" fmla="*/ 31 w 203"/>
                    <a:gd name="T9" fmla="*/ 158 h 158"/>
                    <a:gd name="T10" fmla="*/ 173 w 203"/>
                    <a:gd name="T11" fmla="*/ 158 h 158"/>
                    <a:gd name="T12" fmla="*/ 203 w 203"/>
                    <a:gd name="T13" fmla="*/ 128 h 158"/>
                    <a:gd name="T14" fmla="*/ 203 w 203"/>
                    <a:gd name="T15" fmla="*/ 30 h 158"/>
                    <a:gd name="T16" fmla="*/ 173 w 203"/>
                    <a:gd name="T17" fmla="*/ 0 h 158"/>
                    <a:gd name="T18" fmla="*/ 186 w 203"/>
                    <a:gd name="T19" fmla="*/ 128 h 158"/>
                    <a:gd name="T20" fmla="*/ 173 w 203"/>
                    <a:gd name="T21" fmla="*/ 141 h 158"/>
                    <a:gd name="T22" fmla="*/ 31 w 203"/>
                    <a:gd name="T23" fmla="*/ 141 h 158"/>
                    <a:gd name="T24" fmla="*/ 18 w 203"/>
                    <a:gd name="T25" fmla="*/ 128 h 158"/>
                    <a:gd name="T26" fmla="*/ 18 w 203"/>
                    <a:gd name="T27" fmla="*/ 30 h 158"/>
                    <a:gd name="T28" fmla="*/ 31 w 203"/>
                    <a:gd name="T29" fmla="*/ 17 h 158"/>
                    <a:gd name="T30" fmla="*/ 173 w 203"/>
                    <a:gd name="T31" fmla="*/ 17 h 158"/>
                    <a:gd name="T32" fmla="*/ 186 w 203"/>
                    <a:gd name="T33" fmla="*/ 30 h 158"/>
                    <a:gd name="T34" fmla="*/ 186 w 203"/>
                    <a:gd name="T35" fmla="*/ 128 h 158"/>
                    <a:gd name="T36" fmla="*/ 186 w 203"/>
                    <a:gd name="T37"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8">
                      <a:moveTo>
                        <a:pt x="173" y="0"/>
                      </a:moveTo>
                      <a:cubicBezTo>
                        <a:pt x="31" y="0"/>
                        <a:pt x="31" y="0"/>
                        <a:pt x="31" y="0"/>
                      </a:cubicBezTo>
                      <a:cubicBezTo>
                        <a:pt x="14" y="0"/>
                        <a:pt x="0" y="13"/>
                        <a:pt x="0" y="30"/>
                      </a:cubicBezTo>
                      <a:cubicBezTo>
                        <a:pt x="0" y="128"/>
                        <a:pt x="0" y="128"/>
                        <a:pt x="0" y="128"/>
                      </a:cubicBezTo>
                      <a:cubicBezTo>
                        <a:pt x="0" y="145"/>
                        <a:pt x="14" y="158"/>
                        <a:pt x="31" y="158"/>
                      </a:cubicBezTo>
                      <a:cubicBezTo>
                        <a:pt x="173" y="158"/>
                        <a:pt x="173" y="158"/>
                        <a:pt x="173" y="158"/>
                      </a:cubicBezTo>
                      <a:cubicBezTo>
                        <a:pt x="190" y="158"/>
                        <a:pt x="203" y="145"/>
                        <a:pt x="203" y="128"/>
                      </a:cubicBezTo>
                      <a:cubicBezTo>
                        <a:pt x="203" y="30"/>
                        <a:pt x="203" y="30"/>
                        <a:pt x="203" y="30"/>
                      </a:cubicBezTo>
                      <a:cubicBezTo>
                        <a:pt x="203" y="13"/>
                        <a:pt x="190" y="0"/>
                        <a:pt x="173" y="0"/>
                      </a:cubicBezTo>
                      <a:moveTo>
                        <a:pt x="186" y="128"/>
                      </a:moveTo>
                      <a:cubicBezTo>
                        <a:pt x="186" y="135"/>
                        <a:pt x="180" y="141"/>
                        <a:pt x="173" y="141"/>
                      </a:cubicBezTo>
                      <a:cubicBezTo>
                        <a:pt x="31" y="141"/>
                        <a:pt x="31" y="141"/>
                        <a:pt x="31" y="141"/>
                      </a:cubicBezTo>
                      <a:cubicBezTo>
                        <a:pt x="24" y="141"/>
                        <a:pt x="18" y="135"/>
                        <a:pt x="18" y="128"/>
                      </a:cubicBezTo>
                      <a:cubicBezTo>
                        <a:pt x="18" y="30"/>
                        <a:pt x="18" y="30"/>
                        <a:pt x="18" y="30"/>
                      </a:cubicBezTo>
                      <a:cubicBezTo>
                        <a:pt x="18" y="23"/>
                        <a:pt x="24" y="17"/>
                        <a:pt x="31" y="17"/>
                      </a:cubicBezTo>
                      <a:cubicBezTo>
                        <a:pt x="173" y="17"/>
                        <a:pt x="173" y="17"/>
                        <a:pt x="173" y="17"/>
                      </a:cubicBezTo>
                      <a:cubicBezTo>
                        <a:pt x="180" y="17"/>
                        <a:pt x="186" y="23"/>
                        <a:pt x="186" y="30"/>
                      </a:cubicBezTo>
                      <a:cubicBezTo>
                        <a:pt x="186" y="128"/>
                        <a:pt x="186" y="128"/>
                        <a:pt x="186" y="128"/>
                      </a:cubicBezTo>
                      <a:cubicBezTo>
                        <a:pt x="186" y="128"/>
                        <a:pt x="186" y="128"/>
                        <a:pt x="18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39" name="Freeform 29"/>
                <p:cNvSpPr>
                  <a:spLocks/>
                </p:cNvSpPr>
                <p:nvPr/>
              </p:nvSpPr>
              <p:spPr bwMode="auto">
                <a:xfrm>
                  <a:off x="9483725" y="1484313"/>
                  <a:ext cx="185738" cy="44450"/>
                </a:xfrm>
                <a:custGeom>
                  <a:avLst/>
                  <a:gdLst>
                    <a:gd name="T0" fmla="*/ 110 w 110"/>
                    <a:gd name="T1" fmla="*/ 24 h 27"/>
                    <a:gd name="T2" fmla="*/ 110 w 110"/>
                    <a:gd name="T3" fmla="*/ 22 h 27"/>
                    <a:gd name="T4" fmla="*/ 108 w 110"/>
                    <a:gd name="T5" fmla="*/ 18 h 27"/>
                    <a:gd name="T6" fmla="*/ 94 w 110"/>
                    <a:gd name="T7" fmla="*/ 2 h 27"/>
                    <a:gd name="T8" fmla="*/ 89 w 110"/>
                    <a:gd name="T9" fmla="*/ 0 h 27"/>
                    <a:gd name="T10" fmla="*/ 21 w 110"/>
                    <a:gd name="T11" fmla="*/ 0 h 27"/>
                    <a:gd name="T12" fmla="*/ 16 w 110"/>
                    <a:gd name="T13" fmla="*/ 2 h 27"/>
                    <a:gd name="T14" fmla="*/ 2 w 110"/>
                    <a:gd name="T15" fmla="*/ 18 h 27"/>
                    <a:gd name="T16" fmla="*/ 0 w 110"/>
                    <a:gd name="T17" fmla="*/ 22 h 27"/>
                    <a:gd name="T18" fmla="*/ 0 w 110"/>
                    <a:gd name="T19" fmla="*/ 24 h 27"/>
                    <a:gd name="T20" fmla="*/ 3 w 110"/>
                    <a:gd name="T21" fmla="*/ 27 h 27"/>
                    <a:gd name="T22" fmla="*/ 107 w 110"/>
                    <a:gd name="T23" fmla="*/ 27 h 27"/>
                    <a:gd name="T24" fmla="*/ 110 w 110"/>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7">
                      <a:moveTo>
                        <a:pt x="110" y="24"/>
                      </a:moveTo>
                      <a:cubicBezTo>
                        <a:pt x="110" y="22"/>
                        <a:pt x="110" y="22"/>
                        <a:pt x="110" y="22"/>
                      </a:cubicBezTo>
                      <a:cubicBezTo>
                        <a:pt x="110" y="22"/>
                        <a:pt x="109" y="20"/>
                        <a:pt x="108" y="18"/>
                      </a:cubicBezTo>
                      <a:cubicBezTo>
                        <a:pt x="94" y="2"/>
                        <a:pt x="94" y="2"/>
                        <a:pt x="94" y="2"/>
                      </a:cubicBezTo>
                      <a:cubicBezTo>
                        <a:pt x="93" y="1"/>
                        <a:pt x="91" y="0"/>
                        <a:pt x="89" y="0"/>
                      </a:cubicBezTo>
                      <a:cubicBezTo>
                        <a:pt x="21" y="0"/>
                        <a:pt x="21" y="0"/>
                        <a:pt x="21" y="0"/>
                      </a:cubicBezTo>
                      <a:cubicBezTo>
                        <a:pt x="19" y="0"/>
                        <a:pt x="17" y="1"/>
                        <a:pt x="16" y="2"/>
                      </a:cubicBezTo>
                      <a:cubicBezTo>
                        <a:pt x="2" y="18"/>
                        <a:pt x="2" y="18"/>
                        <a:pt x="2" y="18"/>
                      </a:cubicBezTo>
                      <a:cubicBezTo>
                        <a:pt x="1" y="20"/>
                        <a:pt x="0" y="22"/>
                        <a:pt x="0" y="22"/>
                      </a:cubicBezTo>
                      <a:cubicBezTo>
                        <a:pt x="0" y="24"/>
                        <a:pt x="0" y="24"/>
                        <a:pt x="0" y="24"/>
                      </a:cubicBezTo>
                      <a:cubicBezTo>
                        <a:pt x="0" y="25"/>
                        <a:pt x="1" y="27"/>
                        <a:pt x="3" y="27"/>
                      </a:cubicBezTo>
                      <a:cubicBezTo>
                        <a:pt x="107" y="27"/>
                        <a:pt x="107" y="27"/>
                        <a:pt x="107" y="27"/>
                      </a:cubicBezTo>
                      <a:cubicBezTo>
                        <a:pt x="109" y="27"/>
                        <a:pt x="110" y="25"/>
                        <a:pt x="110"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40" name="Freeform 30"/>
                <p:cNvSpPr>
                  <a:spLocks noEditPoints="1"/>
                </p:cNvSpPr>
                <p:nvPr/>
              </p:nvSpPr>
              <p:spPr bwMode="auto">
                <a:xfrm>
                  <a:off x="9783763" y="1198563"/>
                  <a:ext cx="166688" cy="330200"/>
                </a:xfrm>
                <a:custGeom>
                  <a:avLst/>
                  <a:gdLst>
                    <a:gd name="T0" fmla="*/ 85 w 99"/>
                    <a:gd name="T1" fmla="*/ 0 h 196"/>
                    <a:gd name="T2" fmla="*/ 12 w 99"/>
                    <a:gd name="T3" fmla="*/ 0 h 196"/>
                    <a:gd name="T4" fmla="*/ 0 w 99"/>
                    <a:gd name="T5" fmla="*/ 12 h 196"/>
                    <a:gd name="T6" fmla="*/ 0 w 99"/>
                    <a:gd name="T7" fmla="*/ 183 h 196"/>
                    <a:gd name="T8" fmla="*/ 12 w 99"/>
                    <a:gd name="T9" fmla="*/ 196 h 196"/>
                    <a:gd name="T10" fmla="*/ 85 w 99"/>
                    <a:gd name="T11" fmla="*/ 196 h 196"/>
                    <a:gd name="T12" fmla="*/ 99 w 99"/>
                    <a:gd name="T13" fmla="*/ 183 h 196"/>
                    <a:gd name="T14" fmla="*/ 99 w 99"/>
                    <a:gd name="T15" fmla="*/ 12 h 196"/>
                    <a:gd name="T16" fmla="*/ 85 w 99"/>
                    <a:gd name="T17" fmla="*/ 0 h 196"/>
                    <a:gd name="T18" fmla="*/ 50 w 99"/>
                    <a:gd name="T19" fmla="*/ 183 h 196"/>
                    <a:gd name="T20" fmla="*/ 38 w 99"/>
                    <a:gd name="T21" fmla="*/ 171 h 196"/>
                    <a:gd name="T22" fmla="*/ 50 w 99"/>
                    <a:gd name="T23" fmla="*/ 159 h 196"/>
                    <a:gd name="T24" fmla="*/ 60 w 99"/>
                    <a:gd name="T25" fmla="*/ 171 h 196"/>
                    <a:gd name="T26" fmla="*/ 50 w 99"/>
                    <a:gd name="T2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96">
                      <a:moveTo>
                        <a:pt x="85" y="0"/>
                      </a:moveTo>
                      <a:cubicBezTo>
                        <a:pt x="12" y="0"/>
                        <a:pt x="12" y="0"/>
                        <a:pt x="12" y="0"/>
                      </a:cubicBezTo>
                      <a:cubicBezTo>
                        <a:pt x="5" y="0"/>
                        <a:pt x="0" y="6"/>
                        <a:pt x="0" y="12"/>
                      </a:cubicBezTo>
                      <a:cubicBezTo>
                        <a:pt x="0" y="183"/>
                        <a:pt x="0" y="183"/>
                        <a:pt x="0" y="183"/>
                      </a:cubicBezTo>
                      <a:cubicBezTo>
                        <a:pt x="0" y="191"/>
                        <a:pt x="5" y="196"/>
                        <a:pt x="12" y="196"/>
                      </a:cubicBezTo>
                      <a:cubicBezTo>
                        <a:pt x="85" y="196"/>
                        <a:pt x="85" y="196"/>
                        <a:pt x="85" y="196"/>
                      </a:cubicBezTo>
                      <a:cubicBezTo>
                        <a:pt x="93" y="196"/>
                        <a:pt x="99" y="191"/>
                        <a:pt x="99" y="183"/>
                      </a:cubicBezTo>
                      <a:cubicBezTo>
                        <a:pt x="99" y="12"/>
                        <a:pt x="99" y="12"/>
                        <a:pt x="99" y="12"/>
                      </a:cubicBezTo>
                      <a:cubicBezTo>
                        <a:pt x="99" y="6"/>
                        <a:pt x="93" y="0"/>
                        <a:pt x="85" y="0"/>
                      </a:cubicBezTo>
                      <a:moveTo>
                        <a:pt x="50" y="183"/>
                      </a:moveTo>
                      <a:cubicBezTo>
                        <a:pt x="43" y="183"/>
                        <a:pt x="38" y="177"/>
                        <a:pt x="38" y="171"/>
                      </a:cubicBezTo>
                      <a:cubicBezTo>
                        <a:pt x="38" y="164"/>
                        <a:pt x="43" y="159"/>
                        <a:pt x="50" y="159"/>
                      </a:cubicBezTo>
                      <a:cubicBezTo>
                        <a:pt x="56" y="159"/>
                        <a:pt x="60" y="164"/>
                        <a:pt x="60" y="171"/>
                      </a:cubicBezTo>
                      <a:cubicBezTo>
                        <a:pt x="60" y="177"/>
                        <a:pt x="56" y="183"/>
                        <a:pt x="50"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41" name="Freeform 31"/>
                <p:cNvSpPr>
                  <a:spLocks/>
                </p:cNvSpPr>
                <p:nvPr/>
              </p:nvSpPr>
              <p:spPr bwMode="auto">
                <a:xfrm>
                  <a:off x="8828088" y="1182688"/>
                  <a:ext cx="190500" cy="68263"/>
                </a:xfrm>
                <a:custGeom>
                  <a:avLst/>
                  <a:gdLst>
                    <a:gd name="T0" fmla="*/ 0 w 113"/>
                    <a:gd name="T1" fmla="*/ 41 h 41"/>
                    <a:gd name="T2" fmla="*/ 14 w 113"/>
                    <a:gd name="T3" fmla="*/ 37 h 41"/>
                    <a:gd name="T4" fmla="*/ 104 w 113"/>
                    <a:gd name="T5" fmla="*/ 37 h 41"/>
                    <a:gd name="T6" fmla="*/ 113 w 113"/>
                    <a:gd name="T7" fmla="*/ 39 h 41"/>
                    <a:gd name="T8" fmla="*/ 101 w 113"/>
                    <a:gd name="T9" fmla="*/ 14 h 41"/>
                    <a:gd name="T10" fmla="*/ 78 w 113"/>
                    <a:gd name="T11" fmla="*/ 0 h 41"/>
                    <a:gd name="T12" fmla="*/ 38 w 113"/>
                    <a:gd name="T13" fmla="*/ 0 h 41"/>
                    <a:gd name="T14" fmla="*/ 15 w 113"/>
                    <a:gd name="T15" fmla="*/ 14 h 41"/>
                    <a:gd name="T16" fmla="*/ 0 w 113"/>
                    <a:gd name="T17" fmla="*/ 41 h 41"/>
                    <a:gd name="T18" fmla="*/ 0 w 113"/>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1">
                      <a:moveTo>
                        <a:pt x="0" y="41"/>
                      </a:moveTo>
                      <a:cubicBezTo>
                        <a:pt x="4" y="38"/>
                        <a:pt x="9" y="37"/>
                        <a:pt x="14" y="37"/>
                      </a:cubicBezTo>
                      <a:cubicBezTo>
                        <a:pt x="104" y="37"/>
                        <a:pt x="104" y="37"/>
                        <a:pt x="104" y="37"/>
                      </a:cubicBezTo>
                      <a:cubicBezTo>
                        <a:pt x="106" y="37"/>
                        <a:pt x="110" y="38"/>
                        <a:pt x="113" y="39"/>
                      </a:cubicBezTo>
                      <a:cubicBezTo>
                        <a:pt x="101" y="14"/>
                        <a:pt x="101" y="14"/>
                        <a:pt x="101" y="14"/>
                      </a:cubicBezTo>
                      <a:cubicBezTo>
                        <a:pt x="97" y="7"/>
                        <a:pt x="86" y="0"/>
                        <a:pt x="78" y="0"/>
                      </a:cubicBezTo>
                      <a:cubicBezTo>
                        <a:pt x="38" y="0"/>
                        <a:pt x="38" y="0"/>
                        <a:pt x="38" y="0"/>
                      </a:cubicBezTo>
                      <a:cubicBezTo>
                        <a:pt x="29" y="0"/>
                        <a:pt x="19" y="7"/>
                        <a:pt x="15" y="14"/>
                      </a:cubicBezTo>
                      <a:cubicBezTo>
                        <a:pt x="0" y="41"/>
                        <a:pt x="0" y="41"/>
                        <a:pt x="0" y="41"/>
                      </a:cubicBezTo>
                      <a:cubicBezTo>
                        <a:pt x="0" y="41"/>
                        <a:pt x="0" y="41"/>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sp>
              <p:nvSpPr>
                <p:cNvPr id="42" name="Freeform 32"/>
                <p:cNvSpPr>
                  <a:spLocks noEditPoints="1"/>
                </p:cNvSpPr>
                <p:nvPr/>
              </p:nvSpPr>
              <p:spPr bwMode="auto">
                <a:xfrm>
                  <a:off x="8824912" y="1257300"/>
                  <a:ext cx="203200" cy="342900"/>
                </a:xfrm>
                <a:custGeom>
                  <a:avLst/>
                  <a:gdLst>
                    <a:gd name="T0" fmla="*/ 114 w 121"/>
                    <a:gd name="T1" fmla="*/ 2 h 203"/>
                    <a:gd name="T2" fmla="*/ 106 w 121"/>
                    <a:gd name="T3" fmla="*/ 0 h 203"/>
                    <a:gd name="T4" fmla="*/ 17 w 121"/>
                    <a:gd name="T5" fmla="*/ 0 h 203"/>
                    <a:gd name="T6" fmla="*/ 9 w 121"/>
                    <a:gd name="T7" fmla="*/ 2 h 203"/>
                    <a:gd name="T8" fmla="*/ 0 w 121"/>
                    <a:gd name="T9" fmla="*/ 16 h 203"/>
                    <a:gd name="T10" fmla="*/ 0 w 121"/>
                    <a:gd name="T11" fmla="*/ 187 h 203"/>
                    <a:gd name="T12" fmla="*/ 17 w 121"/>
                    <a:gd name="T13" fmla="*/ 203 h 203"/>
                    <a:gd name="T14" fmla="*/ 106 w 121"/>
                    <a:gd name="T15" fmla="*/ 203 h 203"/>
                    <a:gd name="T16" fmla="*/ 121 w 121"/>
                    <a:gd name="T17" fmla="*/ 187 h 203"/>
                    <a:gd name="T18" fmla="*/ 121 w 121"/>
                    <a:gd name="T19" fmla="*/ 16 h 203"/>
                    <a:gd name="T20" fmla="*/ 114 w 121"/>
                    <a:gd name="T21" fmla="*/ 2 h 203"/>
                    <a:gd name="T22" fmla="*/ 100 w 121"/>
                    <a:gd name="T23" fmla="*/ 169 h 203"/>
                    <a:gd name="T24" fmla="*/ 28 w 121"/>
                    <a:gd name="T25" fmla="*/ 169 h 203"/>
                    <a:gd name="T26" fmla="*/ 21 w 121"/>
                    <a:gd name="T27" fmla="*/ 162 h 203"/>
                    <a:gd name="T28" fmla="*/ 28 w 121"/>
                    <a:gd name="T29" fmla="*/ 156 h 203"/>
                    <a:gd name="T30" fmla="*/ 100 w 121"/>
                    <a:gd name="T31" fmla="*/ 156 h 203"/>
                    <a:gd name="T32" fmla="*/ 106 w 121"/>
                    <a:gd name="T33" fmla="*/ 162 h 203"/>
                    <a:gd name="T34" fmla="*/ 100 w 121"/>
                    <a:gd name="T35" fmla="*/ 169 h 203"/>
                    <a:gd name="T36" fmla="*/ 100 w 121"/>
                    <a:gd name="T37" fmla="*/ 140 h 203"/>
                    <a:gd name="T38" fmla="*/ 28 w 121"/>
                    <a:gd name="T39" fmla="*/ 140 h 203"/>
                    <a:gd name="T40" fmla="*/ 21 w 121"/>
                    <a:gd name="T41" fmla="*/ 134 h 203"/>
                    <a:gd name="T42" fmla="*/ 28 w 121"/>
                    <a:gd name="T43" fmla="*/ 128 h 203"/>
                    <a:gd name="T44" fmla="*/ 100 w 121"/>
                    <a:gd name="T45" fmla="*/ 128 h 203"/>
                    <a:gd name="T46" fmla="*/ 106 w 121"/>
                    <a:gd name="T47" fmla="*/ 134 h 203"/>
                    <a:gd name="T48" fmla="*/ 100 w 121"/>
                    <a:gd name="T49" fmla="*/ 140 h 203"/>
                    <a:gd name="T50" fmla="*/ 100 w 121"/>
                    <a:gd name="T51" fmla="*/ 112 h 203"/>
                    <a:gd name="T52" fmla="*/ 28 w 121"/>
                    <a:gd name="T53" fmla="*/ 112 h 203"/>
                    <a:gd name="T54" fmla="*/ 21 w 121"/>
                    <a:gd name="T55" fmla="*/ 105 h 203"/>
                    <a:gd name="T56" fmla="*/ 28 w 121"/>
                    <a:gd name="T57" fmla="*/ 100 h 203"/>
                    <a:gd name="T58" fmla="*/ 100 w 121"/>
                    <a:gd name="T59" fmla="*/ 100 h 203"/>
                    <a:gd name="T60" fmla="*/ 106 w 121"/>
                    <a:gd name="T61" fmla="*/ 105 h 203"/>
                    <a:gd name="T62" fmla="*/ 100 w 121"/>
                    <a:gd name="T63" fmla="*/ 112 h 203"/>
                    <a:gd name="T64" fmla="*/ 97 w 121"/>
                    <a:gd name="T65" fmla="*/ 38 h 203"/>
                    <a:gd name="T66" fmla="*/ 89 w 121"/>
                    <a:gd name="T67" fmla="*/ 29 h 203"/>
                    <a:gd name="T68" fmla="*/ 97 w 121"/>
                    <a:gd name="T69" fmla="*/ 21 h 203"/>
                    <a:gd name="T70" fmla="*/ 106 w 121"/>
                    <a:gd name="T71" fmla="*/ 29 h 203"/>
                    <a:gd name="T72" fmla="*/ 97 w 121"/>
                    <a:gd name="T73"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203">
                      <a:moveTo>
                        <a:pt x="114" y="2"/>
                      </a:moveTo>
                      <a:cubicBezTo>
                        <a:pt x="111" y="1"/>
                        <a:pt x="109" y="0"/>
                        <a:pt x="106" y="0"/>
                      </a:cubicBezTo>
                      <a:cubicBezTo>
                        <a:pt x="17" y="0"/>
                        <a:pt x="17" y="0"/>
                        <a:pt x="17" y="0"/>
                      </a:cubicBezTo>
                      <a:cubicBezTo>
                        <a:pt x="14" y="0"/>
                        <a:pt x="11" y="1"/>
                        <a:pt x="9" y="2"/>
                      </a:cubicBezTo>
                      <a:cubicBezTo>
                        <a:pt x="4" y="5"/>
                        <a:pt x="0" y="9"/>
                        <a:pt x="0" y="16"/>
                      </a:cubicBezTo>
                      <a:cubicBezTo>
                        <a:pt x="0" y="187"/>
                        <a:pt x="0" y="187"/>
                        <a:pt x="0" y="187"/>
                      </a:cubicBezTo>
                      <a:cubicBezTo>
                        <a:pt x="0" y="195"/>
                        <a:pt x="8" y="203"/>
                        <a:pt x="17" y="203"/>
                      </a:cubicBezTo>
                      <a:cubicBezTo>
                        <a:pt x="106" y="203"/>
                        <a:pt x="106" y="203"/>
                        <a:pt x="106" y="203"/>
                      </a:cubicBezTo>
                      <a:cubicBezTo>
                        <a:pt x="115" y="203"/>
                        <a:pt x="121" y="195"/>
                        <a:pt x="121" y="187"/>
                      </a:cubicBezTo>
                      <a:cubicBezTo>
                        <a:pt x="121" y="16"/>
                        <a:pt x="121" y="16"/>
                        <a:pt x="121" y="16"/>
                      </a:cubicBezTo>
                      <a:cubicBezTo>
                        <a:pt x="121" y="9"/>
                        <a:pt x="118" y="5"/>
                        <a:pt x="114" y="2"/>
                      </a:cubicBezTo>
                      <a:moveTo>
                        <a:pt x="100" y="169"/>
                      </a:moveTo>
                      <a:cubicBezTo>
                        <a:pt x="28" y="169"/>
                        <a:pt x="28" y="169"/>
                        <a:pt x="28" y="169"/>
                      </a:cubicBezTo>
                      <a:cubicBezTo>
                        <a:pt x="24" y="169"/>
                        <a:pt x="21" y="166"/>
                        <a:pt x="21" y="162"/>
                      </a:cubicBezTo>
                      <a:cubicBezTo>
                        <a:pt x="21" y="159"/>
                        <a:pt x="24" y="156"/>
                        <a:pt x="28" y="156"/>
                      </a:cubicBezTo>
                      <a:cubicBezTo>
                        <a:pt x="100" y="156"/>
                        <a:pt x="100" y="156"/>
                        <a:pt x="100" y="156"/>
                      </a:cubicBezTo>
                      <a:cubicBezTo>
                        <a:pt x="103" y="156"/>
                        <a:pt x="106" y="159"/>
                        <a:pt x="106" y="162"/>
                      </a:cubicBezTo>
                      <a:cubicBezTo>
                        <a:pt x="106" y="166"/>
                        <a:pt x="103" y="169"/>
                        <a:pt x="100" y="169"/>
                      </a:cubicBezTo>
                      <a:moveTo>
                        <a:pt x="100" y="140"/>
                      </a:moveTo>
                      <a:cubicBezTo>
                        <a:pt x="28" y="140"/>
                        <a:pt x="28" y="140"/>
                        <a:pt x="28" y="140"/>
                      </a:cubicBezTo>
                      <a:cubicBezTo>
                        <a:pt x="24" y="140"/>
                        <a:pt x="21" y="137"/>
                        <a:pt x="21" y="134"/>
                      </a:cubicBezTo>
                      <a:cubicBezTo>
                        <a:pt x="21" y="131"/>
                        <a:pt x="24" y="128"/>
                        <a:pt x="28" y="128"/>
                      </a:cubicBezTo>
                      <a:cubicBezTo>
                        <a:pt x="100" y="128"/>
                        <a:pt x="100" y="128"/>
                        <a:pt x="100" y="128"/>
                      </a:cubicBezTo>
                      <a:cubicBezTo>
                        <a:pt x="103" y="128"/>
                        <a:pt x="106" y="131"/>
                        <a:pt x="106" y="134"/>
                      </a:cubicBezTo>
                      <a:cubicBezTo>
                        <a:pt x="106" y="137"/>
                        <a:pt x="103" y="140"/>
                        <a:pt x="100" y="140"/>
                      </a:cubicBezTo>
                      <a:moveTo>
                        <a:pt x="100" y="112"/>
                      </a:moveTo>
                      <a:cubicBezTo>
                        <a:pt x="28" y="112"/>
                        <a:pt x="28" y="112"/>
                        <a:pt x="28" y="112"/>
                      </a:cubicBezTo>
                      <a:cubicBezTo>
                        <a:pt x="24" y="112"/>
                        <a:pt x="21" y="109"/>
                        <a:pt x="21" y="105"/>
                      </a:cubicBezTo>
                      <a:cubicBezTo>
                        <a:pt x="21" y="102"/>
                        <a:pt x="24" y="100"/>
                        <a:pt x="28" y="100"/>
                      </a:cubicBezTo>
                      <a:cubicBezTo>
                        <a:pt x="100" y="100"/>
                        <a:pt x="100" y="100"/>
                        <a:pt x="100" y="100"/>
                      </a:cubicBezTo>
                      <a:cubicBezTo>
                        <a:pt x="103" y="100"/>
                        <a:pt x="106" y="102"/>
                        <a:pt x="106" y="105"/>
                      </a:cubicBezTo>
                      <a:cubicBezTo>
                        <a:pt x="106" y="109"/>
                        <a:pt x="103" y="112"/>
                        <a:pt x="100" y="112"/>
                      </a:cubicBezTo>
                      <a:moveTo>
                        <a:pt x="97" y="38"/>
                      </a:moveTo>
                      <a:cubicBezTo>
                        <a:pt x="93" y="38"/>
                        <a:pt x="89" y="34"/>
                        <a:pt x="89" y="29"/>
                      </a:cubicBezTo>
                      <a:cubicBezTo>
                        <a:pt x="89" y="24"/>
                        <a:pt x="93" y="21"/>
                        <a:pt x="97" y="21"/>
                      </a:cubicBezTo>
                      <a:cubicBezTo>
                        <a:pt x="102" y="21"/>
                        <a:pt x="106" y="24"/>
                        <a:pt x="106" y="29"/>
                      </a:cubicBezTo>
                      <a:cubicBezTo>
                        <a:pt x="106" y="34"/>
                        <a:pt x="102" y="38"/>
                        <a:pt x="97"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507" tIns="59754" rIns="119507" bIns="59754" numCol="1" anchor="t" anchorCtr="0" compatLnSpc="1">
                  <a:prstTxWarp prst="textNoShape">
                    <a:avLst/>
                  </a:prstTxWarp>
                </a:bodyPr>
                <a:lstStyle/>
                <a:p>
                  <a:pPr marL="263638" defTabSz="597581">
                    <a:defRPr/>
                  </a:pPr>
                  <a:endParaRPr lang="en-US" sz="3200" kern="0">
                    <a:solidFill>
                      <a:srgbClr val="000000"/>
                    </a:solidFill>
                    <a:latin typeface="Segoe UI"/>
                  </a:endParaRPr>
                </a:p>
              </p:txBody>
            </p:sp>
          </p:grpSp>
        </p:grpSp>
        <p:sp>
          <p:nvSpPr>
            <p:cNvPr id="34" name="Rectangle 33"/>
            <p:cNvSpPr/>
            <p:nvPr/>
          </p:nvSpPr>
          <p:spPr>
            <a:xfrm>
              <a:off x="5767222" y="1972910"/>
              <a:ext cx="479425" cy="771201"/>
            </a:xfrm>
            <a:prstGeom prst="rect">
              <a:avLst/>
            </a:prstGeom>
          </p:spPr>
          <p:txBody>
            <a:bodyPr wrap="none">
              <a:spAutoFit/>
            </a:bodyPr>
            <a:lstStyle/>
            <a:p>
              <a:pPr algn="r" defTabSz="597581">
                <a:defRPr/>
              </a:pPr>
              <a:r>
                <a:rPr lang="en-US" sz="4228" kern="0">
                  <a:solidFill>
                    <a:srgbClr val="FFFFFF"/>
                  </a:solidFill>
                  <a:latin typeface="Segoe UI Light"/>
                </a:rPr>
                <a:t>3</a:t>
              </a:r>
              <a:endParaRPr lang="en-US" sz="4228" kern="0">
                <a:solidFill>
                  <a:srgbClr val="000000"/>
                </a:solidFill>
                <a:latin typeface="Segoe UI"/>
              </a:endParaRPr>
            </a:p>
          </p:txBody>
        </p:sp>
      </p:grpSp>
      <p:sp>
        <p:nvSpPr>
          <p:cNvPr id="43" name="TextBox 42"/>
          <p:cNvSpPr txBox="1"/>
          <p:nvPr/>
        </p:nvSpPr>
        <p:spPr>
          <a:xfrm>
            <a:off x="941558" y="4653974"/>
            <a:ext cx="2827118" cy="1785451"/>
          </a:xfrm>
          <a:prstGeom prst="rect">
            <a:avLst/>
          </a:prstGeom>
          <a:noFill/>
        </p:spPr>
        <p:txBody>
          <a:bodyPr wrap="square" lIns="179285" tIns="143428" rIns="179285" bIns="143428" rtlCol="0">
            <a:spAutoFit/>
          </a:bodyPr>
          <a:lstStyle/>
          <a:p>
            <a:pPr defTabSz="914367">
              <a:lnSpc>
                <a:spcPct val="90000"/>
              </a:lnSpc>
              <a:spcAft>
                <a:spcPts val="588"/>
              </a:spcAft>
            </a:pPr>
            <a:r>
              <a:rPr lang="en-US" dirty="0"/>
              <a:t>Scan existing infrastructures and combine with business application information to build a view of the application landscape.</a:t>
            </a:r>
          </a:p>
        </p:txBody>
      </p:sp>
      <p:sp>
        <p:nvSpPr>
          <p:cNvPr id="44" name="TextBox 43"/>
          <p:cNvSpPr txBox="1"/>
          <p:nvPr/>
        </p:nvSpPr>
        <p:spPr>
          <a:xfrm>
            <a:off x="4160623" y="4659656"/>
            <a:ext cx="2827118" cy="1785451"/>
          </a:xfrm>
          <a:prstGeom prst="rect">
            <a:avLst/>
          </a:prstGeom>
          <a:noFill/>
        </p:spPr>
        <p:txBody>
          <a:bodyPr wrap="square" lIns="179285" tIns="143428" rIns="179285" bIns="143428" rtlCol="0">
            <a:spAutoFit/>
          </a:bodyPr>
          <a:lstStyle/>
          <a:p>
            <a:pPr defTabSz="914367">
              <a:lnSpc>
                <a:spcPct val="90000"/>
              </a:lnSpc>
              <a:spcAft>
                <a:spcPts val="588"/>
              </a:spcAft>
            </a:pPr>
            <a:r>
              <a:rPr lang="en-US" dirty="0"/>
              <a:t>Bottom-up assessment analysis and categorization of applications to determine approach and size.</a:t>
            </a:r>
          </a:p>
        </p:txBody>
      </p:sp>
      <p:sp>
        <p:nvSpPr>
          <p:cNvPr id="45" name="TextBox 44"/>
          <p:cNvSpPr txBox="1"/>
          <p:nvPr/>
        </p:nvSpPr>
        <p:spPr>
          <a:xfrm>
            <a:off x="7301983" y="4658141"/>
            <a:ext cx="2827118" cy="1037554"/>
          </a:xfrm>
          <a:prstGeom prst="rect">
            <a:avLst/>
          </a:prstGeom>
          <a:noFill/>
        </p:spPr>
        <p:txBody>
          <a:bodyPr wrap="square" lIns="179285" tIns="143428" rIns="179285" bIns="143428" rtlCol="0">
            <a:spAutoFit/>
          </a:bodyPr>
          <a:lstStyle/>
          <a:p>
            <a:pPr defTabSz="914367">
              <a:lnSpc>
                <a:spcPct val="90000"/>
              </a:lnSpc>
              <a:spcAft>
                <a:spcPts val="588"/>
              </a:spcAft>
            </a:pPr>
            <a:r>
              <a:rPr lang="en-US" dirty="0"/>
              <a:t>Identify target hosting locations and target hosting approach.</a:t>
            </a:r>
          </a:p>
        </p:txBody>
      </p:sp>
    </p:spTree>
    <p:extLst>
      <p:ext uri="{BB962C8B-B14F-4D97-AF65-F5344CB8AC3E}">
        <p14:creationId xmlns:p14="http://schemas.microsoft.com/office/powerpoint/2010/main" val="3985653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0BEC-03B6-4D48-B779-C6437FA56B2C}"/>
              </a:ext>
            </a:extLst>
          </p:cNvPr>
          <p:cNvSpPr txBox="1">
            <a:spLocks/>
          </p:cNvSpPr>
          <p:nvPr/>
        </p:nvSpPr>
        <p:spPr>
          <a:xfrm>
            <a:off x="328182" y="244547"/>
            <a:ext cx="11925300" cy="757238"/>
          </a:xfrm>
          <a:prstGeom prst="rect">
            <a:avLst/>
          </a:prstGeom>
        </p:spPr>
        <p:txBody>
          <a:bodyPr vert="horz" wrap="square" lIns="0" tIns="0" rIns="146304" bIns="91440" rtlCol="0" anchor="t">
            <a:noAutofit/>
          </a:bodyPr>
          <a:lstStyle>
            <a:lvl1pPr algn="l" defTabSz="914192" rtl="0" eaLnBrk="1" latinLnBrk="0" hangingPunct="1">
              <a:lnSpc>
                <a:spcPct val="100000"/>
              </a:lnSpc>
              <a:spcBef>
                <a:spcPts val="588"/>
              </a:spcBef>
              <a:spcAft>
                <a:spcPts val="588"/>
              </a:spcAft>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solidFill>
                <a:schemeClr val="accent1"/>
              </a:solidFill>
            </a:endParaRPr>
          </a:p>
        </p:txBody>
      </p:sp>
      <p:sp>
        <p:nvSpPr>
          <p:cNvPr id="5" name="Rectangle 4">
            <a:extLst>
              <a:ext uri="{FF2B5EF4-FFF2-40B4-BE49-F238E27FC236}">
                <a16:creationId xmlns:a16="http://schemas.microsoft.com/office/drawing/2014/main" id="{AC404CDB-48B6-41B3-B888-85740631AD37}"/>
              </a:ext>
            </a:extLst>
          </p:cNvPr>
          <p:cNvSpPr/>
          <p:nvPr/>
        </p:nvSpPr>
        <p:spPr bwMode="auto">
          <a:xfrm>
            <a:off x="1268243" y="3296677"/>
            <a:ext cx="2665980" cy="56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Tools</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2A65F7CD-9A43-410B-B9AF-92534FDB5FF8}"/>
              </a:ext>
            </a:extLst>
          </p:cNvPr>
          <p:cNvSpPr/>
          <p:nvPr/>
        </p:nvSpPr>
        <p:spPr bwMode="auto">
          <a:xfrm>
            <a:off x="1268245" y="3868263"/>
            <a:ext cx="2665980" cy="5644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Questionnaire</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F02E4209-DD70-4E9E-B3C9-F7A9AA56329F}"/>
              </a:ext>
            </a:extLst>
          </p:cNvPr>
          <p:cNvSpPr/>
          <p:nvPr/>
        </p:nvSpPr>
        <p:spPr bwMode="auto">
          <a:xfrm>
            <a:off x="1268243" y="2725092"/>
            <a:ext cx="2665980" cy="564399"/>
          </a:xfrm>
          <a:prstGeom prst="rect">
            <a:avLst/>
          </a:prstGeom>
          <a:solidFill>
            <a:schemeClr val="accent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Workshops</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F37BAAD6-7845-4099-8903-40F36FBF209A}"/>
              </a:ext>
            </a:extLst>
          </p:cNvPr>
          <p:cNvSpPr/>
          <p:nvPr/>
        </p:nvSpPr>
        <p:spPr bwMode="auto">
          <a:xfrm>
            <a:off x="6981783" y="1168663"/>
            <a:ext cx="3752810" cy="1185706"/>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Base Info </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Name of App</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Owner (Business and Tech)</a:t>
            </a:r>
          </a:p>
          <a:p>
            <a:pPr algn="ctr" defTabSz="932472"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CD3E5B98-99A1-4522-8AA6-7FF548A057F6}"/>
              </a:ext>
            </a:extLst>
          </p:cNvPr>
          <p:cNvSpPr/>
          <p:nvPr/>
        </p:nvSpPr>
        <p:spPr bwMode="auto">
          <a:xfrm>
            <a:off x="6981783" y="4666905"/>
            <a:ext cx="3752813" cy="1632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Infrastructure Makeup</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No of Systems (Prod / </a:t>
            </a:r>
            <a:r>
              <a:rPr lang="en-US" sz="1600" dirty="0" err="1">
                <a:gradFill>
                  <a:gsLst>
                    <a:gs pos="0">
                      <a:srgbClr val="FFFFFF"/>
                    </a:gs>
                    <a:gs pos="100000">
                      <a:srgbClr val="FFFFFF"/>
                    </a:gs>
                  </a:gsLst>
                  <a:lin ang="5400000" scaled="0"/>
                </a:gradFill>
                <a:ea typeface="Segoe UI" pitchFamily="34" charset="0"/>
                <a:cs typeface="Segoe UI" pitchFamily="34" charset="0"/>
              </a:rPr>
              <a:t>NonProd</a:t>
            </a:r>
            <a:r>
              <a:rPr lang="en-US" sz="1600" dirty="0">
                <a:gradFill>
                  <a:gsLst>
                    <a:gs pos="0">
                      <a:srgbClr val="FFFFFF"/>
                    </a:gs>
                    <a:gs pos="100000">
                      <a:srgbClr val="FFFFFF"/>
                    </a:gs>
                  </a:gsLst>
                  <a:lin ang="5400000" scaled="0"/>
                </a:gradFill>
                <a:ea typeface="Segoe UI" pitchFamily="34" charset="0"/>
                <a:cs typeface="Segoe UI" pitchFamily="34" charset="0"/>
              </a:rPr>
              <a:t>)</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Performance</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Operating Systems</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Security</a:t>
            </a:r>
          </a:p>
          <a:p>
            <a:pPr marL="285750" indent="-285750" defTabSz="932472" fontAlgn="base">
              <a:lnSpc>
                <a:spcPct val="90000"/>
              </a:lnSpc>
              <a:spcBef>
                <a:spcPct val="0"/>
              </a:spcBef>
              <a:spcAft>
                <a:spcPct val="0"/>
              </a:spcAft>
              <a:buFontTx/>
              <a:buChar char="-"/>
            </a:pPr>
            <a:endParaRPr lang="en-US" sz="1600"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lnSpc>
                <a:spcPct val="90000"/>
              </a:lnSpc>
              <a:spcBef>
                <a:spcPct val="0"/>
              </a:spcBef>
              <a:spcAft>
                <a:spcPct val="0"/>
              </a:spcAft>
              <a:buFontTx/>
              <a:buChar char="-"/>
            </a:pP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A9992B94-4E93-4AA3-8410-52858E546EC9}"/>
              </a:ext>
            </a:extLst>
          </p:cNvPr>
          <p:cNvSpPr/>
          <p:nvPr/>
        </p:nvSpPr>
        <p:spPr bwMode="auto">
          <a:xfrm>
            <a:off x="6981782" y="3687411"/>
            <a:ext cx="3752813" cy="979494"/>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Integration</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Connected Systems</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Ports / Protocols </a:t>
            </a:r>
          </a:p>
        </p:txBody>
      </p:sp>
      <p:sp>
        <p:nvSpPr>
          <p:cNvPr id="13" name="Rectangle 12">
            <a:extLst>
              <a:ext uri="{FF2B5EF4-FFF2-40B4-BE49-F238E27FC236}">
                <a16:creationId xmlns:a16="http://schemas.microsoft.com/office/drawing/2014/main" id="{167DAAD7-225A-4A70-96A1-56973E2ACDB0}"/>
              </a:ext>
            </a:extLst>
          </p:cNvPr>
          <p:cNvSpPr/>
          <p:nvPr/>
        </p:nvSpPr>
        <p:spPr bwMode="auto">
          <a:xfrm>
            <a:off x="6981781" y="2347019"/>
            <a:ext cx="3752812" cy="1340392"/>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Application Makeup</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Frameworks</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Language</a:t>
            </a:r>
          </a:p>
          <a:p>
            <a:pPr marL="285750" indent="-285750" defTabSz="932472" fontAlgn="base">
              <a:lnSpc>
                <a:spcPct val="90000"/>
              </a:lnSpc>
              <a:spcBef>
                <a:spcPct val="0"/>
              </a:spcBef>
              <a:spcAft>
                <a:spcPct val="0"/>
              </a:spcAft>
              <a:buFontTx/>
              <a:buChar char="-"/>
            </a:pPr>
            <a:r>
              <a:rPr lang="en-US" sz="1600" dirty="0">
                <a:gradFill>
                  <a:gsLst>
                    <a:gs pos="0">
                      <a:srgbClr val="FFFFFF"/>
                    </a:gs>
                    <a:gs pos="100000">
                      <a:srgbClr val="FFFFFF"/>
                    </a:gs>
                  </a:gsLst>
                  <a:lin ang="5400000" scaled="0"/>
                </a:gradFill>
                <a:ea typeface="Segoe UI" pitchFamily="34" charset="0"/>
                <a:cs typeface="Segoe UI" pitchFamily="34" charset="0"/>
              </a:rPr>
              <a:t>Source Code</a:t>
            </a:r>
          </a:p>
          <a:p>
            <a:pPr marL="285750" indent="-285750" defTabSz="932472" fontAlgn="base">
              <a:lnSpc>
                <a:spcPct val="90000"/>
              </a:lnSpc>
              <a:spcBef>
                <a:spcPct val="0"/>
              </a:spcBef>
              <a:spcAft>
                <a:spcPct val="0"/>
              </a:spcAft>
              <a:buFontTx/>
              <a:buChar char="-"/>
            </a:pPr>
            <a:r>
              <a:rPr lang="en-US" sz="1600" dirty="0" err="1">
                <a:gradFill>
                  <a:gsLst>
                    <a:gs pos="0">
                      <a:srgbClr val="FFFFFF"/>
                    </a:gs>
                    <a:gs pos="100000">
                      <a:srgbClr val="FFFFFF"/>
                    </a:gs>
                  </a:gsLst>
                  <a:lin ang="5400000" scaled="0"/>
                </a:gradFill>
                <a:ea typeface="Segoe UI" pitchFamily="34" charset="0"/>
                <a:cs typeface="Segoe UI" pitchFamily="34" charset="0"/>
              </a:rPr>
              <a:t>MiddleWare</a:t>
            </a:r>
            <a:endParaRPr lang="en-US" sz="1600"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lnSpc>
                <a:spcPct val="90000"/>
              </a:lnSpc>
              <a:spcBef>
                <a:spcPct val="0"/>
              </a:spcBef>
              <a:spcAft>
                <a:spcPct val="0"/>
              </a:spcAft>
              <a:buFontTx/>
              <a:buChar char="-"/>
            </a:pP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Arrow: Right 13">
            <a:extLst>
              <a:ext uri="{FF2B5EF4-FFF2-40B4-BE49-F238E27FC236}">
                <a16:creationId xmlns:a16="http://schemas.microsoft.com/office/drawing/2014/main" id="{B6154C26-91A1-41BF-8140-B1011015A312}"/>
              </a:ext>
            </a:extLst>
          </p:cNvPr>
          <p:cNvSpPr/>
          <p:nvPr/>
        </p:nvSpPr>
        <p:spPr bwMode="auto">
          <a:xfrm>
            <a:off x="4586776" y="2720156"/>
            <a:ext cx="1939332" cy="1743389"/>
          </a:xfrm>
          <a:prstGeom prst="rightArrow">
            <a:avLst/>
          </a:prstGeom>
          <a:solidFill>
            <a:schemeClr val="accent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a:extLst>
              <a:ext uri="{FF2B5EF4-FFF2-40B4-BE49-F238E27FC236}">
                <a16:creationId xmlns:a16="http://schemas.microsoft.com/office/drawing/2014/main" id="{DF3FEF83-907C-4412-BFEA-2FCCA3C29C0C}"/>
              </a:ext>
            </a:extLst>
          </p:cNvPr>
          <p:cNvSpPr txBox="1"/>
          <p:nvPr/>
        </p:nvSpPr>
        <p:spPr>
          <a:xfrm>
            <a:off x="-214965" y="4555109"/>
            <a:ext cx="563239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chemeClr val="accent1"/>
                </a:solidFill>
              </a:rPr>
              <a:t>Methods of Collection</a:t>
            </a:r>
          </a:p>
        </p:txBody>
      </p:sp>
      <p:sp>
        <p:nvSpPr>
          <p:cNvPr id="17" name="TextBox 16">
            <a:extLst>
              <a:ext uri="{FF2B5EF4-FFF2-40B4-BE49-F238E27FC236}">
                <a16:creationId xmlns:a16="http://schemas.microsoft.com/office/drawing/2014/main" id="{534A33F8-D150-45B9-9731-C91007FC4361}"/>
              </a:ext>
            </a:extLst>
          </p:cNvPr>
          <p:cNvSpPr txBox="1"/>
          <p:nvPr/>
        </p:nvSpPr>
        <p:spPr>
          <a:xfrm rot="5400000">
            <a:off x="9620411" y="3217375"/>
            <a:ext cx="2881512"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chemeClr val="accent1"/>
                </a:solidFill>
              </a:rPr>
              <a:t>Sample of Info Required</a:t>
            </a:r>
          </a:p>
        </p:txBody>
      </p:sp>
      <p:sp>
        <p:nvSpPr>
          <p:cNvPr id="3" name="Title 2">
            <a:extLst>
              <a:ext uri="{FF2B5EF4-FFF2-40B4-BE49-F238E27FC236}">
                <a16:creationId xmlns:a16="http://schemas.microsoft.com/office/drawing/2014/main" id="{94D76593-B849-5649-BBE0-C2FF04097A28}"/>
              </a:ext>
            </a:extLst>
          </p:cNvPr>
          <p:cNvSpPr>
            <a:spLocks noGrp="1"/>
          </p:cNvSpPr>
          <p:nvPr>
            <p:ph type="title"/>
          </p:nvPr>
        </p:nvSpPr>
        <p:spPr/>
        <p:txBody>
          <a:bodyPr/>
          <a:lstStyle/>
          <a:p>
            <a:r>
              <a:rPr lang="en-US"/>
              <a:t>Discovery Methods</a:t>
            </a:r>
            <a:endParaRPr lang="en-US" dirty="0"/>
          </a:p>
        </p:txBody>
      </p:sp>
    </p:spTree>
    <p:extLst>
      <p:ext uri="{BB962C8B-B14F-4D97-AF65-F5344CB8AC3E}">
        <p14:creationId xmlns:p14="http://schemas.microsoft.com/office/powerpoint/2010/main" val="29026383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6F95-F3E3-43BA-8976-8731F1BBE726}"/>
              </a:ext>
            </a:extLst>
          </p:cNvPr>
          <p:cNvSpPr>
            <a:spLocks noGrp="1"/>
          </p:cNvSpPr>
          <p:nvPr>
            <p:ph type="title"/>
          </p:nvPr>
        </p:nvSpPr>
        <p:spPr/>
        <p:txBody>
          <a:bodyPr/>
          <a:lstStyle/>
          <a:p>
            <a:r>
              <a:rPr lang="en-US" dirty="0"/>
              <a:t>Automated Tools Landscape</a:t>
            </a:r>
          </a:p>
        </p:txBody>
      </p:sp>
      <p:sp>
        <p:nvSpPr>
          <p:cNvPr id="4" name="Rectangle 3">
            <a:extLst>
              <a:ext uri="{FF2B5EF4-FFF2-40B4-BE49-F238E27FC236}">
                <a16:creationId xmlns:a16="http://schemas.microsoft.com/office/drawing/2014/main" id="{263C0ABD-32ED-4981-A190-3ED921ADDFBB}"/>
              </a:ext>
            </a:extLst>
          </p:cNvPr>
          <p:cNvSpPr/>
          <p:nvPr/>
        </p:nvSpPr>
        <p:spPr bwMode="auto">
          <a:xfrm>
            <a:off x="301925" y="1453009"/>
            <a:ext cx="2688510" cy="22529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5" tIns="134425" rIns="179234" bIns="134425" numCol="1" spcCol="0" rtlCol="0" fromWordArt="0" anchor="ctr" anchorCtr="0" forceAA="0" compatLnSpc="1">
            <a:prstTxWarp prst="textNoShape">
              <a:avLst/>
            </a:prstTxWarp>
            <a:noAutofit/>
          </a:bodyPr>
          <a:lstStyle/>
          <a:p>
            <a:pPr marL="0" marR="0" lvl="0" indent="0" algn="l" defTabSz="914225"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53535"/>
                </a:solidFill>
                <a:effectLst/>
                <a:uLnTx/>
                <a:uFillTx/>
                <a:latin typeface="Segoe UI" panose="020B0502040204020203" pitchFamily="34" charset="0"/>
                <a:ea typeface="Segoe UI" panose="020B0502040204020203" pitchFamily="34" charset="0"/>
                <a:cs typeface="Segoe UI" panose="020B0502040204020203" pitchFamily="34" charset="0"/>
              </a:rPr>
              <a:t>Microsoft</a:t>
            </a:r>
          </a:p>
        </p:txBody>
      </p:sp>
      <p:sp>
        <p:nvSpPr>
          <p:cNvPr id="5" name="Rectangle 4">
            <a:extLst>
              <a:ext uri="{FF2B5EF4-FFF2-40B4-BE49-F238E27FC236}">
                <a16:creationId xmlns:a16="http://schemas.microsoft.com/office/drawing/2014/main" id="{616F1405-9AB3-4ACA-95C5-68C933F5DF48}"/>
              </a:ext>
            </a:extLst>
          </p:cNvPr>
          <p:cNvSpPr/>
          <p:nvPr/>
        </p:nvSpPr>
        <p:spPr bwMode="auto">
          <a:xfrm>
            <a:off x="301925" y="4090822"/>
            <a:ext cx="2688510" cy="22529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5" tIns="134425" rIns="179234" bIns="134425" numCol="1" spcCol="0" rtlCol="0" fromWordArt="0" anchor="ctr" anchorCtr="0" forceAA="0" compatLnSpc="1">
            <a:prstTxWarp prst="textNoShape">
              <a:avLst/>
            </a:prstTxWarp>
            <a:noAutofit/>
          </a:bodyPr>
          <a:lstStyle/>
          <a:p>
            <a:pPr marL="0" marR="0" lvl="0" indent="0" algn="l" defTabSz="914225"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53535"/>
                </a:solidFill>
                <a:effectLst/>
                <a:uLnTx/>
                <a:uFillTx/>
                <a:latin typeface="Segoe UI" panose="020B0502040204020203" pitchFamily="34" charset="0"/>
                <a:ea typeface="Segoe UI" panose="020B0502040204020203" pitchFamily="34" charset="0"/>
                <a:cs typeface="Segoe UI" panose="020B0502040204020203" pitchFamily="34" charset="0"/>
              </a:rPr>
              <a:t>Partners</a:t>
            </a:r>
          </a:p>
        </p:txBody>
      </p:sp>
      <p:sp>
        <p:nvSpPr>
          <p:cNvPr id="6" name="TextBox 5">
            <a:extLst>
              <a:ext uri="{FF2B5EF4-FFF2-40B4-BE49-F238E27FC236}">
                <a16:creationId xmlns:a16="http://schemas.microsoft.com/office/drawing/2014/main" id="{56F0C856-200B-46BF-B82F-260590B7CA12}"/>
              </a:ext>
            </a:extLst>
          </p:cNvPr>
          <p:cNvSpPr txBox="1"/>
          <p:nvPr/>
        </p:nvSpPr>
        <p:spPr>
          <a:xfrm>
            <a:off x="6803152" y="2259075"/>
            <a:ext cx="2183117" cy="1323439"/>
          </a:xfrm>
          <a:prstGeom prst="rect">
            <a:avLst/>
          </a:prstGeom>
          <a:noFill/>
        </p:spPr>
        <p:txBody>
          <a:bodyPr wrap="square" rtlCol="0">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Azure Site</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Recovery</a:t>
            </a:r>
          </a:p>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Database Migration</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Service</a:t>
            </a:r>
          </a:p>
        </p:txBody>
      </p:sp>
      <p:pic>
        <p:nvPicPr>
          <p:cNvPr id="7" name="Picture 6">
            <a:extLst>
              <a:ext uri="{FF2B5EF4-FFF2-40B4-BE49-F238E27FC236}">
                <a16:creationId xmlns:a16="http://schemas.microsoft.com/office/drawing/2014/main" id="{ED3CFAF3-675D-403F-AF68-06CEC075C962}"/>
              </a:ext>
            </a:extLst>
          </p:cNvPr>
          <p:cNvPicPr>
            <a:picLocks noGrp="1" noChangeAspect="1" noChangeArrowheads="1"/>
          </p:cNvPicPr>
          <p:nvPr/>
        </p:nvPicPr>
        <p:blipFill rotWithShape="1">
          <a:blip r:embed="rId3" cstate="print">
            <a:extLst>
              <a:ext uri="{28A0092B-C50C-407E-A947-70E740481C1C}">
                <a14:useLocalDpi xmlns:a14="http://schemas.microsoft.com/office/drawing/2010/main" val="0"/>
              </a:ext>
            </a:extLst>
          </a:blip>
          <a:srcRect l="-5831" t="17101" r="5831" b="17101"/>
          <a:stretch/>
        </p:blipFill>
        <p:spPr>
          <a:xfrm>
            <a:off x="8241541" y="6253436"/>
            <a:ext cx="990115" cy="313051"/>
          </a:xfrm>
          <a:prstGeom prst="rect">
            <a:avLst/>
          </a:prstGeom>
        </p:spPr>
      </p:pic>
      <p:pic>
        <p:nvPicPr>
          <p:cNvPr id="8" name="Picture 7">
            <a:extLst>
              <a:ext uri="{FF2B5EF4-FFF2-40B4-BE49-F238E27FC236}">
                <a16:creationId xmlns:a16="http://schemas.microsoft.com/office/drawing/2014/main" id="{4E9B9E3B-24EE-4F7F-9AA1-EB6629B29E0E}"/>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2314" y="6258637"/>
            <a:ext cx="1173914" cy="302649"/>
          </a:xfrm>
          <a:prstGeom prst="rect">
            <a:avLst/>
          </a:prstGeom>
        </p:spPr>
      </p:pic>
      <p:sp>
        <p:nvSpPr>
          <p:cNvPr id="9" name="TextBox 8">
            <a:extLst>
              <a:ext uri="{FF2B5EF4-FFF2-40B4-BE49-F238E27FC236}">
                <a16:creationId xmlns:a16="http://schemas.microsoft.com/office/drawing/2014/main" id="{36F9CEB3-8F2A-48CA-AAD7-104AEACD4C9D}"/>
              </a:ext>
            </a:extLst>
          </p:cNvPr>
          <p:cNvSpPr txBox="1"/>
          <p:nvPr/>
        </p:nvSpPr>
        <p:spPr>
          <a:xfrm>
            <a:off x="9963653" y="2254602"/>
            <a:ext cx="1928397" cy="845689"/>
          </a:xfrm>
          <a:prstGeom prst="rect">
            <a:avLst/>
          </a:prstGeom>
          <a:noFill/>
        </p:spPr>
        <p:txBody>
          <a:bodyPr wrap="none" rtlCol="0">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Operations </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Management Suite</a:t>
            </a:r>
          </a:p>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descr="A picture containing object&#10;&#10;Description generated with high confidence">
            <a:extLst>
              <a:ext uri="{FF2B5EF4-FFF2-40B4-BE49-F238E27FC236}">
                <a16:creationId xmlns:a16="http://schemas.microsoft.com/office/drawing/2014/main" id="{7509C649-563A-44CA-8D88-F28E0E82E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9912" y="5124818"/>
            <a:ext cx="1536068" cy="387089"/>
          </a:xfrm>
          <a:prstGeom prst="rect">
            <a:avLst/>
          </a:prstGeom>
        </p:spPr>
      </p:pic>
      <p:pic>
        <p:nvPicPr>
          <p:cNvPr id="11" name="Picture 10">
            <a:extLst>
              <a:ext uri="{FF2B5EF4-FFF2-40B4-BE49-F238E27FC236}">
                <a16:creationId xmlns:a16="http://schemas.microsoft.com/office/drawing/2014/main" id="{2DD01D9C-85EB-4A0A-9D26-CFAD82BB6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5349" y="3106795"/>
            <a:ext cx="770588" cy="546312"/>
          </a:xfrm>
          <a:prstGeom prst="rect">
            <a:avLst/>
          </a:prstGeom>
        </p:spPr>
      </p:pic>
      <p:pic>
        <p:nvPicPr>
          <p:cNvPr id="12" name="Picture 11">
            <a:extLst>
              <a:ext uri="{FF2B5EF4-FFF2-40B4-BE49-F238E27FC236}">
                <a16:creationId xmlns:a16="http://schemas.microsoft.com/office/drawing/2014/main" id="{3CDBE05A-F758-442B-926C-338F2FE5A0EA}"/>
              </a:ext>
            </a:extLst>
          </p:cNvPr>
          <p:cNvPicPr>
            <a:picLocks noChangeAspect="1"/>
          </p:cNvPicPr>
          <p:nvPr/>
        </p:nvPicPr>
        <p:blipFill>
          <a:blip r:embed="rId7"/>
          <a:stretch>
            <a:fillRect/>
          </a:stretch>
        </p:blipFill>
        <p:spPr>
          <a:xfrm>
            <a:off x="10153502" y="4414024"/>
            <a:ext cx="1386932" cy="546614"/>
          </a:xfrm>
          <a:prstGeom prst="rect">
            <a:avLst/>
          </a:prstGeom>
        </p:spPr>
      </p:pic>
      <p:cxnSp>
        <p:nvCxnSpPr>
          <p:cNvPr id="13" name="Straight Connector 12">
            <a:extLst>
              <a:ext uri="{FF2B5EF4-FFF2-40B4-BE49-F238E27FC236}">
                <a16:creationId xmlns:a16="http://schemas.microsoft.com/office/drawing/2014/main" id="{462F964E-1CE1-4047-A99E-AD0E0FF39857}"/>
              </a:ext>
            </a:extLst>
          </p:cNvPr>
          <p:cNvCxnSpPr/>
          <p:nvPr/>
        </p:nvCxnSpPr>
        <p:spPr>
          <a:xfrm flipV="1">
            <a:off x="6369136" y="2078461"/>
            <a:ext cx="0" cy="1824896"/>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17E549-706D-4E70-A4D3-12CEA37F53E4}"/>
              </a:ext>
            </a:extLst>
          </p:cNvPr>
          <p:cNvCxnSpPr/>
          <p:nvPr/>
        </p:nvCxnSpPr>
        <p:spPr>
          <a:xfrm flipV="1">
            <a:off x="9465654" y="2078461"/>
            <a:ext cx="0" cy="1824896"/>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2DBFC5-279D-4625-A576-DA1DFBB3AD63}"/>
              </a:ext>
            </a:extLst>
          </p:cNvPr>
          <p:cNvCxnSpPr/>
          <p:nvPr/>
        </p:nvCxnSpPr>
        <p:spPr>
          <a:xfrm flipV="1">
            <a:off x="6369136" y="4302990"/>
            <a:ext cx="0" cy="1824896"/>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EE167D-99BD-4C18-B62D-A471E844D2DB}"/>
              </a:ext>
            </a:extLst>
          </p:cNvPr>
          <p:cNvCxnSpPr/>
          <p:nvPr/>
        </p:nvCxnSpPr>
        <p:spPr>
          <a:xfrm flipV="1">
            <a:off x="9465654" y="4302990"/>
            <a:ext cx="0" cy="1824896"/>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DC553C-5E61-4ABD-BC04-F23C55F6902C}"/>
              </a:ext>
            </a:extLst>
          </p:cNvPr>
          <p:cNvSpPr txBox="1"/>
          <p:nvPr/>
        </p:nvSpPr>
        <p:spPr>
          <a:xfrm>
            <a:off x="3570381" y="1170563"/>
            <a:ext cx="1962631" cy="406208"/>
          </a:xfrm>
          <a:prstGeom prst="rect">
            <a:avLst/>
          </a:prstGeom>
          <a:noFill/>
        </p:spPr>
        <p:txBody>
          <a:bodyPr wrap="square" rtlCol="0">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53535"/>
                </a:solidFill>
                <a:effectLst/>
                <a:uLnTx/>
                <a:uFillTx/>
                <a:latin typeface="Segoe UI" panose="020B0502040204020203" pitchFamily="34" charset="0"/>
                <a:ea typeface="Segoe UI" panose="020B0502040204020203" pitchFamily="34" charset="0"/>
                <a:cs typeface="Segoe UI" panose="020B0502040204020203" pitchFamily="34" charset="0"/>
              </a:rPr>
              <a:t>Discover</a:t>
            </a:r>
          </a:p>
        </p:txBody>
      </p:sp>
      <p:sp>
        <p:nvSpPr>
          <p:cNvPr id="18" name="TextBox 17">
            <a:extLst>
              <a:ext uri="{FF2B5EF4-FFF2-40B4-BE49-F238E27FC236}">
                <a16:creationId xmlns:a16="http://schemas.microsoft.com/office/drawing/2014/main" id="{08E877D3-D727-45FB-BFAF-3670AC3E88F2}"/>
              </a:ext>
            </a:extLst>
          </p:cNvPr>
          <p:cNvSpPr txBox="1"/>
          <p:nvPr/>
        </p:nvSpPr>
        <p:spPr>
          <a:xfrm>
            <a:off x="6803152" y="1176100"/>
            <a:ext cx="2183116" cy="40620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effectLst/>
                <a:uLnTx/>
                <a:uFillTx/>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53535"/>
                </a:solidFill>
                <a:effectLst/>
                <a:uLnTx/>
                <a:uFillTx/>
                <a:latin typeface="Segoe UI" panose="020B0502040204020203" pitchFamily="34" charset="0"/>
                <a:cs typeface="Segoe UI" panose="020B0502040204020203" pitchFamily="34" charset="0"/>
              </a:rPr>
              <a:t>Migrate</a:t>
            </a:r>
          </a:p>
        </p:txBody>
      </p:sp>
      <p:sp>
        <p:nvSpPr>
          <p:cNvPr id="19" name="TextBox 18">
            <a:extLst>
              <a:ext uri="{FF2B5EF4-FFF2-40B4-BE49-F238E27FC236}">
                <a16:creationId xmlns:a16="http://schemas.microsoft.com/office/drawing/2014/main" id="{7754839E-0ECE-49BF-86D2-A246EE74749C}"/>
              </a:ext>
            </a:extLst>
          </p:cNvPr>
          <p:cNvSpPr txBox="1"/>
          <p:nvPr/>
        </p:nvSpPr>
        <p:spPr>
          <a:xfrm>
            <a:off x="9981252" y="1168651"/>
            <a:ext cx="1918783" cy="40620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effectLst/>
                <a:uLnTx/>
                <a:uFillTx/>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53535"/>
                </a:solidFill>
                <a:effectLst/>
                <a:uLnTx/>
                <a:uFillTx/>
                <a:latin typeface="Segoe UI" panose="020B0502040204020203" pitchFamily="34" charset="0"/>
                <a:cs typeface="Segoe UI" panose="020B0502040204020203" pitchFamily="34" charset="0"/>
              </a:rPr>
              <a:t>Optimize</a:t>
            </a:r>
          </a:p>
        </p:txBody>
      </p:sp>
      <p:pic>
        <p:nvPicPr>
          <p:cNvPr id="20" name="Picture 19" descr="A picture containing thing, object&#10;&#10;Description generated with high confidence">
            <a:extLst>
              <a:ext uri="{FF2B5EF4-FFF2-40B4-BE49-F238E27FC236}">
                <a16:creationId xmlns:a16="http://schemas.microsoft.com/office/drawing/2014/main" id="{D76C8221-9BFD-458D-B3DD-F0A6CCEE15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1250" y="4576604"/>
            <a:ext cx="1764256" cy="221454"/>
          </a:xfrm>
          <a:prstGeom prst="rect">
            <a:avLst/>
          </a:prstGeom>
        </p:spPr>
      </p:pic>
      <p:pic>
        <p:nvPicPr>
          <p:cNvPr id="21" name="Picture 20">
            <a:extLst>
              <a:ext uri="{FF2B5EF4-FFF2-40B4-BE49-F238E27FC236}">
                <a16:creationId xmlns:a16="http://schemas.microsoft.com/office/drawing/2014/main" id="{70FB0794-FDF1-4C1F-B293-7CCB7C82C5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6023" y="5751002"/>
            <a:ext cx="946495" cy="257550"/>
          </a:xfrm>
          <a:prstGeom prst="rect">
            <a:avLst/>
          </a:prstGeom>
        </p:spPr>
      </p:pic>
      <p:pic>
        <p:nvPicPr>
          <p:cNvPr id="22" name="Graphic 21">
            <a:extLst>
              <a:ext uri="{FF2B5EF4-FFF2-40B4-BE49-F238E27FC236}">
                <a16:creationId xmlns:a16="http://schemas.microsoft.com/office/drawing/2014/main" id="{DF947DAF-80BD-471F-9E67-3BD236A284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4882" y="5784562"/>
            <a:ext cx="1086774" cy="190432"/>
          </a:xfrm>
          <a:prstGeom prst="rect">
            <a:avLst/>
          </a:prstGeom>
        </p:spPr>
      </p:pic>
      <p:pic>
        <p:nvPicPr>
          <p:cNvPr id="23" name="Picture 22">
            <a:extLst>
              <a:ext uri="{FF2B5EF4-FFF2-40B4-BE49-F238E27FC236}">
                <a16:creationId xmlns:a16="http://schemas.microsoft.com/office/drawing/2014/main" id="{A79521F1-E1AD-4241-86E2-70ADCD0314E0}"/>
              </a:ext>
            </a:extLst>
          </p:cNvPr>
          <p:cNvPicPr>
            <a:picLocks noChangeAspect="1"/>
          </p:cNvPicPr>
          <p:nvPr/>
        </p:nvPicPr>
        <p:blipFill>
          <a:blip r:embed="rId12"/>
          <a:stretch>
            <a:fillRect/>
          </a:stretch>
        </p:blipFill>
        <p:spPr>
          <a:xfrm>
            <a:off x="5121684" y="5727003"/>
            <a:ext cx="1144324" cy="327590"/>
          </a:xfrm>
          <a:prstGeom prst="rect">
            <a:avLst/>
          </a:prstGeom>
        </p:spPr>
      </p:pic>
      <p:pic>
        <p:nvPicPr>
          <p:cNvPr id="24" name="Picture 23" descr="A picture containing object, building, thing, light&#10;&#10;Description generated with very high confidence">
            <a:extLst>
              <a:ext uri="{FF2B5EF4-FFF2-40B4-BE49-F238E27FC236}">
                <a16:creationId xmlns:a16="http://schemas.microsoft.com/office/drawing/2014/main" id="{305CB6ED-7DB8-406E-9F2B-E3FB450E34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5245" y="4571933"/>
            <a:ext cx="1656779" cy="230795"/>
          </a:xfrm>
          <a:prstGeom prst="rect">
            <a:avLst/>
          </a:prstGeom>
        </p:spPr>
      </p:pic>
      <p:pic>
        <p:nvPicPr>
          <p:cNvPr id="25" name="Picture 24">
            <a:extLst>
              <a:ext uri="{FF2B5EF4-FFF2-40B4-BE49-F238E27FC236}">
                <a16:creationId xmlns:a16="http://schemas.microsoft.com/office/drawing/2014/main" id="{F105FE5D-4F70-42A3-856B-FA6C72DA26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1888" y="5051159"/>
            <a:ext cx="1795958" cy="534407"/>
          </a:xfrm>
          <a:prstGeom prst="rect">
            <a:avLst/>
          </a:prstGeom>
        </p:spPr>
      </p:pic>
      <p:pic>
        <p:nvPicPr>
          <p:cNvPr id="26" name="Picture 25" descr="A picture containing indoor, computer, thing&#10;&#10;Description generated with high confidence">
            <a:extLst>
              <a:ext uri="{FF2B5EF4-FFF2-40B4-BE49-F238E27FC236}">
                <a16:creationId xmlns:a16="http://schemas.microsoft.com/office/drawing/2014/main" id="{CD730BA7-02FD-4590-9E30-756A5D46439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19964" y="4997743"/>
            <a:ext cx="1637991" cy="353657"/>
          </a:xfrm>
          <a:prstGeom prst="rect">
            <a:avLst/>
          </a:prstGeom>
        </p:spPr>
      </p:pic>
      <p:pic>
        <p:nvPicPr>
          <p:cNvPr id="27" name="Picture 26" descr="A close up of a traffic light&#10;&#10;Description generated with high confidence">
            <a:extLst>
              <a:ext uri="{FF2B5EF4-FFF2-40B4-BE49-F238E27FC236}">
                <a16:creationId xmlns:a16="http://schemas.microsoft.com/office/drawing/2014/main" id="{27ED15E8-E423-4EE9-88DF-2825F14A14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0061" y="5781456"/>
            <a:ext cx="1547542" cy="317245"/>
          </a:xfrm>
          <a:prstGeom prst="rect">
            <a:avLst/>
          </a:prstGeom>
        </p:spPr>
      </p:pic>
      <p:pic>
        <p:nvPicPr>
          <p:cNvPr id="29" name="Picture 28">
            <a:extLst>
              <a:ext uri="{FF2B5EF4-FFF2-40B4-BE49-F238E27FC236}">
                <a16:creationId xmlns:a16="http://schemas.microsoft.com/office/drawing/2014/main" id="{A6AC9A65-5DAF-4C72-AFB2-F1A99817297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84693" y="4997743"/>
            <a:ext cx="1923709" cy="641236"/>
          </a:xfrm>
          <a:prstGeom prst="rect">
            <a:avLst/>
          </a:prstGeom>
        </p:spPr>
      </p:pic>
      <p:sp>
        <p:nvSpPr>
          <p:cNvPr id="30" name="TextBox 29">
            <a:extLst>
              <a:ext uri="{FF2B5EF4-FFF2-40B4-BE49-F238E27FC236}">
                <a16:creationId xmlns:a16="http://schemas.microsoft.com/office/drawing/2014/main" id="{8B2A8574-FFF2-470F-A416-06F861292A41}"/>
              </a:ext>
            </a:extLst>
          </p:cNvPr>
          <p:cNvSpPr txBox="1"/>
          <p:nvPr/>
        </p:nvSpPr>
        <p:spPr>
          <a:xfrm>
            <a:off x="3332024" y="2254602"/>
            <a:ext cx="2601947" cy="1075403"/>
          </a:xfrm>
          <a:prstGeom prst="rect">
            <a:avLst/>
          </a:prstGeom>
          <a:noFill/>
        </p:spPr>
        <p:txBody>
          <a:bodyPr wrap="square" rtlCol="0">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Azure Migrate</a:t>
            </a:r>
          </a:p>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Database Migration</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50"/>
                </a:solidFill>
                <a:effectLst/>
                <a:uLnTx/>
                <a:uFillTx/>
                <a:latin typeface="Segoe UI" panose="020B0502040204020203" pitchFamily="34" charset="0"/>
                <a:ea typeface="Segoe UI" panose="020B0502040204020203" pitchFamily="34" charset="0"/>
                <a:cs typeface="Segoe UI" panose="020B0502040204020203" pitchFamily="34" charset="0"/>
              </a:rPr>
              <a:t>Assistant</a:t>
            </a:r>
          </a:p>
        </p:txBody>
      </p:sp>
      <p:sp>
        <p:nvSpPr>
          <p:cNvPr id="32" name="Rectangle 31">
            <a:extLst>
              <a:ext uri="{FF2B5EF4-FFF2-40B4-BE49-F238E27FC236}">
                <a16:creationId xmlns:a16="http://schemas.microsoft.com/office/drawing/2014/main" id="{6B6C98C5-AF27-408A-B141-2BD84B086369}"/>
              </a:ext>
            </a:extLst>
          </p:cNvPr>
          <p:cNvSpPr/>
          <p:nvPr/>
        </p:nvSpPr>
        <p:spPr>
          <a:xfrm>
            <a:off x="8411764" y="2872162"/>
            <a:ext cx="1042025" cy="331899"/>
          </a:xfrm>
          <a:prstGeom prst="rect">
            <a:avLst/>
          </a:prstGeom>
        </p:spPr>
        <p:txBody>
          <a:bodyPr wrap="none"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68" b="1" i="0" u="none" strike="noStrike" kern="1200" cap="none" spc="0" normalizeH="0" baseline="30000" noProof="0">
                <a:ln>
                  <a:noFill/>
                </a:ln>
                <a:solidFill>
                  <a:srgbClr val="00B050"/>
                </a:solidFill>
                <a:effectLst/>
                <a:uLnTx/>
                <a:uFillTx/>
                <a:latin typeface="Segoe UI Semilight"/>
                <a:ea typeface="+mn-ea"/>
                <a:cs typeface="+mn-cs"/>
              </a:rPr>
              <a:t>Public Preview</a:t>
            </a:r>
            <a:r>
              <a:rPr kumimoji="0" lang="en-US" sz="1568" b="0" i="0" u="none" strike="noStrike" kern="1200" cap="none" spc="0" normalizeH="0" baseline="30000" noProof="0">
                <a:ln>
                  <a:noFill/>
                </a:ln>
                <a:solidFill>
                  <a:srgbClr val="FFB900"/>
                </a:solidFill>
                <a:effectLst/>
                <a:uLnTx/>
                <a:uFillTx/>
                <a:latin typeface="Segoe UI Semilight"/>
                <a:ea typeface="+mn-ea"/>
                <a:cs typeface="+mn-cs"/>
              </a:rPr>
              <a:t> </a:t>
            </a:r>
            <a:endParaRPr kumimoji="0" lang="en-US" sz="1568" b="0" i="0" u="none" strike="noStrike" kern="1200" cap="none" spc="0" normalizeH="0" baseline="0" noProof="0">
              <a:ln>
                <a:noFill/>
              </a:ln>
              <a:solidFill>
                <a:srgbClr val="353535"/>
              </a:solidFill>
              <a:effectLst/>
              <a:uLnTx/>
              <a:uFillTx/>
              <a:latin typeface="Segoe UI Semilight"/>
              <a:ea typeface="+mn-ea"/>
              <a:cs typeface="Segoe UI Semilight"/>
            </a:endParaRPr>
          </a:p>
        </p:txBody>
      </p:sp>
      <p:pic>
        <p:nvPicPr>
          <p:cNvPr id="33" name="Picture 32">
            <a:extLst>
              <a:ext uri="{FF2B5EF4-FFF2-40B4-BE49-F238E27FC236}">
                <a16:creationId xmlns:a16="http://schemas.microsoft.com/office/drawing/2014/main" id="{6CE58330-6A93-4CFC-A180-A39E88087305}"/>
              </a:ext>
            </a:extLst>
          </p:cNvPr>
          <p:cNvPicPr>
            <a:picLocks noChangeAspect="1"/>
          </p:cNvPicPr>
          <p:nvPr/>
        </p:nvPicPr>
        <p:blipFill>
          <a:blip r:embed="rId18"/>
          <a:stretch>
            <a:fillRect/>
          </a:stretch>
        </p:blipFill>
        <p:spPr>
          <a:xfrm>
            <a:off x="4765071" y="4544170"/>
            <a:ext cx="1369366" cy="286322"/>
          </a:xfrm>
          <a:prstGeom prst="rect">
            <a:avLst/>
          </a:prstGeom>
        </p:spPr>
      </p:pic>
      <p:sp>
        <p:nvSpPr>
          <p:cNvPr id="31" name="Rectangle 30">
            <a:extLst>
              <a:ext uri="{FF2B5EF4-FFF2-40B4-BE49-F238E27FC236}">
                <a16:creationId xmlns:a16="http://schemas.microsoft.com/office/drawing/2014/main" id="{137F32F3-386E-43E7-AFAC-3F80D43B1622}"/>
              </a:ext>
            </a:extLst>
          </p:cNvPr>
          <p:cNvSpPr/>
          <p:nvPr/>
        </p:nvSpPr>
        <p:spPr>
          <a:xfrm>
            <a:off x="5063439" y="2142310"/>
            <a:ext cx="1119530" cy="331899"/>
          </a:xfrm>
          <a:prstGeom prst="rect">
            <a:avLst/>
          </a:prstGeom>
        </p:spPr>
        <p:txBody>
          <a:bodyPr wrap="non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68" b="1" i="0" u="none" strike="noStrike" kern="1200" cap="none" spc="0" normalizeH="0" baseline="30000" noProof="0">
                <a:ln>
                  <a:noFill/>
                </a:ln>
                <a:solidFill>
                  <a:srgbClr val="00B050"/>
                </a:solidFill>
                <a:effectLst/>
                <a:uLnTx/>
                <a:uFillTx/>
                <a:latin typeface="Segoe UI Semilight"/>
                <a:ea typeface="+mn-ea"/>
                <a:cs typeface="+mn-cs"/>
              </a:rPr>
              <a:t>Limited Preview</a:t>
            </a:r>
            <a:r>
              <a:rPr kumimoji="0" lang="en-US" sz="1568" b="1" i="0" u="none" strike="noStrike" kern="1200" cap="none" spc="0" normalizeH="0" baseline="30000" noProof="0">
                <a:ln>
                  <a:noFill/>
                </a:ln>
                <a:solidFill>
                  <a:srgbClr val="FFB900"/>
                </a:solidFill>
                <a:effectLst/>
                <a:uLnTx/>
                <a:uFillTx/>
                <a:latin typeface="Segoe UI Semilight"/>
                <a:ea typeface="+mn-ea"/>
                <a:cs typeface="+mn-cs"/>
              </a:rPr>
              <a:t> </a:t>
            </a:r>
            <a:endParaRPr kumimoji="0" lang="en-US" sz="1568" b="1" i="0" u="none" strike="noStrike" kern="1200" cap="none" spc="0" normalizeH="0" baseline="0" noProof="0">
              <a:ln>
                <a:noFill/>
              </a:ln>
              <a:solidFill>
                <a:srgbClr val="353535"/>
              </a:solidFill>
              <a:effectLst/>
              <a:uLnTx/>
              <a:uFillTx/>
              <a:latin typeface="Segoe UI Semilight"/>
              <a:ea typeface="+mn-ea"/>
              <a:cs typeface="+mn-cs"/>
            </a:endParaRPr>
          </a:p>
        </p:txBody>
      </p:sp>
      <p:pic>
        <p:nvPicPr>
          <p:cNvPr id="23554" name="Picture 2" descr="https://www.myfrenchstartup.com/logo/refreshitsolutions.png">
            <a:extLst>
              <a:ext uri="{FF2B5EF4-FFF2-40B4-BE49-F238E27FC236}">
                <a16:creationId xmlns:a16="http://schemas.microsoft.com/office/drawing/2014/main" id="{20475E9C-CEBA-4B42-B52A-0B36DB3D666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7977" y="5411351"/>
            <a:ext cx="758955" cy="7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329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 name="Group 335"/>
          <p:cNvGrpSpPr/>
          <p:nvPr/>
        </p:nvGrpSpPr>
        <p:grpSpPr>
          <a:xfrm>
            <a:off x="381934" y="2083509"/>
            <a:ext cx="11415195" cy="2791079"/>
            <a:chOff x="376038" y="6906030"/>
            <a:chExt cx="11644093" cy="2847046"/>
          </a:xfrm>
        </p:grpSpPr>
        <p:sp>
          <p:nvSpPr>
            <p:cNvPr id="147" name="Rectangle 146"/>
            <p:cNvSpPr/>
            <p:nvPr/>
          </p:nvSpPr>
          <p:spPr bwMode="auto">
            <a:xfrm>
              <a:off x="385762" y="6906030"/>
              <a:ext cx="2745729" cy="45719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Prioritization</a:t>
              </a:r>
            </a:p>
          </p:txBody>
        </p:sp>
        <p:sp>
          <p:nvSpPr>
            <p:cNvPr id="152" name="Rectangle 151"/>
            <p:cNvSpPr/>
            <p:nvPr/>
          </p:nvSpPr>
          <p:spPr bwMode="auto">
            <a:xfrm>
              <a:off x="376038" y="7357900"/>
              <a:ext cx="1346809"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Segment</a:t>
              </a:r>
            </a:p>
          </p:txBody>
        </p:sp>
        <p:sp>
          <p:nvSpPr>
            <p:cNvPr id="153" name="Rectangle 152"/>
            <p:cNvSpPr/>
            <p:nvPr/>
          </p:nvSpPr>
          <p:spPr bwMode="auto">
            <a:xfrm>
              <a:off x="3130977" y="7357900"/>
              <a:ext cx="146302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Recommended ID</a:t>
              </a:r>
            </a:p>
          </p:txBody>
        </p:sp>
        <p:sp>
          <p:nvSpPr>
            <p:cNvPr id="178" name="Rectangle 177"/>
            <p:cNvSpPr/>
            <p:nvPr/>
          </p:nvSpPr>
          <p:spPr bwMode="auto">
            <a:xfrm>
              <a:off x="389592" y="7995698"/>
              <a:ext cx="1310922" cy="819273"/>
            </a:xfrm>
            <a:prstGeom prst="rect">
              <a:avLst/>
            </a:prstGeom>
            <a:solidFill>
              <a:schemeClr val="accent6">
                <a:lumMod val="90000"/>
                <a:lumOff val="1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err="1">
                  <a:ln>
                    <a:noFill/>
                  </a:ln>
                  <a:solidFill>
                    <a:srgbClr val="FFFFFF"/>
                  </a:solidFill>
                  <a:effectLst/>
                  <a:uLnTx/>
                  <a:uFillTx/>
                  <a:latin typeface="Segoe UI"/>
                  <a:ea typeface="+mn-ea"/>
                  <a:cs typeface="+mn-cs"/>
                </a:rPr>
                <a:t>Rehost</a:t>
              </a:r>
              <a:endParaRPr kumimoji="0" lang="en-US" sz="1078" b="1" i="0" u="none" strike="noStrike" kern="0" cap="none" spc="0" normalizeH="0" baseline="0" noProof="0">
                <a:ln>
                  <a:noFill/>
                </a:ln>
                <a:solidFill>
                  <a:srgbClr val="FFFFFF"/>
                </a:solidFill>
                <a:effectLst/>
                <a:uLnTx/>
                <a:uFillTx/>
                <a:latin typeface="Segoe UI"/>
                <a:ea typeface="+mn-ea"/>
                <a:cs typeface="+mn-cs"/>
              </a:endParaRP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FFFFFF"/>
                  </a:solidFill>
                  <a:effectLst/>
                  <a:uLnTx/>
                  <a:uFillTx/>
                  <a:latin typeface="Segoe UI"/>
                  <a:ea typeface="+mn-ea"/>
                  <a:cs typeface="+mn-cs"/>
                </a:rPr>
                <a:t>(IaaS)</a:t>
              </a:r>
            </a:p>
          </p:txBody>
        </p:sp>
        <p:grpSp>
          <p:nvGrpSpPr>
            <p:cNvPr id="182" name="Group 181"/>
            <p:cNvGrpSpPr/>
            <p:nvPr/>
          </p:nvGrpSpPr>
          <p:grpSpPr>
            <a:xfrm>
              <a:off x="1713880" y="8001675"/>
              <a:ext cx="1419599" cy="820355"/>
              <a:chOff x="643439" y="4963768"/>
              <a:chExt cx="329154" cy="820355"/>
            </a:xfrm>
          </p:grpSpPr>
          <p:sp>
            <p:nvSpPr>
              <p:cNvPr id="267" name="Rectangle 266"/>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268" name="Rectangle 267"/>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a:t>
                </a:r>
              </a:p>
            </p:txBody>
          </p:sp>
          <p:sp>
            <p:nvSpPr>
              <p:cNvPr id="269" name="Rectangle 268"/>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84" name="Group 183"/>
            <p:cNvGrpSpPr/>
            <p:nvPr/>
          </p:nvGrpSpPr>
          <p:grpSpPr>
            <a:xfrm>
              <a:off x="3129245" y="8001675"/>
              <a:ext cx="1442566" cy="820355"/>
              <a:chOff x="643439" y="4963768"/>
              <a:chExt cx="329154" cy="820355"/>
            </a:xfrm>
          </p:grpSpPr>
          <p:sp>
            <p:nvSpPr>
              <p:cNvPr id="261" name="Rectangle 260"/>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23</a:t>
                </a:r>
              </a:p>
            </p:txBody>
          </p:sp>
          <p:sp>
            <p:nvSpPr>
              <p:cNvPr id="262" name="Rectangle 261"/>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17</a:t>
                </a:r>
              </a:p>
            </p:txBody>
          </p:sp>
          <p:sp>
            <p:nvSpPr>
              <p:cNvPr id="263" name="Rectangle 262"/>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6</a:t>
                </a:r>
              </a:p>
            </p:txBody>
          </p:sp>
        </p:grpSp>
        <p:grpSp>
          <p:nvGrpSpPr>
            <p:cNvPr id="293" name="Group 292"/>
            <p:cNvGrpSpPr/>
            <p:nvPr/>
          </p:nvGrpSpPr>
          <p:grpSpPr>
            <a:xfrm>
              <a:off x="6054490" y="8000967"/>
              <a:ext cx="1450238" cy="820355"/>
              <a:chOff x="12370147" y="8706954"/>
              <a:chExt cx="1162809" cy="820355"/>
            </a:xfrm>
          </p:grpSpPr>
          <p:sp>
            <p:nvSpPr>
              <p:cNvPr id="231" name="Rectangle 230"/>
              <p:cNvSpPr/>
              <p:nvPr/>
            </p:nvSpPr>
            <p:spPr bwMode="auto">
              <a:xfrm>
                <a:off x="12370147" y="8706954"/>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23</a:t>
                </a:r>
              </a:p>
            </p:txBody>
          </p:sp>
          <p:sp>
            <p:nvSpPr>
              <p:cNvPr id="232" name="Rectangle 231"/>
              <p:cNvSpPr/>
              <p:nvPr/>
            </p:nvSpPr>
            <p:spPr bwMode="auto">
              <a:xfrm>
                <a:off x="12370147" y="8978891"/>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17</a:t>
                </a:r>
              </a:p>
            </p:txBody>
          </p:sp>
          <p:sp>
            <p:nvSpPr>
              <p:cNvPr id="233" name="Rectangle 232"/>
              <p:cNvSpPr/>
              <p:nvPr/>
            </p:nvSpPr>
            <p:spPr bwMode="auto">
              <a:xfrm>
                <a:off x="12370147" y="9252991"/>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6</a:t>
                </a:r>
              </a:p>
            </p:txBody>
          </p:sp>
        </p:grpSp>
        <p:grpSp>
          <p:nvGrpSpPr>
            <p:cNvPr id="195" name="Group 194"/>
            <p:cNvGrpSpPr/>
            <p:nvPr/>
          </p:nvGrpSpPr>
          <p:grpSpPr>
            <a:xfrm>
              <a:off x="7515374" y="8006494"/>
              <a:ext cx="1123818" cy="820355"/>
              <a:chOff x="643439" y="4963768"/>
              <a:chExt cx="329154" cy="820355"/>
            </a:xfrm>
          </p:grpSpPr>
          <p:sp>
            <p:nvSpPr>
              <p:cNvPr id="228" name="Rectangle 227"/>
              <p:cNvSpPr/>
              <p:nvPr/>
            </p:nvSpPr>
            <p:spPr bwMode="auto">
              <a:xfrm>
                <a:off x="644954" y="4963768"/>
                <a:ext cx="327639" cy="274318"/>
              </a:xfrm>
              <a:prstGeom prst="rect">
                <a:avLst/>
              </a:prstGeom>
              <a:solidFill>
                <a:srgbClr val="FFEB8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3.00</a:t>
                </a:r>
              </a:p>
            </p:txBody>
          </p:sp>
          <p:sp>
            <p:nvSpPr>
              <p:cNvPr id="229" name="Rectangle 228"/>
              <p:cNvSpPr/>
              <p:nvPr/>
            </p:nvSpPr>
            <p:spPr bwMode="auto">
              <a:xfrm>
                <a:off x="643439" y="5235705"/>
                <a:ext cx="327639" cy="274318"/>
              </a:xfrm>
              <a:prstGeom prst="rect">
                <a:avLst/>
              </a:prstGeom>
              <a:solidFill>
                <a:srgbClr val="FEDD8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2.80</a:t>
                </a:r>
              </a:p>
            </p:txBody>
          </p:sp>
          <p:sp>
            <p:nvSpPr>
              <p:cNvPr id="230" name="Rectangle 229"/>
              <p:cNvSpPr/>
              <p:nvPr/>
            </p:nvSpPr>
            <p:spPr bwMode="auto">
              <a:xfrm>
                <a:off x="643439" y="55098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3.60</a:t>
                </a:r>
              </a:p>
            </p:txBody>
          </p:sp>
        </p:grpSp>
        <p:sp>
          <p:nvSpPr>
            <p:cNvPr id="283" name="Rectangle 282"/>
            <p:cNvSpPr/>
            <p:nvPr/>
          </p:nvSpPr>
          <p:spPr bwMode="auto">
            <a:xfrm>
              <a:off x="3147267" y="6906030"/>
              <a:ext cx="4357462" cy="45719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Application Demographics</a:t>
              </a:r>
            </a:p>
          </p:txBody>
        </p:sp>
        <p:sp>
          <p:nvSpPr>
            <p:cNvPr id="284" name="Rectangle 283"/>
            <p:cNvSpPr/>
            <p:nvPr/>
          </p:nvSpPr>
          <p:spPr bwMode="auto">
            <a:xfrm>
              <a:off x="7520505" y="6907103"/>
              <a:ext cx="4499626" cy="446597"/>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Score</a:t>
              </a:r>
            </a:p>
          </p:txBody>
        </p:sp>
        <p:sp>
          <p:nvSpPr>
            <p:cNvPr id="286" name="Rectangle 285"/>
            <p:cNvSpPr/>
            <p:nvPr/>
          </p:nvSpPr>
          <p:spPr bwMode="auto">
            <a:xfrm>
              <a:off x="1716896" y="7357900"/>
              <a:ext cx="1421255"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Priority</a:t>
              </a:r>
            </a:p>
          </p:txBody>
        </p:sp>
        <p:sp>
          <p:nvSpPr>
            <p:cNvPr id="287" name="Rectangle 286"/>
            <p:cNvSpPr/>
            <p:nvPr/>
          </p:nvSpPr>
          <p:spPr bwMode="auto">
            <a:xfrm>
              <a:off x="4578680" y="7357900"/>
              <a:ext cx="146302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Actual ID</a:t>
              </a:r>
            </a:p>
          </p:txBody>
        </p:sp>
        <p:sp>
          <p:nvSpPr>
            <p:cNvPr id="288" name="Rectangle 287"/>
            <p:cNvSpPr/>
            <p:nvPr/>
          </p:nvSpPr>
          <p:spPr bwMode="auto">
            <a:xfrm>
              <a:off x="6041704" y="7357900"/>
              <a:ext cx="146302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Application Name</a:t>
              </a:r>
            </a:p>
          </p:txBody>
        </p:sp>
        <p:sp>
          <p:nvSpPr>
            <p:cNvPr id="157" name="Rectangle 156"/>
            <p:cNvSpPr/>
            <p:nvPr/>
          </p:nvSpPr>
          <p:spPr bwMode="auto">
            <a:xfrm>
              <a:off x="7511151" y="7356682"/>
              <a:ext cx="1131116"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Performance</a:t>
              </a:r>
            </a:p>
          </p:txBody>
        </p:sp>
        <p:sp>
          <p:nvSpPr>
            <p:cNvPr id="289" name="Rectangle 288"/>
            <p:cNvSpPr/>
            <p:nvPr/>
          </p:nvSpPr>
          <p:spPr bwMode="auto">
            <a:xfrm>
              <a:off x="8639192" y="7356682"/>
              <a:ext cx="1131116"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Architecture</a:t>
              </a:r>
            </a:p>
          </p:txBody>
        </p:sp>
        <p:sp>
          <p:nvSpPr>
            <p:cNvPr id="290" name="Rectangle 289"/>
            <p:cNvSpPr/>
            <p:nvPr/>
          </p:nvSpPr>
          <p:spPr bwMode="auto">
            <a:xfrm>
              <a:off x="9760974" y="7356682"/>
              <a:ext cx="1131116"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Financial</a:t>
              </a:r>
            </a:p>
          </p:txBody>
        </p:sp>
        <p:sp>
          <p:nvSpPr>
            <p:cNvPr id="291" name="Rectangle 290"/>
            <p:cNvSpPr/>
            <p:nvPr/>
          </p:nvSpPr>
          <p:spPr bwMode="auto">
            <a:xfrm>
              <a:off x="10889015" y="7356682"/>
              <a:ext cx="1131116"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Risk</a:t>
              </a:r>
            </a:p>
          </p:txBody>
        </p:sp>
        <p:grpSp>
          <p:nvGrpSpPr>
            <p:cNvPr id="294" name="Group 293"/>
            <p:cNvGrpSpPr/>
            <p:nvPr/>
          </p:nvGrpSpPr>
          <p:grpSpPr>
            <a:xfrm>
              <a:off x="8639771" y="8002101"/>
              <a:ext cx="1123818" cy="820355"/>
              <a:chOff x="643439" y="4963768"/>
              <a:chExt cx="329154" cy="820355"/>
            </a:xfrm>
          </p:grpSpPr>
          <p:sp>
            <p:nvSpPr>
              <p:cNvPr id="295" name="Rectangle 294"/>
              <p:cNvSpPr/>
              <p:nvPr/>
            </p:nvSpPr>
            <p:spPr bwMode="auto">
              <a:xfrm>
                <a:off x="644954" y="4963768"/>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3.67</a:t>
                </a:r>
              </a:p>
            </p:txBody>
          </p:sp>
          <p:sp>
            <p:nvSpPr>
              <p:cNvPr id="296" name="Rectangle 295"/>
              <p:cNvSpPr/>
              <p:nvPr/>
            </p:nvSpPr>
            <p:spPr bwMode="auto">
              <a:xfrm>
                <a:off x="643439" y="52357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3.33</a:t>
                </a:r>
              </a:p>
            </p:txBody>
          </p:sp>
          <p:sp>
            <p:nvSpPr>
              <p:cNvPr id="297" name="Rectangle 296"/>
              <p:cNvSpPr/>
              <p:nvPr/>
            </p:nvSpPr>
            <p:spPr bwMode="auto">
              <a:xfrm>
                <a:off x="643439" y="5509805"/>
                <a:ext cx="327639" cy="274318"/>
              </a:xfrm>
              <a:prstGeom prst="rect">
                <a:avLst/>
              </a:prstGeom>
              <a:solidFill>
                <a:srgbClr val="FFEB8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3.00</a:t>
                </a:r>
              </a:p>
            </p:txBody>
          </p:sp>
        </p:grpSp>
        <p:grpSp>
          <p:nvGrpSpPr>
            <p:cNvPr id="298" name="Group 297"/>
            <p:cNvGrpSpPr/>
            <p:nvPr/>
          </p:nvGrpSpPr>
          <p:grpSpPr>
            <a:xfrm>
              <a:off x="9759291" y="8002101"/>
              <a:ext cx="1123818" cy="820355"/>
              <a:chOff x="643439" y="4963768"/>
              <a:chExt cx="329154" cy="820355"/>
            </a:xfrm>
          </p:grpSpPr>
          <p:sp>
            <p:nvSpPr>
              <p:cNvPr id="299" name="Rectangle 298"/>
              <p:cNvSpPr/>
              <p:nvPr/>
            </p:nvSpPr>
            <p:spPr bwMode="auto">
              <a:xfrm>
                <a:off x="644954" y="4963768"/>
                <a:ext cx="327639" cy="274318"/>
              </a:xfrm>
              <a:prstGeom prst="rect">
                <a:avLst/>
              </a:prstGeom>
              <a:solidFill>
                <a:srgbClr val="63BE7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4.00</a:t>
                </a:r>
              </a:p>
            </p:txBody>
          </p:sp>
          <p:sp>
            <p:nvSpPr>
              <p:cNvPr id="300" name="Rectangle 299"/>
              <p:cNvSpPr/>
              <p:nvPr/>
            </p:nvSpPr>
            <p:spPr bwMode="auto">
              <a:xfrm>
                <a:off x="643439" y="52357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3.50</a:t>
                </a:r>
              </a:p>
            </p:txBody>
          </p:sp>
          <p:sp>
            <p:nvSpPr>
              <p:cNvPr id="301" name="Rectangle 300"/>
              <p:cNvSpPr/>
              <p:nvPr/>
            </p:nvSpPr>
            <p:spPr bwMode="auto">
              <a:xfrm>
                <a:off x="643439" y="5509805"/>
                <a:ext cx="327639" cy="274318"/>
              </a:xfrm>
              <a:prstGeom prst="rect">
                <a:avLst/>
              </a:prstGeom>
              <a:solidFill>
                <a:srgbClr val="F8696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1.00</a:t>
                </a:r>
              </a:p>
            </p:txBody>
          </p:sp>
        </p:grpSp>
        <p:grpSp>
          <p:nvGrpSpPr>
            <p:cNvPr id="302" name="Group 301"/>
            <p:cNvGrpSpPr/>
            <p:nvPr/>
          </p:nvGrpSpPr>
          <p:grpSpPr>
            <a:xfrm>
              <a:off x="10882587" y="8001183"/>
              <a:ext cx="1123818" cy="820355"/>
              <a:chOff x="643439" y="4963768"/>
              <a:chExt cx="329154" cy="820355"/>
            </a:xfrm>
          </p:grpSpPr>
          <p:sp>
            <p:nvSpPr>
              <p:cNvPr id="303" name="Rectangle 302"/>
              <p:cNvSpPr/>
              <p:nvPr/>
            </p:nvSpPr>
            <p:spPr bwMode="auto">
              <a:xfrm>
                <a:off x="644954" y="4963768"/>
                <a:ext cx="327639" cy="274318"/>
              </a:xfrm>
              <a:prstGeom prst="rect">
                <a:avLst/>
              </a:prstGeom>
              <a:solidFill>
                <a:srgbClr val="FDCA7D"/>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2.50</a:t>
                </a:r>
              </a:p>
            </p:txBody>
          </p:sp>
          <p:sp>
            <p:nvSpPr>
              <p:cNvPr id="304" name="Rectangle 303"/>
              <p:cNvSpPr/>
              <p:nvPr/>
            </p:nvSpPr>
            <p:spPr bwMode="auto">
              <a:xfrm>
                <a:off x="643439" y="5235705"/>
                <a:ext cx="327639" cy="274318"/>
              </a:xfrm>
              <a:prstGeom prst="rect">
                <a:avLst/>
              </a:prstGeom>
              <a:solidFill>
                <a:srgbClr val="FFEB8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3.00</a:t>
                </a:r>
              </a:p>
            </p:txBody>
          </p:sp>
          <p:sp>
            <p:nvSpPr>
              <p:cNvPr id="305" name="Rectangle 304"/>
              <p:cNvSpPr/>
              <p:nvPr/>
            </p:nvSpPr>
            <p:spPr bwMode="auto">
              <a:xfrm>
                <a:off x="643439" y="5509805"/>
                <a:ext cx="327639" cy="274318"/>
              </a:xfrm>
              <a:prstGeom prst="rect">
                <a:avLst/>
              </a:prstGeom>
              <a:solidFill>
                <a:srgbClr val="63BE7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4.75</a:t>
                </a:r>
              </a:p>
            </p:txBody>
          </p:sp>
        </p:grpSp>
        <p:sp>
          <p:nvSpPr>
            <p:cNvPr id="307" name="Rectangle 306"/>
            <p:cNvSpPr/>
            <p:nvPr/>
          </p:nvSpPr>
          <p:spPr bwMode="auto">
            <a:xfrm>
              <a:off x="389592" y="8921925"/>
              <a:ext cx="1310922" cy="819273"/>
            </a:xfrm>
            <a:prstGeom prst="rect">
              <a:avLst/>
            </a:prstGeom>
            <a:solidFill>
              <a:schemeClr val="accent6">
                <a:lumMod val="90000"/>
                <a:lumOff val="1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FFFFFF"/>
                  </a:solidFill>
                  <a:effectLst/>
                  <a:uLnTx/>
                  <a:uFillTx/>
                  <a:latin typeface="Segoe UI"/>
                  <a:ea typeface="+mn-ea"/>
                  <a:cs typeface="+mn-cs"/>
                </a:rPr>
                <a:t>Refactor</a:t>
              </a:r>
            </a:p>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FFFFFF"/>
                  </a:solidFill>
                  <a:effectLst/>
                  <a:uLnTx/>
                  <a:uFillTx/>
                  <a:latin typeface="Segoe UI"/>
                  <a:ea typeface="+mn-ea"/>
                  <a:cs typeface="+mn-cs"/>
                </a:rPr>
                <a:t>(PaaS)</a:t>
              </a:r>
            </a:p>
          </p:txBody>
        </p:sp>
        <p:grpSp>
          <p:nvGrpSpPr>
            <p:cNvPr id="308" name="Group 307"/>
            <p:cNvGrpSpPr/>
            <p:nvPr/>
          </p:nvGrpSpPr>
          <p:grpSpPr>
            <a:xfrm>
              <a:off x="1713880" y="8927902"/>
              <a:ext cx="1419599" cy="820355"/>
              <a:chOff x="643439" y="4963768"/>
              <a:chExt cx="329154" cy="820355"/>
            </a:xfrm>
          </p:grpSpPr>
          <p:sp>
            <p:nvSpPr>
              <p:cNvPr id="309" name="Rectangle 308"/>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310" name="Rectangle 309"/>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a:t>
                </a:r>
              </a:p>
            </p:txBody>
          </p:sp>
          <p:sp>
            <p:nvSpPr>
              <p:cNvPr id="311" name="Rectangle 310"/>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312" name="Group 311"/>
            <p:cNvGrpSpPr/>
            <p:nvPr/>
          </p:nvGrpSpPr>
          <p:grpSpPr>
            <a:xfrm>
              <a:off x="3129245" y="8927902"/>
              <a:ext cx="1442566" cy="820355"/>
              <a:chOff x="643439" y="4963768"/>
              <a:chExt cx="329154" cy="820355"/>
            </a:xfrm>
          </p:grpSpPr>
          <p:sp>
            <p:nvSpPr>
              <p:cNvPr id="313" name="Rectangle 312"/>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20</a:t>
                </a:r>
              </a:p>
            </p:txBody>
          </p:sp>
          <p:sp>
            <p:nvSpPr>
              <p:cNvPr id="314" name="Rectangle 313"/>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315" name="Rectangle 314"/>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14</a:t>
                </a:r>
              </a:p>
            </p:txBody>
          </p:sp>
        </p:grpSp>
        <p:grpSp>
          <p:nvGrpSpPr>
            <p:cNvPr id="316" name="Group 315"/>
            <p:cNvGrpSpPr/>
            <p:nvPr/>
          </p:nvGrpSpPr>
          <p:grpSpPr>
            <a:xfrm>
              <a:off x="6054490" y="8927194"/>
              <a:ext cx="1450238" cy="820355"/>
              <a:chOff x="12370147" y="8706954"/>
              <a:chExt cx="1162809" cy="820355"/>
            </a:xfrm>
          </p:grpSpPr>
          <p:sp>
            <p:nvSpPr>
              <p:cNvPr id="317" name="Rectangle 316"/>
              <p:cNvSpPr/>
              <p:nvPr/>
            </p:nvSpPr>
            <p:spPr bwMode="auto">
              <a:xfrm>
                <a:off x="12370147" y="8706954"/>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20</a:t>
                </a:r>
              </a:p>
            </p:txBody>
          </p:sp>
          <p:sp>
            <p:nvSpPr>
              <p:cNvPr id="318" name="Rectangle 317"/>
              <p:cNvSpPr/>
              <p:nvPr/>
            </p:nvSpPr>
            <p:spPr bwMode="auto">
              <a:xfrm>
                <a:off x="12370147" y="8978891"/>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1</a:t>
                </a:r>
              </a:p>
            </p:txBody>
          </p:sp>
          <p:sp>
            <p:nvSpPr>
              <p:cNvPr id="319" name="Rectangle 318"/>
              <p:cNvSpPr/>
              <p:nvPr/>
            </p:nvSpPr>
            <p:spPr bwMode="auto">
              <a:xfrm>
                <a:off x="12370147" y="9252991"/>
                <a:ext cx="116280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 14</a:t>
                </a:r>
              </a:p>
            </p:txBody>
          </p:sp>
        </p:grpSp>
        <p:grpSp>
          <p:nvGrpSpPr>
            <p:cNvPr id="320" name="Group 319"/>
            <p:cNvGrpSpPr/>
            <p:nvPr/>
          </p:nvGrpSpPr>
          <p:grpSpPr>
            <a:xfrm>
              <a:off x="7515374" y="8932721"/>
              <a:ext cx="1123818" cy="820355"/>
              <a:chOff x="643439" y="4963768"/>
              <a:chExt cx="329154" cy="820355"/>
            </a:xfrm>
          </p:grpSpPr>
          <p:sp>
            <p:nvSpPr>
              <p:cNvPr id="321" name="Rectangle 320"/>
              <p:cNvSpPr/>
              <p:nvPr/>
            </p:nvSpPr>
            <p:spPr bwMode="auto">
              <a:xfrm>
                <a:off x="644954" y="4963768"/>
                <a:ext cx="327639" cy="274318"/>
              </a:xfrm>
              <a:prstGeom prst="rect">
                <a:avLst/>
              </a:prstGeom>
              <a:solidFill>
                <a:srgbClr val="63BE7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5.00</a:t>
                </a:r>
              </a:p>
            </p:txBody>
          </p:sp>
          <p:sp>
            <p:nvSpPr>
              <p:cNvPr id="322" name="Rectangle 321"/>
              <p:cNvSpPr/>
              <p:nvPr/>
            </p:nvSpPr>
            <p:spPr bwMode="auto">
              <a:xfrm>
                <a:off x="643439" y="5235705"/>
                <a:ext cx="327639" cy="274318"/>
              </a:xfrm>
              <a:prstGeom prst="rect">
                <a:avLst/>
              </a:prstGeom>
              <a:solidFill>
                <a:srgbClr val="F8696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1.00</a:t>
                </a:r>
              </a:p>
            </p:txBody>
          </p:sp>
          <p:sp>
            <p:nvSpPr>
              <p:cNvPr id="323" name="Rectangle 322"/>
              <p:cNvSpPr/>
              <p:nvPr/>
            </p:nvSpPr>
            <p:spPr bwMode="auto">
              <a:xfrm>
                <a:off x="643439" y="55098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3.80</a:t>
                </a:r>
              </a:p>
            </p:txBody>
          </p:sp>
        </p:grpSp>
        <p:grpSp>
          <p:nvGrpSpPr>
            <p:cNvPr id="324" name="Group 323"/>
            <p:cNvGrpSpPr/>
            <p:nvPr/>
          </p:nvGrpSpPr>
          <p:grpSpPr>
            <a:xfrm>
              <a:off x="8639771" y="8928328"/>
              <a:ext cx="1123818" cy="820355"/>
              <a:chOff x="643439" y="4963768"/>
              <a:chExt cx="329154" cy="820355"/>
            </a:xfrm>
          </p:grpSpPr>
          <p:sp>
            <p:nvSpPr>
              <p:cNvPr id="325" name="Rectangle 324"/>
              <p:cNvSpPr/>
              <p:nvPr/>
            </p:nvSpPr>
            <p:spPr bwMode="auto">
              <a:xfrm>
                <a:off x="644954" y="4963768"/>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3.67</a:t>
                </a:r>
              </a:p>
            </p:txBody>
          </p:sp>
          <p:sp>
            <p:nvSpPr>
              <p:cNvPr id="326" name="Rectangle 325"/>
              <p:cNvSpPr/>
              <p:nvPr/>
            </p:nvSpPr>
            <p:spPr bwMode="auto">
              <a:xfrm>
                <a:off x="643439" y="5235705"/>
                <a:ext cx="327639" cy="274318"/>
              </a:xfrm>
              <a:prstGeom prst="rect">
                <a:avLst/>
              </a:prstGeom>
              <a:solidFill>
                <a:srgbClr val="FDCA7D"/>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2.50</a:t>
                </a:r>
              </a:p>
            </p:txBody>
          </p:sp>
          <p:sp>
            <p:nvSpPr>
              <p:cNvPr id="327" name="Rectangle 326"/>
              <p:cNvSpPr/>
              <p:nvPr/>
            </p:nvSpPr>
            <p:spPr bwMode="auto">
              <a:xfrm>
                <a:off x="643439" y="5509805"/>
                <a:ext cx="327639" cy="274318"/>
              </a:xfrm>
              <a:prstGeom prst="rect">
                <a:avLst/>
              </a:prstGeom>
              <a:solidFill>
                <a:srgbClr val="FFEB8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3.00</a:t>
                </a:r>
              </a:p>
            </p:txBody>
          </p:sp>
        </p:grpSp>
        <p:grpSp>
          <p:nvGrpSpPr>
            <p:cNvPr id="328" name="Group 327"/>
            <p:cNvGrpSpPr/>
            <p:nvPr/>
          </p:nvGrpSpPr>
          <p:grpSpPr>
            <a:xfrm>
              <a:off x="9759291" y="8928328"/>
              <a:ext cx="1123818" cy="820355"/>
              <a:chOff x="643439" y="4963768"/>
              <a:chExt cx="329154" cy="820355"/>
            </a:xfrm>
          </p:grpSpPr>
          <p:sp>
            <p:nvSpPr>
              <p:cNvPr id="329" name="Rectangle 328"/>
              <p:cNvSpPr/>
              <p:nvPr/>
            </p:nvSpPr>
            <p:spPr bwMode="auto">
              <a:xfrm>
                <a:off x="644954" y="4963768"/>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3.65</a:t>
                </a:r>
              </a:p>
            </p:txBody>
          </p:sp>
          <p:sp>
            <p:nvSpPr>
              <p:cNvPr id="330" name="Rectangle 329"/>
              <p:cNvSpPr/>
              <p:nvPr/>
            </p:nvSpPr>
            <p:spPr bwMode="auto">
              <a:xfrm>
                <a:off x="643439" y="52357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3.50</a:t>
                </a:r>
              </a:p>
            </p:txBody>
          </p:sp>
          <p:sp>
            <p:nvSpPr>
              <p:cNvPr id="331" name="Rectangle 330"/>
              <p:cNvSpPr/>
              <p:nvPr/>
            </p:nvSpPr>
            <p:spPr bwMode="auto">
              <a:xfrm>
                <a:off x="643439" y="5509805"/>
                <a:ext cx="327639" cy="274318"/>
              </a:xfrm>
              <a:prstGeom prst="rect">
                <a:avLst/>
              </a:prstGeom>
              <a:solidFill>
                <a:srgbClr val="F8696B"/>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1.00</a:t>
                </a:r>
              </a:p>
            </p:txBody>
          </p:sp>
        </p:grpSp>
        <p:grpSp>
          <p:nvGrpSpPr>
            <p:cNvPr id="332" name="Group 331"/>
            <p:cNvGrpSpPr/>
            <p:nvPr/>
          </p:nvGrpSpPr>
          <p:grpSpPr>
            <a:xfrm>
              <a:off x="10882587" y="8927410"/>
              <a:ext cx="1123818" cy="820355"/>
              <a:chOff x="643439" y="4963768"/>
              <a:chExt cx="329154" cy="820355"/>
            </a:xfrm>
          </p:grpSpPr>
          <p:sp>
            <p:nvSpPr>
              <p:cNvPr id="333" name="Rectangle 332"/>
              <p:cNvSpPr/>
              <p:nvPr/>
            </p:nvSpPr>
            <p:spPr bwMode="auto">
              <a:xfrm>
                <a:off x="644954" y="4963768"/>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3.46</a:t>
                </a:r>
              </a:p>
            </p:txBody>
          </p:sp>
          <p:sp>
            <p:nvSpPr>
              <p:cNvPr id="334" name="Rectangle 333"/>
              <p:cNvSpPr/>
              <p:nvPr/>
            </p:nvSpPr>
            <p:spPr bwMode="auto">
              <a:xfrm>
                <a:off x="643439" y="5235705"/>
                <a:ext cx="327639" cy="274318"/>
              </a:xfrm>
              <a:prstGeom prst="rect">
                <a:avLst/>
              </a:prstGeom>
              <a:solidFill>
                <a:srgbClr val="FFEB8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3.00</a:t>
                </a:r>
              </a:p>
            </p:txBody>
          </p:sp>
          <p:sp>
            <p:nvSpPr>
              <p:cNvPr id="335" name="Rectangle 334"/>
              <p:cNvSpPr/>
              <p:nvPr/>
            </p:nvSpPr>
            <p:spPr bwMode="auto">
              <a:xfrm>
                <a:off x="643439" y="5509805"/>
                <a:ext cx="327639" cy="274318"/>
              </a:xfrm>
              <a:prstGeom prst="rect">
                <a:avLst/>
              </a:prstGeom>
              <a:solidFill>
                <a:srgbClr val="D1DE82"/>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3.92</a:t>
                </a:r>
              </a:p>
            </p:txBody>
          </p:sp>
        </p:grpSp>
      </p:grpSp>
      <p:sp>
        <p:nvSpPr>
          <p:cNvPr id="2" name="Title 1"/>
          <p:cNvSpPr>
            <a:spLocks noGrp="1"/>
          </p:cNvSpPr>
          <p:nvPr>
            <p:ph type="title"/>
          </p:nvPr>
        </p:nvSpPr>
        <p:spPr/>
        <p:txBody>
          <a:bodyPr/>
          <a:lstStyle/>
          <a:p>
            <a:r>
              <a:rPr lang="en-US" dirty="0"/>
              <a:t>Inventory Source Applications</a:t>
            </a:r>
          </a:p>
        </p:txBody>
      </p:sp>
      <p:grpSp>
        <p:nvGrpSpPr>
          <p:cNvPr id="145" name="Group 144"/>
          <p:cNvGrpSpPr/>
          <p:nvPr/>
        </p:nvGrpSpPr>
        <p:grpSpPr>
          <a:xfrm>
            <a:off x="368647" y="2083509"/>
            <a:ext cx="11431255" cy="3317604"/>
            <a:chOff x="301200" y="2399994"/>
            <a:chExt cx="11660475" cy="3384129"/>
          </a:xfrm>
        </p:grpSpPr>
        <p:sp>
          <p:nvSpPr>
            <p:cNvPr id="4" name="Rectangle 3"/>
            <p:cNvSpPr/>
            <p:nvPr/>
          </p:nvSpPr>
          <p:spPr bwMode="auto">
            <a:xfrm>
              <a:off x="310924" y="2399994"/>
              <a:ext cx="11643893" cy="45719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372"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Assessment Factors</a:t>
              </a:r>
            </a:p>
          </p:txBody>
        </p:sp>
        <p:sp>
          <p:nvSpPr>
            <p:cNvPr id="8" name="Rectangle 7"/>
            <p:cNvSpPr/>
            <p:nvPr/>
          </p:nvSpPr>
          <p:spPr bwMode="auto">
            <a:xfrm rot="16200000">
              <a:off x="-237707" y="4043619"/>
              <a:ext cx="1463024" cy="365757"/>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App ID</a:t>
              </a:r>
            </a:p>
          </p:txBody>
        </p:sp>
        <p:sp>
          <p:nvSpPr>
            <p:cNvPr id="9" name="Rectangle 8"/>
            <p:cNvSpPr/>
            <p:nvPr/>
          </p:nvSpPr>
          <p:spPr bwMode="auto">
            <a:xfrm rot="16200000">
              <a:off x="557351" y="3580028"/>
              <a:ext cx="1463024" cy="129293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dirty="0">
                  <a:ln>
                    <a:noFill/>
                  </a:ln>
                  <a:solidFill>
                    <a:schemeClr val="bg1"/>
                  </a:solidFill>
                  <a:effectLst/>
                  <a:uLnTx/>
                  <a:uFillTx/>
                  <a:latin typeface="Segoe UI"/>
                  <a:ea typeface="+mn-ea"/>
                  <a:cs typeface="+mn-cs"/>
                </a:rPr>
                <a:t>Application Name</a:t>
              </a:r>
            </a:p>
          </p:txBody>
        </p:sp>
        <p:sp>
          <p:nvSpPr>
            <p:cNvPr id="10" name="Rectangle 9"/>
            <p:cNvSpPr/>
            <p:nvPr/>
          </p:nvSpPr>
          <p:spPr bwMode="auto">
            <a:xfrm rot="16200000">
              <a:off x="1455052" y="3907597"/>
              <a:ext cx="146302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dirty="0">
                  <a:ln>
                    <a:noFill/>
                  </a:ln>
                  <a:solidFill>
                    <a:schemeClr val="bg1"/>
                  </a:solidFill>
                  <a:effectLst/>
                  <a:uLnTx/>
                  <a:uFillTx/>
                  <a:latin typeface="Segoe UI"/>
                  <a:ea typeface="+mn-ea"/>
                  <a:cs typeface="+mn-cs"/>
                </a:rPr>
                <a:t>Include</a:t>
              </a:r>
            </a:p>
          </p:txBody>
        </p:sp>
        <p:sp>
          <p:nvSpPr>
            <p:cNvPr id="11" name="Rectangle 10"/>
            <p:cNvSpPr/>
            <p:nvPr/>
          </p:nvSpPr>
          <p:spPr bwMode="auto">
            <a:xfrm rot="16200000">
              <a:off x="2032327" y="3934193"/>
              <a:ext cx="1463024" cy="584606"/>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dirty="0">
                  <a:ln>
                    <a:noFill/>
                  </a:ln>
                  <a:solidFill>
                    <a:schemeClr val="bg1"/>
                  </a:solidFill>
                  <a:effectLst/>
                  <a:uLnTx/>
                  <a:uFillTx/>
                  <a:latin typeface="Segoe UI"/>
                  <a:ea typeface="+mn-ea"/>
                  <a:cs typeface="+mn-cs"/>
                </a:rPr>
                <a:t>Capability Type</a:t>
              </a:r>
            </a:p>
          </p:txBody>
        </p:sp>
        <p:sp>
          <p:nvSpPr>
            <p:cNvPr id="13" name="Rectangle 12"/>
            <p:cNvSpPr/>
            <p:nvPr/>
          </p:nvSpPr>
          <p:spPr bwMode="auto">
            <a:xfrm>
              <a:off x="301200" y="2857185"/>
              <a:ext cx="280813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12" name="Rectangle 11"/>
            <p:cNvSpPr/>
            <p:nvPr/>
          </p:nvSpPr>
          <p:spPr bwMode="auto">
            <a:xfrm>
              <a:off x="3056139" y="2857185"/>
              <a:ext cx="1463024"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Performance</a:t>
              </a:r>
            </a:p>
          </p:txBody>
        </p:sp>
        <p:sp>
          <p:nvSpPr>
            <p:cNvPr id="14" name="Rectangle 13"/>
            <p:cNvSpPr/>
            <p:nvPr/>
          </p:nvSpPr>
          <p:spPr bwMode="auto">
            <a:xfrm>
              <a:off x="4506026" y="2857184"/>
              <a:ext cx="3452845" cy="274318"/>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Architecture</a:t>
              </a:r>
            </a:p>
          </p:txBody>
        </p:sp>
        <p:sp>
          <p:nvSpPr>
            <p:cNvPr id="15" name="Rectangle 14"/>
            <p:cNvSpPr/>
            <p:nvPr/>
          </p:nvSpPr>
          <p:spPr bwMode="auto">
            <a:xfrm>
              <a:off x="4506027" y="3110546"/>
              <a:ext cx="468286" cy="384438"/>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UI</a:t>
              </a:r>
            </a:p>
          </p:txBody>
        </p:sp>
        <p:sp>
          <p:nvSpPr>
            <p:cNvPr id="17" name="Rectangle 16"/>
            <p:cNvSpPr/>
            <p:nvPr/>
          </p:nvSpPr>
          <p:spPr bwMode="auto">
            <a:xfrm>
              <a:off x="5912501" y="3110546"/>
              <a:ext cx="890592" cy="384438"/>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Data</a:t>
              </a:r>
            </a:p>
          </p:txBody>
        </p:sp>
        <p:sp>
          <p:nvSpPr>
            <p:cNvPr id="18" name="Rectangle 17"/>
            <p:cNvSpPr/>
            <p:nvPr/>
          </p:nvSpPr>
          <p:spPr bwMode="auto">
            <a:xfrm>
              <a:off x="7955478" y="2857185"/>
              <a:ext cx="1000007"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Financial</a:t>
              </a:r>
            </a:p>
          </p:txBody>
        </p:sp>
        <p:sp>
          <p:nvSpPr>
            <p:cNvPr id="19" name="Rectangle 18"/>
            <p:cNvSpPr/>
            <p:nvPr/>
          </p:nvSpPr>
          <p:spPr bwMode="auto">
            <a:xfrm>
              <a:off x="8920704" y="2851865"/>
              <a:ext cx="846006"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Risk</a:t>
              </a:r>
            </a:p>
          </p:txBody>
        </p:sp>
        <p:sp>
          <p:nvSpPr>
            <p:cNvPr id="20" name="Rectangle 19"/>
            <p:cNvSpPr/>
            <p:nvPr/>
          </p:nvSpPr>
          <p:spPr bwMode="auto">
            <a:xfrm>
              <a:off x="6798336" y="3110547"/>
              <a:ext cx="1157141" cy="384438"/>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Infrastructure</a:t>
              </a:r>
            </a:p>
          </p:txBody>
        </p:sp>
        <p:sp>
          <p:nvSpPr>
            <p:cNvPr id="21" name="Rectangle 20"/>
            <p:cNvSpPr/>
            <p:nvPr/>
          </p:nvSpPr>
          <p:spPr bwMode="auto">
            <a:xfrm>
              <a:off x="9745507" y="2851865"/>
              <a:ext cx="1108865"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Operations</a:t>
              </a:r>
            </a:p>
          </p:txBody>
        </p:sp>
        <p:sp>
          <p:nvSpPr>
            <p:cNvPr id="22" name="Rectangle 21"/>
            <p:cNvSpPr/>
            <p:nvPr/>
          </p:nvSpPr>
          <p:spPr bwMode="auto">
            <a:xfrm>
              <a:off x="10845952" y="2851864"/>
              <a:ext cx="1108865" cy="637799"/>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Security &amp; Compliance</a:t>
              </a:r>
            </a:p>
          </p:txBody>
        </p:sp>
        <p:sp>
          <p:nvSpPr>
            <p:cNvPr id="23" name="Rectangle 22"/>
            <p:cNvSpPr/>
            <p:nvPr/>
          </p:nvSpPr>
          <p:spPr bwMode="auto">
            <a:xfrm rot="16200000">
              <a:off x="2510417" y="4041223"/>
              <a:ext cx="1463024" cy="37055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Elasticity</a:t>
              </a:r>
            </a:p>
          </p:txBody>
        </p:sp>
        <p:sp>
          <p:nvSpPr>
            <p:cNvPr id="24" name="Rectangle 23"/>
            <p:cNvSpPr/>
            <p:nvPr/>
          </p:nvSpPr>
          <p:spPr bwMode="auto">
            <a:xfrm rot="16200000">
              <a:off x="2867872" y="4041223"/>
              <a:ext cx="1463024" cy="370551"/>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Scalability</a:t>
              </a:r>
            </a:p>
          </p:txBody>
        </p:sp>
        <p:sp>
          <p:nvSpPr>
            <p:cNvPr id="25" name="Rectangle 24"/>
            <p:cNvSpPr/>
            <p:nvPr/>
          </p:nvSpPr>
          <p:spPr bwMode="auto">
            <a:xfrm rot="16200000">
              <a:off x="3225314" y="4041223"/>
              <a:ext cx="1463024" cy="37055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Latency</a:t>
              </a:r>
            </a:p>
          </p:txBody>
        </p:sp>
        <p:sp>
          <p:nvSpPr>
            <p:cNvPr id="26" name="Rectangle 25"/>
            <p:cNvSpPr/>
            <p:nvPr/>
          </p:nvSpPr>
          <p:spPr bwMode="auto">
            <a:xfrm rot="16200000">
              <a:off x="3589239" y="4041223"/>
              <a:ext cx="1463024" cy="370551"/>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Throughput</a:t>
              </a:r>
            </a:p>
          </p:txBody>
        </p:sp>
        <p:sp>
          <p:nvSpPr>
            <p:cNvPr id="28" name="Rectangle 27"/>
            <p:cNvSpPr/>
            <p:nvPr/>
          </p:nvSpPr>
          <p:spPr bwMode="auto">
            <a:xfrm rot="16200000">
              <a:off x="3975817" y="4026219"/>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rPr>
                <a:t>Complexity</a:t>
              </a:r>
            </a:p>
          </p:txBody>
        </p:sp>
        <p:sp>
          <p:nvSpPr>
            <p:cNvPr id="29" name="Rectangle 28"/>
            <p:cNvSpPr/>
            <p:nvPr/>
          </p:nvSpPr>
          <p:spPr bwMode="auto">
            <a:xfrm rot="16200000">
              <a:off x="4363833" y="4041223"/>
              <a:ext cx="1463024" cy="370551"/>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Size</a:t>
              </a:r>
            </a:p>
          </p:txBody>
        </p:sp>
        <p:sp>
          <p:nvSpPr>
            <p:cNvPr id="30" name="Rectangle 29"/>
            <p:cNvSpPr/>
            <p:nvPr/>
          </p:nvSpPr>
          <p:spPr bwMode="auto">
            <a:xfrm rot="16200000">
              <a:off x="4721275" y="4041223"/>
              <a:ext cx="1463024" cy="37055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Complexity</a:t>
              </a:r>
            </a:p>
          </p:txBody>
        </p:sp>
        <p:sp>
          <p:nvSpPr>
            <p:cNvPr id="31" name="Rectangle 30"/>
            <p:cNvSpPr/>
            <p:nvPr/>
          </p:nvSpPr>
          <p:spPr bwMode="auto">
            <a:xfrm rot="16200000">
              <a:off x="5085200" y="4041223"/>
              <a:ext cx="1463024" cy="370551"/>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Life Expectancy</a:t>
              </a:r>
            </a:p>
          </p:txBody>
        </p:sp>
        <p:sp>
          <p:nvSpPr>
            <p:cNvPr id="16" name="Rectangle 15"/>
            <p:cNvSpPr/>
            <p:nvPr/>
          </p:nvSpPr>
          <p:spPr bwMode="auto">
            <a:xfrm>
              <a:off x="4907605" y="3110546"/>
              <a:ext cx="1088809" cy="384438"/>
            </a:xfrm>
            <a:prstGeom prst="rect">
              <a:avLst/>
            </a:prstGeom>
            <a:solidFill>
              <a:schemeClr val="tx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Application</a:t>
              </a:r>
            </a:p>
          </p:txBody>
        </p:sp>
        <p:sp>
          <p:nvSpPr>
            <p:cNvPr id="32" name="Rectangle 31"/>
            <p:cNvSpPr/>
            <p:nvPr/>
          </p:nvSpPr>
          <p:spPr bwMode="auto">
            <a:xfrm rot="16200000">
              <a:off x="5470959" y="4026219"/>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Structured mag.</a:t>
              </a:r>
            </a:p>
          </p:txBody>
        </p:sp>
        <p:sp>
          <p:nvSpPr>
            <p:cNvPr id="33" name="Rectangle 32"/>
            <p:cNvSpPr/>
            <p:nvPr/>
          </p:nvSpPr>
          <p:spPr bwMode="auto">
            <a:xfrm rot="16200000">
              <a:off x="5870767" y="4026000"/>
              <a:ext cx="1463024" cy="40055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Complexity</a:t>
              </a:r>
            </a:p>
          </p:txBody>
        </p:sp>
        <p:sp>
          <p:nvSpPr>
            <p:cNvPr id="34" name="Rectangle 33"/>
            <p:cNvSpPr/>
            <p:nvPr/>
          </p:nvSpPr>
          <p:spPr bwMode="auto">
            <a:xfrm rot="16200000">
              <a:off x="6650349" y="3649485"/>
              <a:ext cx="1463024" cy="11540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Hardware Life Expectancy</a:t>
              </a:r>
            </a:p>
          </p:txBody>
        </p:sp>
        <p:grpSp>
          <p:nvGrpSpPr>
            <p:cNvPr id="39" name="Group 38"/>
            <p:cNvGrpSpPr/>
            <p:nvPr/>
          </p:nvGrpSpPr>
          <p:grpSpPr>
            <a:xfrm>
              <a:off x="7963666" y="3487387"/>
              <a:ext cx="957038" cy="1472899"/>
              <a:chOff x="7963666" y="3500087"/>
              <a:chExt cx="800367" cy="1463243"/>
            </a:xfrm>
          </p:grpSpPr>
          <p:sp>
            <p:nvSpPr>
              <p:cNvPr id="35" name="Rectangle 34"/>
              <p:cNvSpPr/>
              <p:nvPr/>
            </p:nvSpPr>
            <p:spPr bwMode="auto">
              <a:xfrm rot="16200000">
                <a:off x="7432434" y="4031538"/>
                <a:ext cx="1463024" cy="40055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Operating Cost</a:t>
                </a:r>
              </a:p>
            </p:txBody>
          </p:sp>
          <p:sp>
            <p:nvSpPr>
              <p:cNvPr id="36" name="Rectangle 35"/>
              <p:cNvSpPr/>
              <p:nvPr/>
            </p:nvSpPr>
            <p:spPr bwMode="auto">
              <a:xfrm rot="16200000">
                <a:off x="7832242" y="4031319"/>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Business Value</a:t>
                </a:r>
              </a:p>
            </p:txBody>
          </p:sp>
        </p:grpSp>
        <p:grpSp>
          <p:nvGrpSpPr>
            <p:cNvPr id="40" name="Group 39"/>
            <p:cNvGrpSpPr/>
            <p:nvPr/>
          </p:nvGrpSpPr>
          <p:grpSpPr>
            <a:xfrm>
              <a:off x="8925458" y="3487605"/>
              <a:ext cx="820049" cy="1463243"/>
              <a:chOff x="8925458" y="3500305"/>
              <a:chExt cx="800367" cy="1463243"/>
            </a:xfrm>
          </p:grpSpPr>
          <p:sp>
            <p:nvSpPr>
              <p:cNvPr id="37" name="Rectangle 36"/>
              <p:cNvSpPr/>
              <p:nvPr/>
            </p:nvSpPr>
            <p:spPr bwMode="auto">
              <a:xfrm rot="16200000">
                <a:off x="8394226" y="4031756"/>
                <a:ext cx="1463024" cy="40055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Organizational</a:t>
                </a:r>
              </a:p>
            </p:txBody>
          </p:sp>
          <p:sp>
            <p:nvSpPr>
              <p:cNvPr id="38" name="Rectangle 37"/>
              <p:cNvSpPr/>
              <p:nvPr/>
            </p:nvSpPr>
            <p:spPr bwMode="auto">
              <a:xfrm rot="16200000">
                <a:off x="8794034" y="4031537"/>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Technical</a:t>
                </a:r>
              </a:p>
            </p:txBody>
          </p:sp>
        </p:grpSp>
        <p:grpSp>
          <p:nvGrpSpPr>
            <p:cNvPr id="41" name="Group 40"/>
            <p:cNvGrpSpPr/>
            <p:nvPr/>
          </p:nvGrpSpPr>
          <p:grpSpPr>
            <a:xfrm>
              <a:off x="9745123" y="3487605"/>
              <a:ext cx="1100829" cy="1463243"/>
              <a:chOff x="8925458" y="3500305"/>
              <a:chExt cx="800367" cy="1463243"/>
            </a:xfrm>
          </p:grpSpPr>
          <p:sp>
            <p:nvSpPr>
              <p:cNvPr id="42" name="Rectangle 41"/>
              <p:cNvSpPr/>
              <p:nvPr/>
            </p:nvSpPr>
            <p:spPr bwMode="auto">
              <a:xfrm rot="16200000">
                <a:off x="8394226" y="4031756"/>
                <a:ext cx="1463024" cy="40055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Business Continuity</a:t>
                </a:r>
              </a:p>
            </p:txBody>
          </p:sp>
          <p:sp>
            <p:nvSpPr>
              <p:cNvPr id="43" name="Rectangle 42"/>
              <p:cNvSpPr/>
              <p:nvPr/>
            </p:nvSpPr>
            <p:spPr bwMode="auto">
              <a:xfrm rot="16200000">
                <a:off x="8794034" y="4031537"/>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Tools/Integration</a:t>
                </a:r>
              </a:p>
            </p:txBody>
          </p:sp>
        </p:grpSp>
        <p:grpSp>
          <p:nvGrpSpPr>
            <p:cNvPr id="48" name="Group 47"/>
            <p:cNvGrpSpPr/>
            <p:nvPr/>
          </p:nvGrpSpPr>
          <p:grpSpPr>
            <a:xfrm>
              <a:off x="10847403" y="3487825"/>
              <a:ext cx="1107414" cy="1463243"/>
              <a:chOff x="10847403" y="3500525"/>
              <a:chExt cx="1043981" cy="1463243"/>
            </a:xfrm>
          </p:grpSpPr>
          <p:grpSp>
            <p:nvGrpSpPr>
              <p:cNvPr id="46" name="Group 45"/>
              <p:cNvGrpSpPr/>
              <p:nvPr/>
            </p:nvGrpSpPr>
            <p:grpSpPr>
              <a:xfrm>
                <a:off x="10847403" y="3500525"/>
                <a:ext cx="693929" cy="1463243"/>
                <a:chOff x="10847403" y="3500525"/>
                <a:chExt cx="800367" cy="1463243"/>
              </a:xfrm>
            </p:grpSpPr>
            <p:sp>
              <p:nvSpPr>
                <p:cNvPr id="44" name="Rectangle 43"/>
                <p:cNvSpPr/>
                <p:nvPr/>
              </p:nvSpPr>
              <p:spPr bwMode="auto">
                <a:xfrm rot="16200000">
                  <a:off x="10316171" y="4031976"/>
                  <a:ext cx="1463024" cy="40055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Jurisdiction</a:t>
                  </a:r>
                </a:p>
              </p:txBody>
            </p:sp>
            <p:sp>
              <p:nvSpPr>
                <p:cNvPr id="45" name="Rectangle 44"/>
                <p:cNvSpPr/>
                <p:nvPr/>
              </p:nvSpPr>
              <p:spPr bwMode="auto">
                <a:xfrm rot="16200000">
                  <a:off x="10715979" y="4031757"/>
                  <a:ext cx="1463024" cy="400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Regulation</a:t>
                  </a:r>
                </a:p>
              </p:txBody>
            </p:sp>
          </p:grpSp>
          <p:sp>
            <p:nvSpPr>
              <p:cNvPr id="47" name="Rectangle 46"/>
              <p:cNvSpPr/>
              <p:nvPr/>
            </p:nvSpPr>
            <p:spPr bwMode="auto">
              <a:xfrm rot="16200000">
                <a:off x="10986227" y="4058610"/>
                <a:ext cx="1463024" cy="34729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rPr>
                  <a:t>Encryption</a:t>
                </a:r>
              </a:p>
            </p:txBody>
          </p:sp>
        </p:grpSp>
        <p:sp>
          <p:nvSpPr>
            <p:cNvPr id="49" name="Rectangle 48"/>
            <p:cNvSpPr/>
            <p:nvPr/>
          </p:nvSpPr>
          <p:spPr bwMode="auto">
            <a:xfrm>
              <a:off x="314754" y="4957792"/>
              <a:ext cx="327639" cy="274318"/>
            </a:xfrm>
            <a:prstGeom prst="rect">
              <a:avLst/>
            </a:prstGeom>
            <a:solidFill>
              <a:schemeClr val="bg1">
                <a:lumMod val="9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50" name="Rectangle 49"/>
            <p:cNvSpPr/>
            <p:nvPr/>
          </p:nvSpPr>
          <p:spPr bwMode="auto">
            <a:xfrm>
              <a:off x="315800" y="5229729"/>
              <a:ext cx="327639" cy="274318"/>
            </a:xfrm>
            <a:prstGeom prst="rect">
              <a:avLst/>
            </a:prstGeom>
            <a:solidFill>
              <a:schemeClr val="bg1">
                <a:lumMod val="9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2</a:t>
              </a:r>
            </a:p>
          </p:txBody>
        </p:sp>
        <p:sp>
          <p:nvSpPr>
            <p:cNvPr id="51" name="Rectangle 50"/>
            <p:cNvSpPr/>
            <p:nvPr/>
          </p:nvSpPr>
          <p:spPr bwMode="auto">
            <a:xfrm>
              <a:off x="315800" y="5503829"/>
              <a:ext cx="327639" cy="274318"/>
            </a:xfrm>
            <a:prstGeom prst="rect">
              <a:avLst/>
            </a:prstGeom>
            <a:solidFill>
              <a:schemeClr val="bg1">
                <a:lumMod val="95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nvGrpSpPr>
            <p:cNvPr id="55" name="Group 54"/>
            <p:cNvGrpSpPr/>
            <p:nvPr/>
          </p:nvGrpSpPr>
          <p:grpSpPr>
            <a:xfrm>
              <a:off x="646285" y="4963768"/>
              <a:ext cx="1224437" cy="820355"/>
              <a:chOff x="643439" y="4963768"/>
              <a:chExt cx="329154" cy="820355"/>
            </a:xfrm>
          </p:grpSpPr>
          <p:sp>
            <p:nvSpPr>
              <p:cNvPr id="52" name="Rectangle 51"/>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App1</a:t>
                </a:r>
              </a:p>
            </p:txBody>
          </p:sp>
          <p:sp>
            <p:nvSpPr>
              <p:cNvPr id="53" name="Rectangle 52"/>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App2</a:t>
                </a:r>
              </a:p>
            </p:txBody>
          </p:sp>
          <p:sp>
            <p:nvSpPr>
              <p:cNvPr id="54" name="Rectangle 53"/>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App3</a:t>
                </a:r>
              </a:p>
            </p:txBody>
          </p:sp>
        </p:grpSp>
        <p:grpSp>
          <p:nvGrpSpPr>
            <p:cNvPr id="56" name="Group 55"/>
            <p:cNvGrpSpPr/>
            <p:nvPr/>
          </p:nvGrpSpPr>
          <p:grpSpPr>
            <a:xfrm>
              <a:off x="1865087" y="4963768"/>
              <a:ext cx="601658" cy="820355"/>
              <a:chOff x="643439" y="4963768"/>
              <a:chExt cx="329154" cy="820355"/>
            </a:xfrm>
          </p:grpSpPr>
          <p:sp>
            <p:nvSpPr>
              <p:cNvPr id="57" name="Rectangle 56"/>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Yes</a:t>
                </a:r>
              </a:p>
            </p:txBody>
          </p:sp>
          <p:sp>
            <p:nvSpPr>
              <p:cNvPr id="58" name="Rectangle 57"/>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Yes</a:t>
                </a:r>
              </a:p>
            </p:txBody>
          </p:sp>
          <p:sp>
            <p:nvSpPr>
              <p:cNvPr id="59" name="Rectangle 58"/>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Yes</a:t>
                </a:r>
              </a:p>
            </p:txBody>
          </p:sp>
        </p:grpSp>
        <p:grpSp>
          <p:nvGrpSpPr>
            <p:cNvPr id="60" name="Group 59"/>
            <p:cNvGrpSpPr/>
            <p:nvPr/>
          </p:nvGrpSpPr>
          <p:grpSpPr>
            <a:xfrm>
              <a:off x="2464425" y="4963768"/>
              <a:ext cx="601658" cy="820355"/>
              <a:chOff x="643439" y="4963768"/>
              <a:chExt cx="329154" cy="820355"/>
            </a:xfrm>
          </p:grpSpPr>
          <p:sp>
            <p:nvSpPr>
              <p:cNvPr id="61" name="Rectangle 60"/>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078" b="1" i="0" u="none" strike="noStrike" kern="0" cap="none" spc="0" normalizeH="0" baseline="0" noProof="0">
                  <a:ln>
                    <a:noFill/>
                  </a:ln>
                  <a:solidFill>
                    <a:srgbClr val="505050"/>
                  </a:solidFill>
                  <a:effectLst/>
                  <a:uLnTx/>
                  <a:uFillTx/>
                  <a:latin typeface="Segoe UI"/>
                  <a:ea typeface="+mn-ea"/>
                  <a:cs typeface="+mn-cs"/>
                </a:endParaRPr>
              </a:p>
            </p:txBody>
          </p:sp>
          <p:sp>
            <p:nvSpPr>
              <p:cNvPr id="62" name="Rectangle 61"/>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078" b="1" i="0" u="none" strike="noStrike" kern="0" cap="none" spc="0" normalizeH="0" baseline="0" noProof="0">
                  <a:ln>
                    <a:noFill/>
                  </a:ln>
                  <a:solidFill>
                    <a:srgbClr val="505050"/>
                  </a:solidFill>
                  <a:effectLst/>
                  <a:uLnTx/>
                  <a:uFillTx/>
                  <a:latin typeface="Segoe UI"/>
                  <a:ea typeface="+mn-ea"/>
                  <a:cs typeface="+mn-cs"/>
                </a:endParaRPr>
              </a:p>
            </p:txBody>
          </p:sp>
          <p:sp>
            <p:nvSpPr>
              <p:cNvPr id="63" name="Rectangle 62"/>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078" b="1" i="0" u="none" strike="noStrike" kern="0" cap="none" spc="0" normalizeH="0" baseline="0" noProof="0">
                  <a:ln>
                    <a:noFill/>
                  </a:ln>
                  <a:solidFill>
                    <a:srgbClr val="505050"/>
                  </a:solidFill>
                  <a:effectLst/>
                  <a:uLnTx/>
                  <a:uFillTx/>
                  <a:latin typeface="Segoe UI"/>
                  <a:ea typeface="+mn-ea"/>
                  <a:cs typeface="+mn-cs"/>
                </a:endParaRPr>
              </a:p>
            </p:txBody>
          </p:sp>
        </p:grpSp>
        <p:grpSp>
          <p:nvGrpSpPr>
            <p:cNvPr id="64" name="Group 63"/>
            <p:cNvGrpSpPr/>
            <p:nvPr/>
          </p:nvGrpSpPr>
          <p:grpSpPr>
            <a:xfrm>
              <a:off x="3054407" y="4963768"/>
              <a:ext cx="359701" cy="820355"/>
              <a:chOff x="643439" y="4963768"/>
              <a:chExt cx="329154" cy="820355"/>
            </a:xfrm>
          </p:grpSpPr>
          <p:sp>
            <p:nvSpPr>
              <p:cNvPr id="65" name="Rectangle 64"/>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66" name="Rectangle 65"/>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67" name="Rectangle 66"/>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68" name="Group 67"/>
            <p:cNvGrpSpPr/>
            <p:nvPr/>
          </p:nvGrpSpPr>
          <p:grpSpPr>
            <a:xfrm>
              <a:off x="3412797" y="4963768"/>
              <a:ext cx="359701" cy="820355"/>
              <a:chOff x="643439" y="4963768"/>
              <a:chExt cx="329154" cy="820355"/>
            </a:xfrm>
          </p:grpSpPr>
          <p:sp>
            <p:nvSpPr>
              <p:cNvPr id="69" name="Rectangle 68"/>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70" name="Rectangle 69"/>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71" name="Rectangle 70"/>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72" name="Group 71"/>
            <p:cNvGrpSpPr/>
            <p:nvPr/>
          </p:nvGrpSpPr>
          <p:grpSpPr>
            <a:xfrm>
              <a:off x="3768678" y="4963768"/>
              <a:ext cx="362707" cy="820355"/>
              <a:chOff x="643439" y="4963768"/>
              <a:chExt cx="329154" cy="820355"/>
            </a:xfrm>
          </p:grpSpPr>
          <p:sp>
            <p:nvSpPr>
              <p:cNvPr id="73" name="Rectangle 72"/>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74" name="Rectangle 73"/>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75" name="Rectangle 74"/>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76" name="Group 75"/>
            <p:cNvGrpSpPr/>
            <p:nvPr/>
          </p:nvGrpSpPr>
          <p:grpSpPr>
            <a:xfrm>
              <a:off x="4131385" y="4963768"/>
              <a:ext cx="374641" cy="820355"/>
              <a:chOff x="643439" y="4963768"/>
              <a:chExt cx="329154" cy="820355"/>
            </a:xfrm>
          </p:grpSpPr>
          <p:sp>
            <p:nvSpPr>
              <p:cNvPr id="77" name="Rectangle 76"/>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78" name="Rectangle 77"/>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79" name="Rectangle 78"/>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80" name="Group 79"/>
            <p:cNvGrpSpPr/>
            <p:nvPr/>
          </p:nvGrpSpPr>
          <p:grpSpPr>
            <a:xfrm>
              <a:off x="4502579" y="4963768"/>
              <a:ext cx="407490" cy="820355"/>
              <a:chOff x="643439" y="4963768"/>
              <a:chExt cx="329154" cy="820355"/>
            </a:xfrm>
          </p:grpSpPr>
          <p:sp>
            <p:nvSpPr>
              <p:cNvPr id="81" name="Rectangle 80"/>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82" name="Rectangle 81"/>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83" name="Rectangle 82"/>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84" name="Group 83"/>
            <p:cNvGrpSpPr/>
            <p:nvPr/>
          </p:nvGrpSpPr>
          <p:grpSpPr>
            <a:xfrm>
              <a:off x="4905834" y="4963768"/>
              <a:ext cx="359701" cy="820355"/>
              <a:chOff x="643439" y="4963768"/>
              <a:chExt cx="329154" cy="820355"/>
            </a:xfrm>
          </p:grpSpPr>
          <p:sp>
            <p:nvSpPr>
              <p:cNvPr id="85" name="Rectangle 84"/>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86" name="Rectangle 85"/>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87" name="Rectangle 86"/>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88" name="Group 87"/>
            <p:cNvGrpSpPr/>
            <p:nvPr/>
          </p:nvGrpSpPr>
          <p:grpSpPr>
            <a:xfrm>
              <a:off x="5264224" y="4963768"/>
              <a:ext cx="359701" cy="820355"/>
              <a:chOff x="643439" y="4963768"/>
              <a:chExt cx="329154" cy="820355"/>
            </a:xfrm>
          </p:grpSpPr>
          <p:sp>
            <p:nvSpPr>
              <p:cNvPr id="89" name="Rectangle 88"/>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90" name="Rectangle 89"/>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91" name="Rectangle 90"/>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92" name="Group 91"/>
            <p:cNvGrpSpPr/>
            <p:nvPr/>
          </p:nvGrpSpPr>
          <p:grpSpPr>
            <a:xfrm>
              <a:off x="5623280" y="4963768"/>
              <a:ext cx="376838" cy="820355"/>
              <a:chOff x="643439" y="4963768"/>
              <a:chExt cx="329154" cy="820355"/>
            </a:xfrm>
          </p:grpSpPr>
          <p:sp>
            <p:nvSpPr>
              <p:cNvPr id="93" name="Rectangle 92"/>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94" name="Rectangle 93"/>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95" name="Rectangle 94"/>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96" name="Group 95"/>
            <p:cNvGrpSpPr/>
            <p:nvPr/>
          </p:nvGrpSpPr>
          <p:grpSpPr>
            <a:xfrm>
              <a:off x="5998251" y="4963060"/>
              <a:ext cx="405614" cy="820355"/>
              <a:chOff x="643439" y="4963768"/>
              <a:chExt cx="329154" cy="820355"/>
            </a:xfrm>
          </p:grpSpPr>
          <p:sp>
            <p:nvSpPr>
              <p:cNvPr id="97" name="Rectangle 96"/>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98" name="Rectangle 97"/>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99" name="Rectangle 98"/>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00" name="Group 99"/>
            <p:cNvGrpSpPr/>
            <p:nvPr/>
          </p:nvGrpSpPr>
          <p:grpSpPr>
            <a:xfrm>
              <a:off x="6394794" y="4963060"/>
              <a:ext cx="405614" cy="820355"/>
              <a:chOff x="643439" y="4963768"/>
              <a:chExt cx="329154" cy="820355"/>
            </a:xfrm>
          </p:grpSpPr>
          <p:sp>
            <p:nvSpPr>
              <p:cNvPr id="101" name="Rectangle 100"/>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02" name="Rectangle 101"/>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03" name="Rectangle 102"/>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04" name="Group 103"/>
            <p:cNvGrpSpPr/>
            <p:nvPr/>
          </p:nvGrpSpPr>
          <p:grpSpPr>
            <a:xfrm>
              <a:off x="6794907" y="4963060"/>
              <a:ext cx="1168186" cy="820355"/>
              <a:chOff x="643439" y="4963768"/>
              <a:chExt cx="329154" cy="820355"/>
            </a:xfrm>
          </p:grpSpPr>
          <p:sp>
            <p:nvSpPr>
              <p:cNvPr id="105" name="Rectangle 104"/>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06" name="Rectangle 105"/>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07" name="Rectangle 106"/>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08" name="Group 107"/>
            <p:cNvGrpSpPr/>
            <p:nvPr/>
          </p:nvGrpSpPr>
          <p:grpSpPr>
            <a:xfrm>
              <a:off x="7959781" y="4960967"/>
              <a:ext cx="480279" cy="820355"/>
              <a:chOff x="643439" y="4963768"/>
              <a:chExt cx="329154" cy="820355"/>
            </a:xfrm>
          </p:grpSpPr>
          <p:sp>
            <p:nvSpPr>
              <p:cNvPr id="109" name="Rectangle 108"/>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10" name="Rectangle 109"/>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11" name="Rectangle 110"/>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12" name="Group 111"/>
            <p:cNvGrpSpPr/>
            <p:nvPr/>
          </p:nvGrpSpPr>
          <p:grpSpPr>
            <a:xfrm>
              <a:off x="8439199" y="4960967"/>
              <a:ext cx="481505" cy="820355"/>
              <a:chOff x="643439" y="4963768"/>
              <a:chExt cx="329154" cy="820355"/>
            </a:xfrm>
          </p:grpSpPr>
          <p:sp>
            <p:nvSpPr>
              <p:cNvPr id="113" name="Rectangle 112"/>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14" name="Rectangle 113"/>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15" name="Rectangle 114"/>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17" name="Group 116"/>
            <p:cNvGrpSpPr/>
            <p:nvPr/>
          </p:nvGrpSpPr>
          <p:grpSpPr>
            <a:xfrm>
              <a:off x="8927573" y="4960594"/>
              <a:ext cx="405614" cy="820355"/>
              <a:chOff x="643439" y="4963768"/>
              <a:chExt cx="329154" cy="820355"/>
            </a:xfrm>
          </p:grpSpPr>
          <p:sp>
            <p:nvSpPr>
              <p:cNvPr id="118" name="Rectangle 117"/>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19" name="Rectangle 118"/>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20" name="Rectangle 119"/>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21" name="Group 120"/>
            <p:cNvGrpSpPr/>
            <p:nvPr/>
          </p:nvGrpSpPr>
          <p:grpSpPr>
            <a:xfrm>
              <a:off x="9324115" y="4960594"/>
              <a:ext cx="421007" cy="820355"/>
              <a:chOff x="643439" y="4963768"/>
              <a:chExt cx="329154" cy="820355"/>
            </a:xfrm>
          </p:grpSpPr>
          <p:sp>
            <p:nvSpPr>
              <p:cNvPr id="122" name="Rectangle 121"/>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23" name="Rectangle 122"/>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24" name="Rectangle 123"/>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25" name="Group 124"/>
            <p:cNvGrpSpPr/>
            <p:nvPr/>
          </p:nvGrpSpPr>
          <p:grpSpPr>
            <a:xfrm>
              <a:off x="9745508" y="4956710"/>
              <a:ext cx="545555" cy="820355"/>
              <a:chOff x="643439" y="4963768"/>
              <a:chExt cx="329154" cy="820355"/>
            </a:xfrm>
          </p:grpSpPr>
          <p:sp>
            <p:nvSpPr>
              <p:cNvPr id="126" name="Rectangle 125"/>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27" name="Rectangle 126"/>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28" name="Rectangle 127"/>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29" name="Group 128"/>
            <p:cNvGrpSpPr/>
            <p:nvPr/>
          </p:nvGrpSpPr>
          <p:grpSpPr>
            <a:xfrm>
              <a:off x="10290811" y="4957905"/>
              <a:ext cx="556592" cy="820355"/>
              <a:chOff x="643439" y="4963768"/>
              <a:chExt cx="329154" cy="820355"/>
            </a:xfrm>
          </p:grpSpPr>
          <p:sp>
            <p:nvSpPr>
              <p:cNvPr id="130" name="Rectangle 129"/>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31" name="Rectangle 130"/>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32" name="Rectangle 131"/>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33" name="Group 132"/>
            <p:cNvGrpSpPr/>
            <p:nvPr/>
          </p:nvGrpSpPr>
          <p:grpSpPr>
            <a:xfrm>
              <a:off x="10842562" y="4960594"/>
              <a:ext cx="373233" cy="820355"/>
              <a:chOff x="643439" y="4963768"/>
              <a:chExt cx="329154" cy="820355"/>
            </a:xfrm>
          </p:grpSpPr>
          <p:sp>
            <p:nvSpPr>
              <p:cNvPr id="134" name="Rectangle 133"/>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35" name="Rectangle 134"/>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36" name="Rectangle 135"/>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37" name="Group 136"/>
            <p:cNvGrpSpPr/>
            <p:nvPr/>
          </p:nvGrpSpPr>
          <p:grpSpPr>
            <a:xfrm>
              <a:off x="11211120" y="4960594"/>
              <a:ext cx="378778" cy="820355"/>
              <a:chOff x="643439" y="4963768"/>
              <a:chExt cx="329154" cy="820355"/>
            </a:xfrm>
          </p:grpSpPr>
          <p:sp>
            <p:nvSpPr>
              <p:cNvPr id="138" name="Rectangle 137"/>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39" name="Rectangle 138"/>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40" name="Rectangle 139"/>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nvGrpSpPr>
            <p:cNvPr id="141" name="Group 140"/>
            <p:cNvGrpSpPr/>
            <p:nvPr/>
          </p:nvGrpSpPr>
          <p:grpSpPr>
            <a:xfrm>
              <a:off x="11582897" y="4959006"/>
              <a:ext cx="378778" cy="820355"/>
              <a:chOff x="643439" y="4963768"/>
              <a:chExt cx="329154" cy="820355"/>
            </a:xfrm>
          </p:grpSpPr>
          <p:sp>
            <p:nvSpPr>
              <p:cNvPr id="142" name="Rectangle 141"/>
              <p:cNvSpPr/>
              <p:nvPr/>
            </p:nvSpPr>
            <p:spPr bwMode="auto">
              <a:xfrm>
                <a:off x="644954" y="4963768"/>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5</a:t>
                </a:r>
              </a:p>
            </p:txBody>
          </p:sp>
          <p:sp>
            <p:nvSpPr>
              <p:cNvPr id="143" name="Rectangle 142"/>
              <p:cNvSpPr/>
              <p:nvPr/>
            </p:nvSpPr>
            <p:spPr bwMode="auto">
              <a:xfrm>
                <a:off x="643439" y="52357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1</a:t>
                </a:r>
              </a:p>
            </p:txBody>
          </p:sp>
          <p:sp>
            <p:nvSpPr>
              <p:cNvPr id="144" name="Rectangle 143"/>
              <p:cNvSpPr/>
              <p:nvPr/>
            </p:nvSpPr>
            <p:spPr bwMode="auto">
              <a:xfrm>
                <a:off x="643439" y="5509805"/>
                <a:ext cx="327639" cy="274318"/>
              </a:xfrm>
              <a:prstGeom prst="rect">
                <a:avLst/>
              </a:prstGeom>
              <a:solidFill>
                <a:schemeClr val="tx1">
                  <a:lumMod val="20000"/>
                  <a:lumOff val="8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078" b="1" i="0" u="none" strike="noStrike" kern="0" cap="none" spc="0" normalizeH="0" baseline="0" noProof="0">
                    <a:ln>
                      <a:noFill/>
                    </a:ln>
                    <a:solidFill>
                      <a:srgbClr val="505050"/>
                    </a:solidFill>
                    <a:effectLst/>
                    <a:uLnTx/>
                    <a:uFillTx/>
                    <a:latin typeface="Segoe UI"/>
                    <a:ea typeface="+mn-ea"/>
                    <a:cs typeface="+mn-cs"/>
                  </a:rPr>
                  <a:t>3</a:t>
                </a:r>
              </a:p>
            </p:txBody>
          </p:sp>
        </p:grpSp>
      </p:grpSp>
    </p:spTree>
    <p:extLst>
      <p:ext uri="{BB962C8B-B14F-4D97-AF65-F5344CB8AC3E}">
        <p14:creationId xmlns:p14="http://schemas.microsoft.com/office/powerpoint/2010/main" val="6928134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03640-117D-475F-9D08-6D17A7A98084}"/>
              </a:ext>
            </a:extLst>
          </p:cNvPr>
          <p:cNvSpPr>
            <a:spLocks noGrp="1"/>
          </p:cNvSpPr>
          <p:nvPr>
            <p:ph type="title"/>
          </p:nvPr>
        </p:nvSpPr>
        <p:spPr/>
        <p:txBody>
          <a:bodyPr/>
          <a:lstStyle/>
          <a:p>
            <a:r>
              <a:rPr lang="en-US" dirty="0"/>
              <a:t>Application Migration​ &amp; Modernization: </a:t>
            </a:r>
            <a:br>
              <a:rPr lang="en-US" dirty="0"/>
            </a:br>
            <a:r>
              <a:rPr lang="en-US" dirty="0"/>
              <a:t>Assess</a:t>
            </a:r>
          </a:p>
        </p:txBody>
      </p:sp>
    </p:spTree>
    <p:extLst>
      <p:ext uri="{BB962C8B-B14F-4D97-AF65-F5344CB8AC3E}">
        <p14:creationId xmlns:p14="http://schemas.microsoft.com/office/powerpoint/2010/main" val="40927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93BC2BF-0E27-460E-A8E2-C9CCD2371E7A}"/>
              </a:ext>
            </a:extLst>
          </p:cNvPr>
          <p:cNvGrpSpPr/>
          <p:nvPr/>
        </p:nvGrpSpPr>
        <p:grpSpPr>
          <a:xfrm>
            <a:off x="1526982" y="1477205"/>
            <a:ext cx="9029315" cy="4871773"/>
            <a:chOff x="2205633" y="919809"/>
            <a:chExt cx="6771986" cy="3653830"/>
          </a:xfrm>
        </p:grpSpPr>
        <p:sp>
          <p:nvSpPr>
            <p:cNvPr id="5" name="Rectangle 4">
              <a:extLst>
                <a:ext uri="{FF2B5EF4-FFF2-40B4-BE49-F238E27FC236}">
                  <a16:creationId xmlns:a16="http://schemas.microsoft.com/office/drawing/2014/main" id="{49CE5FD2-1F5A-4B61-A233-1CD1BB2C7377}"/>
                </a:ext>
              </a:extLst>
            </p:cNvPr>
            <p:cNvSpPr/>
            <p:nvPr/>
          </p:nvSpPr>
          <p:spPr>
            <a:xfrm>
              <a:off x="2210306" y="919809"/>
              <a:ext cx="6767311" cy="315423"/>
            </a:xfrm>
            <a:prstGeom prst="rect">
              <a:avLst/>
            </a:prstGeom>
            <a:solidFill>
              <a:srgbClr val="0072C6"/>
            </a:solidFill>
          </p:spPr>
          <p:txBody>
            <a:bodyPr wrap="square">
              <a:spAutoFit/>
            </a:bodyPr>
            <a:lstStyle/>
            <a:p>
              <a:pPr marL="0" marR="0" lvl="0" indent="0" defTabSz="60959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FFFFFF"/>
                  </a:solidFill>
                  <a:effectLst/>
                  <a:uLnTx/>
                  <a:uFillTx/>
                </a:rPr>
                <a:t>By type</a:t>
              </a:r>
            </a:p>
          </p:txBody>
        </p:sp>
        <p:sp>
          <p:nvSpPr>
            <p:cNvPr id="6" name="Rectangle 5">
              <a:extLst>
                <a:ext uri="{FF2B5EF4-FFF2-40B4-BE49-F238E27FC236}">
                  <a16:creationId xmlns:a16="http://schemas.microsoft.com/office/drawing/2014/main" id="{09D12164-9E37-411A-9C84-5A7BFE91907F}"/>
                </a:ext>
              </a:extLst>
            </p:cNvPr>
            <p:cNvSpPr/>
            <p:nvPr/>
          </p:nvSpPr>
          <p:spPr>
            <a:xfrm>
              <a:off x="2210306" y="2315492"/>
              <a:ext cx="6767311" cy="315423"/>
            </a:xfrm>
            <a:prstGeom prst="rect">
              <a:avLst/>
            </a:prstGeom>
            <a:solidFill>
              <a:srgbClr val="0072C6"/>
            </a:solidFill>
          </p:spPr>
          <p:txBody>
            <a:bodyPr wrap="square">
              <a:spAutoFit/>
            </a:bodyPr>
            <a:lstStyle/>
            <a:p>
              <a:pPr marL="0" marR="0" lvl="0" indent="0" defTabSz="60959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FFFFFF"/>
                  </a:solidFill>
                  <a:effectLst/>
                  <a:uLnTx/>
                  <a:uFillTx/>
                </a:rPr>
                <a:t>By business value and criticality</a:t>
              </a:r>
            </a:p>
          </p:txBody>
        </p:sp>
        <p:sp>
          <p:nvSpPr>
            <p:cNvPr id="7" name="Rectangle 6">
              <a:extLst>
                <a:ext uri="{FF2B5EF4-FFF2-40B4-BE49-F238E27FC236}">
                  <a16:creationId xmlns:a16="http://schemas.microsoft.com/office/drawing/2014/main" id="{87292F1B-3DEA-4B1A-A449-BADB9249FA07}"/>
                </a:ext>
              </a:extLst>
            </p:cNvPr>
            <p:cNvSpPr/>
            <p:nvPr/>
          </p:nvSpPr>
          <p:spPr bwMode="auto">
            <a:xfrm>
              <a:off x="7330980" y="1260058"/>
              <a:ext cx="1646638" cy="998525"/>
            </a:xfrm>
            <a:prstGeom prst="rect">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Commercial Off The Shelf applications</a:t>
              </a:r>
            </a:p>
          </p:txBody>
        </p:sp>
        <p:sp>
          <p:nvSpPr>
            <p:cNvPr id="8" name="Rectangle 7">
              <a:extLst>
                <a:ext uri="{FF2B5EF4-FFF2-40B4-BE49-F238E27FC236}">
                  <a16:creationId xmlns:a16="http://schemas.microsoft.com/office/drawing/2014/main" id="{E8CDF0FE-450C-42CA-865E-A691CEE0D9AA}"/>
                </a:ext>
              </a:extLst>
            </p:cNvPr>
            <p:cNvSpPr/>
            <p:nvPr/>
          </p:nvSpPr>
          <p:spPr bwMode="auto">
            <a:xfrm>
              <a:off x="5624088" y="1260058"/>
              <a:ext cx="1646638" cy="998525"/>
            </a:xfrm>
            <a:prstGeom prst="rect">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Custom </a:t>
              </a:r>
              <a:br>
                <a:rPr kumimoji="0" lang="en-US" sz="1600" b="0" i="0" u="none" strike="noStrike" kern="0" cap="none" spc="0" normalizeH="0" baseline="0" noProof="0" dirty="0">
                  <a:ln>
                    <a:noFill/>
                  </a:ln>
                  <a:solidFill>
                    <a:srgbClr val="FFFFFF"/>
                  </a:solidFill>
                  <a:effectLst/>
                  <a:uLnTx/>
                  <a:uFillTx/>
                </a:rPr>
              </a:br>
              <a:r>
                <a:rPr kumimoji="0" lang="en-US" sz="1600" b="0" i="0" u="none" strike="noStrike" kern="0" cap="none" spc="0" normalizeH="0" baseline="0" noProof="0" dirty="0">
                  <a:ln>
                    <a:noFill/>
                  </a:ln>
                  <a:solidFill>
                    <a:srgbClr val="FFFFFF"/>
                  </a:solidFill>
                  <a:effectLst/>
                  <a:uLnTx/>
                  <a:uFillTx/>
                </a:rPr>
                <a:t>applications</a:t>
              </a:r>
            </a:p>
          </p:txBody>
        </p:sp>
        <p:sp>
          <p:nvSpPr>
            <p:cNvPr id="9" name="Rectangle 8">
              <a:extLst>
                <a:ext uri="{FF2B5EF4-FFF2-40B4-BE49-F238E27FC236}">
                  <a16:creationId xmlns:a16="http://schemas.microsoft.com/office/drawing/2014/main" id="{7EA6F4DB-A625-4257-94BE-823CEB1D77B8}"/>
                </a:ext>
              </a:extLst>
            </p:cNvPr>
            <p:cNvSpPr/>
            <p:nvPr/>
          </p:nvSpPr>
          <p:spPr bwMode="auto">
            <a:xfrm>
              <a:off x="7330138" y="2655741"/>
              <a:ext cx="1647479" cy="998526"/>
            </a:xfrm>
            <a:prstGeom prst="rect">
              <a:avLst/>
            </a:prstGeom>
            <a:solidFill>
              <a:srgbClr val="D2D2D2">
                <a:lumMod val="9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Can be retired</a:t>
              </a:r>
            </a:p>
          </p:txBody>
        </p:sp>
        <p:sp>
          <p:nvSpPr>
            <p:cNvPr id="10" name="Rectangle 9">
              <a:extLst>
                <a:ext uri="{FF2B5EF4-FFF2-40B4-BE49-F238E27FC236}">
                  <a16:creationId xmlns:a16="http://schemas.microsoft.com/office/drawing/2014/main" id="{2760DC1B-F882-417B-91D0-C24FEBD8CEFB}"/>
                </a:ext>
              </a:extLst>
            </p:cNvPr>
            <p:cNvSpPr/>
            <p:nvPr/>
          </p:nvSpPr>
          <p:spPr bwMode="auto">
            <a:xfrm>
              <a:off x="5623528" y="2655741"/>
              <a:ext cx="1647479" cy="998526"/>
            </a:xfrm>
            <a:prstGeom prst="rect">
              <a:avLst/>
            </a:prstGeom>
            <a:solidFill>
              <a:srgbClr val="D2D2D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Marginal</a:t>
              </a:r>
            </a:p>
          </p:txBody>
        </p:sp>
        <p:sp>
          <p:nvSpPr>
            <p:cNvPr id="11" name="Rectangle 10">
              <a:extLst>
                <a:ext uri="{FF2B5EF4-FFF2-40B4-BE49-F238E27FC236}">
                  <a16:creationId xmlns:a16="http://schemas.microsoft.com/office/drawing/2014/main" id="{B0BCE409-FC1A-4755-97CC-7EA2DFFD3386}"/>
                </a:ext>
              </a:extLst>
            </p:cNvPr>
            <p:cNvSpPr/>
            <p:nvPr/>
          </p:nvSpPr>
          <p:spPr bwMode="auto">
            <a:xfrm>
              <a:off x="3916916" y="2655741"/>
              <a:ext cx="1647479" cy="998526"/>
            </a:xfrm>
            <a:prstGeom prst="rect">
              <a:avLst/>
            </a:prstGeom>
            <a:solidFill>
              <a:srgbClr val="D2D2D2">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Important</a:t>
              </a:r>
            </a:p>
          </p:txBody>
        </p:sp>
        <p:sp>
          <p:nvSpPr>
            <p:cNvPr id="12" name="Rectangle 11">
              <a:extLst>
                <a:ext uri="{FF2B5EF4-FFF2-40B4-BE49-F238E27FC236}">
                  <a16:creationId xmlns:a16="http://schemas.microsoft.com/office/drawing/2014/main" id="{AC47E561-E562-4778-A8C8-13FAFCAEAF7E}"/>
                </a:ext>
              </a:extLst>
            </p:cNvPr>
            <p:cNvSpPr/>
            <p:nvPr/>
          </p:nvSpPr>
          <p:spPr bwMode="auto">
            <a:xfrm>
              <a:off x="2210306" y="2655741"/>
              <a:ext cx="1647479" cy="998526"/>
            </a:xfrm>
            <a:prstGeom prst="rect">
              <a:avLst/>
            </a:prstGeom>
            <a:solidFill>
              <a:srgbClr val="D2D2D2">
                <a:lumMod val="25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Mission critical</a:t>
              </a:r>
            </a:p>
          </p:txBody>
        </p:sp>
        <p:sp>
          <p:nvSpPr>
            <p:cNvPr id="13" name="Rectangle 12">
              <a:extLst>
                <a:ext uri="{FF2B5EF4-FFF2-40B4-BE49-F238E27FC236}">
                  <a16:creationId xmlns:a16="http://schemas.microsoft.com/office/drawing/2014/main" id="{0B19DAC1-B4E0-4C21-8536-EE40994A572F}"/>
                </a:ext>
              </a:extLst>
            </p:cNvPr>
            <p:cNvSpPr/>
            <p:nvPr/>
          </p:nvSpPr>
          <p:spPr>
            <a:xfrm>
              <a:off x="2210306" y="3711176"/>
              <a:ext cx="6767311" cy="315423"/>
            </a:xfrm>
            <a:prstGeom prst="rect">
              <a:avLst/>
            </a:prstGeom>
            <a:solidFill>
              <a:srgbClr val="0072C6"/>
            </a:solidFill>
          </p:spPr>
          <p:txBody>
            <a:bodyPr wrap="square">
              <a:spAutoFit/>
            </a:bodyPr>
            <a:lstStyle/>
            <a:p>
              <a:pPr marL="0" marR="0" lvl="0" indent="0" defTabSz="60959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FFFFFF"/>
                  </a:solidFill>
                  <a:effectLst/>
                  <a:uLnTx/>
                  <a:uFillTx/>
                </a:rPr>
                <a:t>By complexity and risk</a:t>
              </a:r>
            </a:p>
          </p:txBody>
        </p:sp>
        <p:sp>
          <p:nvSpPr>
            <p:cNvPr id="14" name="Rectangle 13">
              <a:extLst>
                <a:ext uri="{FF2B5EF4-FFF2-40B4-BE49-F238E27FC236}">
                  <a16:creationId xmlns:a16="http://schemas.microsoft.com/office/drawing/2014/main" id="{FA0CF357-D4B0-4816-8427-CF6012BF3EB4}"/>
                </a:ext>
              </a:extLst>
            </p:cNvPr>
            <p:cNvSpPr/>
            <p:nvPr/>
          </p:nvSpPr>
          <p:spPr bwMode="auto">
            <a:xfrm>
              <a:off x="2210306" y="4051425"/>
              <a:ext cx="2212431" cy="522214"/>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Low</a:t>
              </a:r>
            </a:p>
          </p:txBody>
        </p:sp>
        <p:sp>
          <p:nvSpPr>
            <p:cNvPr id="15" name="Rectangle 14">
              <a:extLst>
                <a:ext uri="{FF2B5EF4-FFF2-40B4-BE49-F238E27FC236}">
                  <a16:creationId xmlns:a16="http://schemas.microsoft.com/office/drawing/2014/main" id="{F3DBD3EB-B6CC-4584-A514-99F7F2EBA6A9}"/>
                </a:ext>
              </a:extLst>
            </p:cNvPr>
            <p:cNvSpPr/>
            <p:nvPr/>
          </p:nvSpPr>
          <p:spPr bwMode="auto">
            <a:xfrm>
              <a:off x="4482654" y="4051425"/>
              <a:ext cx="2222718" cy="522214"/>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Medium</a:t>
              </a:r>
            </a:p>
          </p:txBody>
        </p:sp>
        <p:sp>
          <p:nvSpPr>
            <p:cNvPr id="16" name="Rectangle 15">
              <a:extLst>
                <a:ext uri="{FF2B5EF4-FFF2-40B4-BE49-F238E27FC236}">
                  <a16:creationId xmlns:a16="http://schemas.microsoft.com/office/drawing/2014/main" id="{A49EFAA7-4772-40EF-9455-FE7356662A92}"/>
                </a:ext>
              </a:extLst>
            </p:cNvPr>
            <p:cNvSpPr/>
            <p:nvPr/>
          </p:nvSpPr>
          <p:spPr bwMode="auto">
            <a:xfrm>
              <a:off x="6765289" y="4051425"/>
              <a:ext cx="2212330" cy="522214"/>
            </a:xfrm>
            <a:prstGeom prst="rect">
              <a:avLst/>
            </a:prstGeom>
            <a:solidFill>
              <a:srgbClr val="E81123"/>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High</a:t>
              </a:r>
            </a:p>
          </p:txBody>
        </p:sp>
        <p:grpSp>
          <p:nvGrpSpPr>
            <p:cNvPr id="17" name="Group 16">
              <a:extLst>
                <a:ext uri="{FF2B5EF4-FFF2-40B4-BE49-F238E27FC236}">
                  <a16:creationId xmlns:a16="http://schemas.microsoft.com/office/drawing/2014/main" id="{056706D3-734A-4034-8ECA-020BE5F2F226}"/>
                </a:ext>
              </a:extLst>
            </p:cNvPr>
            <p:cNvGrpSpPr/>
            <p:nvPr/>
          </p:nvGrpSpPr>
          <p:grpSpPr>
            <a:xfrm>
              <a:off x="2205633" y="1253071"/>
              <a:ext cx="1646638" cy="998525"/>
              <a:chOff x="3917757" y="1260058"/>
              <a:chExt cx="1646638" cy="998525"/>
            </a:xfrm>
          </p:grpSpPr>
          <p:sp>
            <p:nvSpPr>
              <p:cNvPr id="45" name="Rectangle 44">
                <a:extLst>
                  <a:ext uri="{FF2B5EF4-FFF2-40B4-BE49-F238E27FC236}">
                    <a16:creationId xmlns:a16="http://schemas.microsoft.com/office/drawing/2014/main" id="{139BB420-B9A4-4880-A05C-3C2711638061}"/>
                  </a:ext>
                </a:extLst>
              </p:cNvPr>
              <p:cNvSpPr/>
              <p:nvPr/>
            </p:nvSpPr>
            <p:spPr bwMode="auto">
              <a:xfrm>
                <a:off x="3917757" y="1260058"/>
                <a:ext cx="1646638" cy="998525"/>
              </a:xfrm>
              <a:prstGeom prst="rect">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Microsoft </a:t>
                </a:r>
                <a:br>
                  <a:rPr kumimoji="0" lang="en-US" sz="1600" b="0" i="0" u="none" strike="noStrike" kern="0" cap="none" spc="0" normalizeH="0" baseline="0" noProof="0" dirty="0">
                    <a:ln>
                      <a:noFill/>
                    </a:ln>
                    <a:solidFill>
                      <a:srgbClr val="FFFFFF"/>
                    </a:solidFill>
                    <a:effectLst/>
                    <a:uLnTx/>
                    <a:uFillTx/>
                  </a:rPr>
                </a:br>
                <a:r>
                  <a:rPr kumimoji="0" lang="en-US" sz="1600" b="0" i="0" u="none" strike="noStrike" kern="0" cap="none" spc="0" normalizeH="0" baseline="0" noProof="0" dirty="0">
                    <a:ln>
                      <a:noFill/>
                    </a:ln>
                    <a:solidFill>
                      <a:srgbClr val="FFFFFF"/>
                    </a:solidFill>
                    <a:effectLst/>
                    <a:uLnTx/>
                    <a:uFillTx/>
                  </a:rPr>
                  <a:t>applications and server roles</a:t>
                </a:r>
              </a:p>
            </p:txBody>
          </p:sp>
          <p:grpSp>
            <p:nvGrpSpPr>
              <p:cNvPr id="46" name="Group 45">
                <a:extLst>
                  <a:ext uri="{FF2B5EF4-FFF2-40B4-BE49-F238E27FC236}">
                    <a16:creationId xmlns:a16="http://schemas.microsoft.com/office/drawing/2014/main" id="{85E772D2-83F9-474F-BB13-290A85A01225}"/>
                  </a:ext>
                </a:extLst>
              </p:cNvPr>
              <p:cNvGrpSpPr/>
              <p:nvPr/>
            </p:nvGrpSpPr>
            <p:grpSpPr>
              <a:xfrm>
                <a:off x="5086560" y="1788292"/>
                <a:ext cx="318086" cy="316829"/>
                <a:chOff x="3053359" y="1460106"/>
                <a:chExt cx="862118" cy="683140"/>
              </a:xfrm>
            </p:grpSpPr>
            <p:grpSp>
              <p:nvGrpSpPr>
                <p:cNvPr id="47" name="Group 46">
                  <a:extLst>
                    <a:ext uri="{FF2B5EF4-FFF2-40B4-BE49-F238E27FC236}">
                      <a16:creationId xmlns:a16="http://schemas.microsoft.com/office/drawing/2014/main" id="{98DAF389-205A-4F5F-928D-566F1CD979B9}"/>
                    </a:ext>
                  </a:extLst>
                </p:cNvPr>
                <p:cNvGrpSpPr/>
                <p:nvPr/>
              </p:nvGrpSpPr>
              <p:grpSpPr>
                <a:xfrm>
                  <a:off x="3331903" y="1701474"/>
                  <a:ext cx="305029" cy="305029"/>
                  <a:chOff x="6887497" y="4363064"/>
                  <a:chExt cx="196645" cy="196645"/>
                </a:xfrm>
                <a:solidFill>
                  <a:srgbClr val="FFFFFF"/>
                </a:solidFill>
              </p:grpSpPr>
              <p:sp>
                <p:nvSpPr>
                  <p:cNvPr id="49" name="Rectangle 48">
                    <a:extLst>
                      <a:ext uri="{FF2B5EF4-FFF2-40B4-BE49-F238E27FC236}">
                        <a16:creationId xmlns:a16="http://schemas.microsoft.com/office/drawing/2014/main" id="{2406E4BE-6DB0-4246-9D25-59C7EBEBBEC2}"/>
                      </a:ext>
                    </a:extLst>
                  </p:cNvPr>
                  <p:cNvSpPr/>
                  <p:nvPr/>
                </p:nvSpPr>
                <p:spPr bwMode="auto">
                  <a:xfrm>
                    <a:off x="6990735" y="4363064"/>
                    <a:ext cx="93407" cy="9340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50" name="Rectangle 49">
                    <a:extLst>
                      <a:ext uri="{FF2B5EF4-FFF2-40B4-BE49-F238E27FC236}">
                        <a16:creationId xmlns:a16="http://schemas.microsoft.com/office/drawing/2014/main" id="{D2B17EC5-97BB-4E48-BACE-4FBFD629A1B0}"/>
                      </a:ext>
                    </a:extLst>
                  </p:cNvPr>
                  <p:cNvSpPr/>
                  <p:nvPr/>
                </p:nvSpPr>
                <p:spPr bwMode="auto">
                  <a:xfrm>
                    <a:off x="6887497" y="4363064"/>
                    <a:ext cx="93407" cy="9340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51" name="Rectangle 50">
                    <a:extLst>
                      <a:ext uri="{FF2B5EF4-FFF2-40B4-BE49-F238E27FC236}">
                        <a16:creationId xmlns:a16="http://schemas.microsoft.com/office/drawing/2014/main" id="{176E043F-2867-45D8-8E20-64948C088DDC}"/>
                      </a:ext>
                    </a:extLst>
                  </p:cNvPr>
                  <p:cNvSpPr/>
                  <p:nvPr/>
                </p:nvSpPr>
                <p:spPr bwMode="auto">
                  <a:xfrm>
                    <a:off x="6990735" y="4466302"/>
                    <a:ext cx="93407" cy="9340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52" name="Rectangle 51">
                    <a:extLst>
                      <a:ext uri="{FF2B5EF4-FFF2-40B4-BE49-F238E27FC236}">
                        <a16:creationId xmlns:a16="http://schemas.microsoft.com/office/drawing/2014/main" id="{F5ACC10A-C104-40E4-A0C2-E52273B96FF3}"/>
                      </a:ext>
                    </a:extLst>
                  </p:cNvPr>
                  <p:cNvSpPr/>
                  <p:nvPr/>
                </p:nvSpPr>
                <p:spPr bwMode="auto">
                  <a:xfrm>
                    <a:off x="6887497" y="4466302"/>
                    <a:ext cx="93407" cy="93407"/>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sp>
              <p:nvSpPr>
                <p:cNvPr id="48" name="Freeform 5">
                  <a:extLst>
                    <a:ext uri="{FF2B5EF4-FFF2-40B4-BE49-F238E27FC236}">
                      <a16:creationId xmlns:a16="http://schemas.microsoft.com/office/drawing/2014/main" id="{87A2E524-AC22-4E51-AA27-C6A9039376DC}"/>
                    </a:ext>
                  </a:extLst>
                </p:cNvPr>
                <p:cNvSpPr>
                  <a:spLocks noEditPoints="1"/>
                </p:cNvSpPr>
                <p:nvPr/>
              </p:nvSpPr>
              <p:spPr bwMode="auto">
                <a:xfrm>
                  <a:off x="3053359" y="1460106"/>
                  <a:ext cx="862118" cy="683140"/>
                </a:xfrm>
                <a:custGeom>
                  <a:avLst/>
                  <a:gdLst>
                    <a:gd name="T0" fmla="*/ 237 w 287"/>
                    <a:gd name="T1" fmla="*/ 19 h 226"/>
                    <a:gd name="T2" fmla="*/ 247 w 287"/>
                    <a:gd name="T3" fmla="*/ 19 h 226"/>
                    <a:gd name="T4" fmla="*/ 247 w 287"/>
                    <a:gd name="T5" fmla="*/ 9 h 226"/>
                    <a:gd name="T6" fmla="*/ 237 w 287"/>
                    <a:gd name="T7" fmla="*/ 9 h 226"/>
                    <a:gd name="T8" fmla="*/ 237 w 287"/>
                    <a:gd name="T9" fmla="*/ 19 h 226"/>
                    <a:gd name="T10" fmla="*/ 239 w 287"/>
                    <a:gd name="T11" fmla="*/ 11 h 226"/>
                    <a:gd name="T12" fmla="*/ 246 w 287"/>
                    <a:gd name="T13" fmla="*/ 11 h 226"/>
                    <a:gd name="T14" fmla="*/ 246 w 287"/>
                    <a:gd name="T15" fmla="*/ 18 h 226"/>
                    <a:gd name="T16" fmla="*/ 239 w 287"/>
                    <a:gd name="T17" fmla="*/ 18 h 226"/>
                    <a:gd name="T18" fmla="*/ 239 w 287"/>
                    <a:gd name="T19" fmla="*/ 11 h 226"/>
                    <a:gd name="T20" fmla="*/ 217 w 287"/>
                    <a:gd name="T21" fmla="*/ 20 h 226"/>
                    <a:gd name="T22" fmla="*/ 230 w 287"/>
                    <a:gd name="T23" fmla="*/ 20 h 226"/>
                    <a:gd name="T24" fmla="*/ 230 w 287"/>
                    <a:gd name="T25" fmla="*/ 17 h 226"/>
                    <a:gd name="T26" fmla="*/ 217 w 287"/>
                    <a:gd name="T27" fmla="*/ 17 h 226"/>
                    <a:gd name="T28" fmla="*/ 217 w 287"/>
                    <a:gd name="T29" fmla="*/ 20 h 226"/>
                    <a:gd name="T30" fmla="*/ 273 w 287"/>
                    <a:gd name="T31" fmla="*/ 54 h 226"/>
                    <a:gd name="T32" fmla="*/ 15 w 287"/>
                    <a:gd name="T33" fmla="*/ 54 h 226"/>
                    <a:gd name="T34" fmla="*/ 14 w 287"/>
                    <a:gd name="T35" fmla="*/ 54 h 226"/>
                    <a:gd name="T36" fmla="*/ 14 w 287"/>
                    <a:gd name="T37" fmla="*/ 211 h 226"/>
                    <a:gd name="T38" fmla="*/ 15 w 287"/>
                    <a:gd name="T39" fmla="*/ 211 h 226"/>
                    <a:gd name="T40" fmla="*/ 273 w 287"/>
                    <a:gd name="T41" fmla="*/ 211 h 226"/>
                    <a:gd name="T42" fmla="*/ 273 w 287"/>
                    <a:gd name="T43" fmla="*/ 211 h 226"/>
                    <a:gd name="T44" fmla="*/ 273 w 287"/>
                    <a:gd name="T45" fmla="*/ 54 h 226"/>
                    <a:gd name="T46" fmla="*/ 273 w 287"/>
                    <a:gd name="T47" fmla="*/ 54 h 226"/>
                    <a:gd name="T48" fmla="*/ 266 w 287"/>
                    <a:gd name="T49" fmla="*/ 9 h 226"/>
                    <a:gd name="T50" fmla="*/ 263 w 287"/>
                    <a:gd name="T51" fmla="*/ 12 h 226"/>
                    <a:gd name="T52" fmla="*/ 259 w 287"/>
                    <a:gd name="T53" fmla="*/ 9 h 226"/>
                    <a:gd name="T54" fmla="*/ 256 w 287"/>
                    <a:gd name="T55" fmla="*/ 9 h 226"/>
                    <a:gd name="T56" fmla="*/ 261 w 287"/>
                    <a:gd name="T57" fmla="*/ 14 h 226"/>
                    <a:gd name="T58" fmla="*/ 256 w 287"/>
                    <a:gd name="T59" fmla="*/ 19 h 226"/>
                    <a:gd name="T60" fmla="*/ 259 w 287"/>
                    <a:gd name="T61" fmla="*/ 19 h 226"/>
                    <a:gd name="T62" fmla="*/ 260 w 287"/>
                    <a:gd name="T63" fmla="*/ 19 h 226"/>
                    <a:gd name="T64" fmla="*/ 263 w 287"/>
                    <a:gd name="T65" fmla="*/ 16 h 226"/>
                    <a:gd name="T66" fmla="*/ 264 w 287"/>
                    <a:gd name="T67" fmla="*/ 17 h 226"/>
                    <a:gd name="T68" fmla="*/ 266 w 287"/>
                    <a:gd name="T69" fmla="*/ 19 h 226"/>
                    <a:gd name="T70" fmla="*/ 270 w 287"/>
                    <a:gd name="T71" fmla="*/ 19 h 226"/>
                    <a:gd name="T72" fmla="*/ 265 w 287"/>
                    <a:gd name="T73" fmla="*/ 14 h 226"/>
                    <a:gd name="T74" fmla="*/ 270 w 287"/>
                    <a:gd name="T75" fmla="*/ 9 h 226"/>
                    <a:gd name="T76" fmla="*/ 266 w 287"/>
                    <a:gd name="T77" fmla="*/ 9 h 226"/>
                    <a:gd name="T78" fmla="*/ 287 w 287"/>
                    <a:gd name="T79" fmla="*/ 211 h 226"/>
                    <a:gd name="T80" fmla="*/ 273 w 287"/>
                    <a:gd name="T81" fmla="*/ 226 h 226"/>
                    <a:gd name="T82" fmla="*/ 15 w 287"/>
                    <a:gd name="T83" fmla="*/ 226 h 226"/>
                    <a:gd name="T84" fmla="*/ 0 w 287"/>
                    <a:gd name="T85" fmla="*/ 211 h 226"/>
                    <a:gd name="T86" fmla="*/ 0 w 287"/>
                    <a:gd name="T87" fmla="*/ 54 h 226"/>
                    <a:gd name="T88" fmla="*/ 15 w 287"/>
                    <a:gd name="T89" fmla="*/ 40 h 226"/>
                    <a:gd name="T90" fmla="*/ 273 w 287"/>
                    <a:gd name="T91" fmla="*/ 40 h 226"/>
                    <a:gd name="T92" fmla="*/ 287 w 287"/>
                    <a:gd name="T93" fmla="*/ 54 h 226"/>
                    <a:gd name="T94" fmla="*/ 287 w 287"/>
                    <a:gd name="T95" fmla="*/ 211 h 226"/>
                    <a:gd name="T96" fmla="*/ 287 w 287"/>
                    <a:gd name="T97" fmla="*/ 33 h 226"/>
                    <a:gd name="T98" fmla="*/ 276 w 287"/>
                    <a:gd name="T99" fmla="*/ 28 h 226"/>
                    <a:gd name="T100" fmla="*/ 10 w 287"/>
                    <a:gd name="T101" fmla="*/ 28 h 226"/>
                    <a:gd name="T102" fmla="*/ 0 w 287"/>
                    <a:gd name="T103" fmla="*/ 32 h 226"/>
                    <a:gd name="T104" fmla="*/ 0 w 287"/>
                    <a:gd name="T105" fmla="*/ 14 h 226"/>
                    <a:gd name="T106" fmla="*/ 15 w 287"/>
                    <a:gd name="T107" fmla="*/ 0 h 226"/>
                    <a:gd name="T108" fmla="*/ 273 w 287"/>
                    <a:gd name="T109" fmla="*/ 0 h 226"/>
                    <a:gd name="T110" fmla="*/ 287 w 287"/>
                    <a:gd name="T111" fmla="*/ 14 h 226"/>
                    <a:gd name="T112" fmla="*/ 287 w 287"/>
                    <a:gd name="T113"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226">
                      <a:moveTo>
                        <a:pt x="237" y="19"/>
                      </a:moveTo>
                      <a:cubicBezTo>
                        <a:pt x="247" y="19"/>
                        <a:pt x="247" y="19"/>
                        <a:pt x="247" y="19"/>
                      </a:cubicBezTo>
                      <a:cubicBezTo>
                        <a:pt x="247" y="9"/>
                        <a:pt x="247" y="9"/>
                        <a:pt x="247" y="9"/>
                      </a:cubicBezTo>
                      <a:cubicBezTo>
                        <a:pt x="237" y="9"/>
                        <a:pt x="237" y="9"/>
                        <a:pt x="237" y="9"/>
                      </a:cubicBezTo>
                      <a:lnTo>
                        <a:pt x="237" y="19"/>
                      </a:lnTo>
                      <a:close/>
                      <a:moveTo>
                        <a:pt x="239" y="11"/>
                      </a:moveTo>
                      <a:cubicBezTo>
                        <a:pt x="246" y="11"/>
                        <a:pt x="246" y="11"/>
                        <a:pt x="246" y="11"/>
                      </a:cubicBezTo>
                      <a:cubicBezTo>
                        <a:pt x="246" y="18"/>
                        <a:pt x="246" y="18"/>
                        <a:pt x="246" y="18"/>
                      </a:cubicBezTo>
                      <a:cubicBezTo>
                        <a:pt x="239" y="18"/>
                        <a:pt x="239" y="18"/>
                        <a:pt x="239" y="18"/>
                      </a:cubicBezTo>
                      <a:lnTo>
                        <a:pt x="239" y="11"/>
                      </a:lnTo>
                      <a:close/>
                      <a:moveTo>
                        <a:pt x="217" y="20"/>
                      </a:moveTo>
                      <a:cubicBezTo>
                        <a:pt x="230" y="20"/>
                        <a:pt x="230" y="20"/>
                        <a:pt x="230" y="20"/>
                      </a:cubicBezTo>
                      <a:cubicBezTo>
                        <a:pt x="230" y="17"/>
                        <a:pt x="230" y="17"/>
                        <a:pt x="230" y="17"/>
                      </a:cubicBezTo>
                      <a:cubicBezTo>
                        <a:pt x="217" y="17"/>
                        <a:pt x="217" y="17"/>
                        <a:pt x="217" y="17"/>
                      </a:cubicBezTo>
                      <a:lnTo>
                        <a:pt x="217" y="20"/>
                      </a:lnTo>
                      <a:close/>
                      <a:moveTo>
                        <a:pt x="273" y="54"/>
                      </a:moveTo>
                      <a:cubicBezTo>
                        <a:pt x="15" y="54"/>
                        <a:pt x="15" y="54"/>
                        <a:pt x="15" y="54"/>
                      </a:cubicBezTo>
                      <a:cubicBezTo>
                        <a:pt x="15" y="54"/>
                        <a:pt x="14" y="54"/>
                        <a:pt x="14" y="54"/>
                      </a:cubicBezTo>
                      <a:cubicBezTo>
                        <a:pt x="14" y="211"/>
                        <a:pt x="14" y="211"/>
                        <a:pt x="14" y="211"/>
                      </a:cubicBezTo>
                      <a:cubicBezTo>
                        <a:pt x="14" y="211"/>
                        <a:pt x="15" y="211"/>
                        <a:pt x="15" y="211"/>
                      </a:cubicBezTo>
                      <a:cubicBezTo>
                        <a:pt x="273" y="211"/>
                        <a:pt x="273" y="211"/>
                        <a:pt x="273" y="211"/>
                      </a:cubicBezTo>
                      <a:cubicBezTo>
                        <a:pt x="273" y="211"/>
                        <a:pt x="273" y="211"/>
                        <a:pt x="273" y="211"/>
                      </a:cubicBezTo>
                      <a:cubicBezTo>
                        <a:pt x="273" y="54"/>
                        <a:pt x="273" y="54"/>
                        <a:pt x="273" y="54"/>
                      </a:cubicBezTo>
                      <a:cubicBezTo>
                        <a:pt x="273" y="54"/>
                        <a:pt x="273" y="54"/>
                        <a:pt x="273" y="54"/>
                      </a:cubicBezTo>
                      <a:close/>
                      <a:moveTo>
                        <a:pt x="266" y="9"/>
                      </a:moveTo>
                      <a:cubicBezTo>
                        <a:pt x="263" y="12"/>
                        <a:pt x="263" y="12"/>
                        <a:pt x="263" y="12"/>
                      </a:cubicBezTo>
                      <a:cubicBezTo>
                        <a:pt x="259" y="9"/>
                        <a:pt x="259" y="9"/>
                        <a:pt x="259" y="9"/>
                      </a:cubicBezTo>
                      <a:cubicBezTo>
                        <a:pt x="256" y="9"/>
                        <a:pt x="256" y="9"/>
                        <a:pt x="256" y="9"/>
                      </a:cubicBezTo>
                      <a:cubicBezTo>
                        <a:pt x="261" y="14"/>
                        <a:pt x="261" y="14"/>
                        <a:pt x="261" y="14"/>
                      </a:cubicBezTo>
                      <a:cubicBezTo>
                        <a:pt x="256" y="19"/>
                        <a:pt x="256" y="19"/>
                        <a:pt x="256" y="19"/>
                      </a:cubicBezTo>
                      <a:cubicBezTo>
                        <a:pt x="259" y="19"/>
                        <a:pt x="259" y="19"/>
                        <a:pt x="259" y="19"/>
                      </a:cubicBezTo>
                      <a:cubicBezTo>
                        <a:pt x="260" y="19"/>
                        <a:pt x="260" y="19"/>
                        <a:pt x="260" y="19"/>
                      </a:cubicBezTo>
                      <a:cubicBezTo>
                        <a:pt x="263" y="16"/>
                        <a:pt x="263" y="16"/>
                        <a:pt x="263" y="16"/>
                      </a:cubicBezTo>
                      <a:cubicBezTo>
                        <a:pt x="264" y="17"/>
                        <a:pt x="264" y="17"/>
                        <a:pt x="264" y="17"/>
                      </a:cubicBezTo>
                      <a:cubicBezTo>
                        <a:pt x="266" y="19"/>
                        <a:pt x="266" y="19"/>
                        <a:pt x="266" y="19"/>
                      </a:cubicBezTo>
                      <a:cubicBezTo>
                        <a:pt x="270" y="19"/>
                        <a:pt x="270" y="19"/>
                        <a:pt x="270" y="19"/>
                      </a:cubicBezTo>
                      <a:cubicBezTo>
                        <a:pt x="265" y="14"/>
                        <a:pt x="265" y="14"/>
                        <a:pt x="265" y="14"/>
                      </a:cubicBezTo>
                      <a:cubicBezTo>
                        <a:pt x="270" y="9"/>
                        <a:pt x="270" y="9"/>
                        <a:pt x="270" y="9"/>
                      </a:cubicBezTo>
                      <a:lnTo>
                        <a:pt x="266" y="9"/>
                      </a:lnTo>
                      <a:close/>
                      <a:moveTo>
                        <a:pt x="287" y="211"/>
                      </a:moveTo>
                      <a:cubicBezTo>
                        <a:pt x="287" y="219"/>
                        <a:pt x="280" y="226"/>
                        <a:pt x="273" y="226"/>
                      </a:cubicBezTo>
                      <a:cubicBezTo>
                        <a:pt x="15" y="226"/>
                        <a:pt x="15" y="226"/>
                        <a:pt x="15" y="226"/>
                      </a:cubicBezTo>
                      <a:cubicBezTo>
                        <a:pt x="7" y="226"/>
                        <a:pt x="0" y="219"/>
                        <a:pt x="0" y="211"/>
                      </a:cubicBezTo>
                      <a:cubicBezTo>
                        <a:pt x="0" y="54"/>
                        <a:pt x="0" y="54"/>
                        <a:pt x="0" y="54"/>
                      </a:cubicBezTo>
                      <a:cubicBezTo>
                        <a:pt x="0" y="46"/>
                        <a:pt x="7" y="40"/>
                        <a:pt x="15" y="40"/>
                      </a:cubicBezTo>
                      <a:cubicBezTo>
                        <a:pt x="273" y="40"/>
                        <a:pt x="273" y="40"/>
                        <a:pt x="273" y="40"/>
                      </a:cubicBezTo>
                      <a:cubicBezTo>
                        <a:pt x="280" y="40"/>
                        <a:pt x="287" y="46"/>
                        <a:pt x="287" y="54"/>
                      </a:cubicBezTo>
                      <a:lnTo>
                        <a:pt x="287" y="211"/>
                      </a:lnTo>
                      <a:close/>
                      <a:moveTo>
                        <a:pt x="287" y="33"/>
                      </a:moveTo>
                      <a:cubicBezTo>
                        <a:pt x="284" y="30"/>
                        <a:pt x="280" y="28"/>
                        <a:pt x="276" y="28"/>
                      </a:cubicBezTo>
                      <a:cubicBezTo>
                        <a:pt x="10" y="28"/>
                        <a:pt x="10" y="28"/>
                        <a:pt x="10" y="28"/>
                      </a:cubicBezTo>
                      <a:cubicBezTo>
                        <a:pt x="6" y="28"/>
                        <a:pt x="3" y="29"/>
                        <a:pt x="0" y="32"/>
                      </a:cubicBezTo>
                      <a:cubicBezTo>
                        <a:pt x="0" y="14"/>
                        <a:pt x="0" y="14"/>
                        <a:pt x="0" y="14"/>
                      </a:cubicBezTo>
                      <a:cubicBezTo>
                        <a:pt x="0" y="6"/>
                        <a:pt x="7" y="0"/>
                        <a:pt x="15" y="0"/>
                      </a:cubicBezTo>
                      <a:cubicBezTo>
                        <a:pt x="273" y="0"/>
                        <a:pt x="273" y="0"/>
                        <a:pt x="273" y="0"/>
                      </a:cubicBezTo>
                      <a:cubicBezTo>
                        <a:pt x="280" y="0"/>
                        <a:pt x="287" y="6"/>
                        <a:pt x="287" y="14"/>
                      </a:cubicBezTo>
                      <a:lnTo>
                        <a:pt x="287" y="33"/>
                      </a:lnTo>
                      <a:close/>
                    </a:path>
                  </a:pathLst>
                </a:custGeom>
                <a:solidFill>
                  <a:srgbClr val="FFFFFF"/>
                </a:solidFill>
                <a:ln>
                  <a:noFill/>
                </a:ln>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grpSp>
          <p:nvGrpSpPr>
            <p:cNvPr id="18" name="Group 17">
              <a:extLst>
                <a:ext uri="{FF2B5EF4-FFF2-40B4-BE49-F238E27FC236}">
                  <a16:creationId xmlns:a16="http://schemas.microsoft.com/office/drawing/2014/main" id="{A2DEE47A-56BF-44DB-917F-A41939694C86}"/>
                </a:ext>
              </a:extLst>
            </p:cNvPr>
            <p:cNvGrpSpPr/>
            <p:nvPr/>
          </p:nvGrpSpPr>
          <p:grpSpPr>
            <a:xfrm>
              <a:off x="6808588" y="1789162"/>
              <a:ext cx="313993" cy="312752"/>
              <a:chOff x="5153223" y="1890855"/>
              <a:chExt cx="862118" cy="683140"/>
            </a:xfrm>
          </p:grpSpPr>
          <p:sp>
            <p:nvSpPr>
              <p:cNvPr id="43" name="Freeform 5">
                <a:extLst>
                  <a:ext uri="{FF2B5EF4-FFF2-40B4-BE49-F238E27FC236}">
                    <a16:creationId xmlns:a16="http://schemas.microsoft.com/office/drawing/2014/main" id="{C42A6959-D8C8-4A54-BD31-9A9C90B0F409}"/>
                  </a:ext>
                </a:extLst>
              </p:cNvPr>
              <p:cNvSpPr>
                <a:spLocks/>
              </p:cNvSpPr>
              <p:nvPr/>
            </p:nvSpPr>
            <p:spPr bwMode="auto">
              <a:xfrm>
                <a:off x="5389951" y="2098435"/>
                <a:ext cx="388662" cy="353726"/>
              </a:xfrm>
              <a:custGeom>
                <a:avLst/>
                <a:gdLst>
                  <a:gd name="T0" fmla="*/ 222 w 223"/>
                  <a:gd name="T1" fmla="*/ 53 h 202"/>
                  <a:gd name="T2" fmla="*/ 218 w 223"/>
                  <a:gd name="T3" fmla="*/ 51 h 202"/>
                  <a:gd name="T4" fmla="*/ 203 w 223"/>
                  <a:gd name="T5" fmla="*/ 68 h 202"/>
                  <a:gd name="T6" fmla="*/ 174 w 223"/>
                  <a:gd name="T7" fmla="*/ 60 h 202"/>
                  <a:gd name="T8" fmla="*/ 169 w 223"/>
                  <a:gd name="T9" fmla="*/ 24 h 202"/>
                  <a:gd name="T10" fmla="*/ 187 w 223"/>
                  <a:gd name="T11" fmla="*/ 12 h 202"/>
                  <a:gd name="T12" fmla="*/ 187 w 223"/>
                  <a:gd name="T13" fmla="*/ 8 h 202"/>
                  <a:gd name="T14" fmla="*/ 152 w 223"/>
                  <a:gd name="T15" fmla="*/ 27 h 202"/>
                  <a:gd name="T16" fmla="*/ 144 w 223"/>
                  <a:gd name="T17" fmla="*/ 70 h 202"/>
                  <a:gd name="T18" fmla="*/ 116 w 223"/>
                  <a:gd name="T19" fmla="*/ 92 h 202"/>
                  <a:gd name="T20" fmla="*/ 67 w 223"/>
                  <a:gd name="T21" fmla="*/ 48 h 202"/>
                  <a:gd name="T22" fmla="*/ 111 w 223"/>
                  <a:gd name="T23" fmla="*/ 27 h 202"/>
                  <a:gd name="T24" fmla="*/ 113 w 223"/>
                  <a:gd name="T25" fmla="*/ 23 h 202"/>
                  <a:gd name="T26" fmla="*/ 65 w 223"/>
                  <a:gd name="T27" fmla="*/ 18 h 202"/>
                  <a:gd name="T28" fmla="*/ 30 w 223"/>
                  <a:gd name="T29" fmla="*/ 47 h 202"/>
                  <a:gd name="T30" fmla="*/ 26 w 223"/>
                  <a:gd name="T31" fmla="*/ 54 h 202"/>
                  <a:gd name="T32" fmla="*/ 8 w 223"/>
                  <a:gd name="T33" fmla="*/ 60 h 202"/>
                  <a:gd name="T34" fmla="*/ 0 w 223"/>
                  <a:gd name="T35" fmla="*/ 68 h 202"/>
                  <a:gd name="T36" fmla="*/ 24 w 223"/>
                  <a:gd name="T37" fmla="*/ 92 h 202"/>
                  <a:gd name="T38" fmla="*/ 40 w 223"/>
                  <a:gd name="T39" fmla="*/ 81 h 202"/>
                  <a:gd name="T40" fmla="*/ 41 w 223"/>
                  <a:gd name="T41" fmla="*/ 72 h 202"/>
                  <a:gd name="T42" fmla="*/ 53 w 223"/>
                  <a:gd name="T43" fmla="*/ 61 h 202"/>
                  <a:gd name="T44" fmla="*/ 95 w 223"/>
                  <a:gd name="T45" fmla="*/ 109 h 202"/>
                  <a:gd name="T46" fmla="*/ 34 w 223"/>
                  <a:gd name="T47" fmla="*/ 156 h 202"/>
                  <a:gd name="T48" fmla="*/ 26 w 223"/>
                  <a:gd name="T49" fmla="*/ 174 h 202"/>
                  <a:gd name="T50" fmla="*/ 39 w 223"/>
                  <a:gd name="T51" fmla="*/ 189 h 202"/>
                  <a:gd name="T52" fmla="*/ 54 w 223"/>
                  <a:gd name="T53" fmla="*/ 188 h 202"/>
                  <a:gd name="T54" fmla="*/ 115 w 223"/>
                  <a:gd name="T55" fmla="*/ 131 h 202"/>
                  <a:gd name="T56" fmla="*/ 168 w 223"/>
                  <a:gd name="T57" fmla="*/ 192 h 202"/>
                  <a:gd name="T58" fmla="*/ 187 w 223"/>
                  <a:gd name="T59" fmla="*/ 186 h 202"/>
                  <a:gd name="T60" fmla="*/ 196 w 223"/>
                  <a:gd name="T61" fmla="*/ 178 h 202"/>
                  <a:gd name="T62" fmla="*/ 194 w 223"/>
                  <a:gd name="T63" fmla="*/ 163 h 202"/>
                  <a:gd name="T64" fmla="*/ 136 w 223"/>
                  <a:gd name="T65" fmla="*/ 110 h 202"/>
                  <a:gd name="T66" fmla="*/ 162 w 223"/>
                  <a:gd name="T67" fmla="*/ 85 h 202"/>
                  <a:gd name="T68" fmla="*/ 199 w 223"/>
                  <a:gd name="T69" fmla="*/ 85 h 202"/>
                  <a:gd name="T70" fmla="*/ 222 w 223"/>
                  <a:gd name="T71" fmla="*/ 5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02">
                    <a:moveTo>
                      <a:pt x="222" y="53"/>
                    </a:moveTo>
                    <a:cubicBezTo>
                      <a:pt x="218" y="51"/>
                      <a:pt x="218" y="51"/>
                      <a:pt x="218" y="51"/>
                    </a:cubicBezTo>
                    <a:cubicBezTo>
                      <a:pt x="203" y="68"/>
                      <a:pt x="203" y="68"/>
                      <a:pt x="203" y="68"/>
                    </a:cubicBezTo>
                    <a:cubicBezTo>
                      <a:pt x="174" y="60"/>
                      <a:pt x="174" y="60"/>
                      <a:pt x="174" y="60"/>
                    </a:cubicBezTo>
                    <a:cubicBezTo>
                      <a:pt x="169" y="24"/>
                      <a:pt x="169" y="24"/>
                      <a:pt x="169" y="24"/>
                    </a:cubicBezTo>
                    <a:cubicBezTo>
                      <a:pt x="187" y="12"/>
                      <a:pt x="187" y="12"/>
                      <a:pt x="187" y="12"/>
                    </a:cubicBezTo>
                    <a:cubicBezTo>
                      <a:pt x="187" y="8"/>
                      <a:pt x="187" y="8"/>
                      <a:pt x="187" y="8"/>
                    </a:cubicBezTo>
                    <a:cubicBezTo>
                      <a:pt x="187" y="8"/>
                      <a:pt x="164" y="0"/>
                      <a:pt x="152" y="27"/>
                    </a:cubicBezTo>
                    <a:cubicBezTo>
                      <a:pt x="144" y="70"/>
                      <a:pt x="144" y="70"/>
                      <a:pt x="144" y="70"/>
                    </a:cubicBezTo>
                    <a:cubicBezTo>
                      <a:pt x="116" y="92"/>
                      <a:pt x="116" y="92"/>
                      <a:pt x="116" y="92"/>
                    </a:cubicBezTo>
                    <a:cubicBezTo>
                      <a:pt x="67" y="48"/>
                      <a:pt x="67" y="48"/>
                      <a:pt x="67" y="48"/>
                    </a:cubicBezTo>
                    <a:cubicBezTo>
                      <a:pt x="67" y="48"/>
                      <a:pt x="85" y="19"/>
                      <a:pt x="111" y="27"/>
                    </a:cubicBezTo>
                    <a:cubicBezTo>
                      <a:pt x="113" y="23"/>
                      <a:pt x="113" y="23"/>
                      <a:pt x="113" y="23"/>
                    </a:cubicBezTo>
                    <a:cubicBezTo>
                      <a:pt x="113" y="23"/>
                      <a:pt x="86" y="4"/>
                      <a:pt x="65" y="18"/>
                    </a:cubicBezTo>
                    <a:cubicBezTo>
                      <a:pt x="30" y="47"/>
                      <a:pt x="30" y="47"/>
                      <a:pt x="30" y="47"/>
                    </a:cubicBezTo>
                    <a:cubicBezTo>
                      <a:pt x="30" y="47"/>
                      <a:pt x="28" y="51"/>
                      <a:pt x="26" y="54"/>
                    </a:cubicBezTo>
                    <a:cubicBezTo>
                      <a:pt x="8" y="60"/>
                      <a:pt x="8" y="60"/>
                      <a:pt x="8" y="60"/>
                    </a:cubicBezTo>
                    <a:cubicBezTo>
                      <a:pt x="0" y="68"/>
                      <a:pt x="0" y="68"/>
                      <a:pt x="0" y="68"/>
                    </a:cubicBezTo>
                    <a:cubicBezTo>
                      <a:pt x="24" y="92"/>
                      <a:pt x="24" y="92"/>
                      <a:pt x="24" y="92"/>
                    </a:cubicBezTo>
                    <a:cubicBezTo>
                      <a:pt x="40" y="81"/>
                      <a:pt x="40" y="81"/>
                      <a:pt x="40" y="81"/>
                    </a:cubicBezTo>
                    <a:cubicBezTo>
                      <a:pt x="41" y="72"/>
                      <a:pt x="41" y="72"/>
                      <a:pt x="41" y="72"/>
                    </a:cubicBezTo>
                    <a:cubicBezTo>
                      <a:pt x="53" y="61"/>
                      <a:pt x="53" y="61"/>
                      <a:pt x="53" y="61"/>
                    </a:cubicBezTo>
                    <a:cubicBezTo>
                      <a:pt x="95" y="109"/>
                      <a:pt x="95" y="109"/>
                      <a:pt x="95" y="109"/>
                    </a:cubicBezTo>
                    <a:cubicBezTo>
                      <a:pt x="34" y="156"/>
                      <a:pt x="34" y="156"/>
                      <a:pt x="34" y="156"/>
                    </a:cubicBezTo>
                    <a:cubicBezTo>
                      <a:pt x="34" y="156"/>
                      <a:pt x="22" y="163"/>
                      <a:pt x="26" y="174"/>
                    </a:cubicBezTo>
                    <a:cubicBezTo>
                      <a:pt x="39" y="189"/>
                      <a:pt x="39" y="189"/>
                      <a:pt x="39" y="189"/>
                    </a:cubicBezTo>
                    <a:cubicBezTo>
                      <a:pt x="39" y="189"/>
                      <a:pt x="43" y="196"/>
                      <a:pt x="54" y="188"/>
                    </a:cubicBezTo>
                    <a:cubicBezTo>
                      <a:pt x="60" y="184"/>
                      <a:pt x="88" y="157"/>
                      <a:pt x="115" y="131"/>
                    </a:cubicBezTo>
                    <a:cubicBezTo>
                      <a:pt x="168" y="192"/>
                      <a:pt x="168" y="192"/>
                      <a:pt x="168" y="192"/>
                    </a:cubicBezTo>
                    <a:cubicBezTo>
                      <a:pt x="168" y="192"/>
                      <a:pt x="175" y="202"/>
                      <a:pt x="187" y="186"/>
                    </a:cubicBezTo>
                    <a:cubicBezTo>
                      <a:pt x="196" y="178"/>
                      <a:pt x="196" y="178"/>
                      <a:pt x="196" y="178"/>
                    </a:cubicBezTo>
                    <a:cubicBezTo>
                      <a:pt x="196" y="178"/>
                      <a:pt x="203" y="170"/>
                      <a:pt x="194" y="163"/>
                    </a:cubicBezTo>
                    <a:cubicBezTo>
                      <a:pt x="136" y="110"/>
                      <a:pt x="136" y="110"/>
                      <a:pt x="136" y="110"/>
                    </a:cubicBezTo>
                    <a:cubicBezTo>
                      <a:pt x="151" y="96"/>
                      <a:pt x="162" y="85"/>
                      <a:pt x="162" y="85"/>
                    </a:cubicBezTo>
                    <a:cubicBezTo>
                      <a:pt x="199" y="85"/>
                      <a:pt x="199" y="85"/>
                      <a:pt x="199" y="85"/>
                    </a:cubicBezTo>
                    <a:cubicBezTo>
                      <a:pt x="199" y="85"/>
                      <a:pt x="223" y="75"/>
                      <a:pt x="222" y="53"/>
                    </a:cubicBezTo>
                    <a:close/>
                  </a:path>
                </a:pathLst>
              </a:custGeom>
              <a:solidFill>
                <a:srgbClr val="FFFFFF"/>
              </a:solidFill>
              <a:ln>
                <a:noFill/>
              </a:ln>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44" name="Freeform 5">
                <a:extLst>
                  <a:ext uri="{FF2B5EF4-FFF2-40B4-BE49-F238E27FC236}">
                    <a16:creationId xmlns:a16="http://schemas.microsoft.com/office/drawing/2014/main" id="{4CE44D98-35AB-4212-AEEC-BFF5523C6316}"/>
                  </a:ext>
                </a:extLst>
              </p:cNvPr>
              <p:cNvSpPr>
                <a:spLocks noEditPoints="1"/>
              </p:cNvSpPr>
              <p:nvPr/>
            </p:nvSpPr>
            <p:spPr bwMode="auto">
              <a:xfrm>
                <a:off x="5153223" y="1890855"/>
                <a:ext cx="862118" cy="683140"/>
              </a:xfrm>
              <a:custGeom>
                <a:avLst/>
                <a:gdLst>
                  <a:gd name="T0" fmla="*/ 237 w 287"/>
                  <a:gd name="T1" fmla="*/ 19 h 226"/>
                  <a:gd name="T2" fmla="*/ 247 w 287"/>
                  <a:gd name="T3" fmla="*/ 19 h 226"/>
                  <a:gd name="T4" fmla="*/ 247 w 287"/>
                  <a:gd name="T5" fmla="*/ 9 h 226"/>
                  <a:gd name="T6" fmla="*/ 237 w 287"/>
                  <a:gd name="T7" fmla="*/ 9 h 226"/>
                  <a:gd name="T8" fmla="*/ 237 w 287"/>
                  <a:gd name="T9" fmla="*/ 19 h 226"/>
                  <a:gd name="T10" fmla="*/ 239 w 287"/>
                  <a:gd name="T11" fmla="*/ 11 h 226"/>
                  <a:gd name="T12" fmla="*/ 246 w 287"/>
                  <a:gd name="T13" fmla="*/ 11 h 226"/>
                  <a:gd name="T14" fmla="*/ 246 w 287"/>
                  <a:gd name="T15" fmla="*/ 18 h 226"/>
                  <a:gd name="T16" fmla="*/ 239 w 287"/>
                  <a:gd name="T17" fmla="*/ 18 h 226"/>
                  <a:gd name="T18" fmla="*/ 239 w 287"/>
                  <a:gd name="T19" fmla="*/ 11 h 226"/>
                  <a:gd name="T20" fmla="*/ 217 w 287"/>
                  <a:gd name="T21" fmla="*/ 20 h 226"/>
                  <a:gd name="T22" fmla="*/ 230 w 287"/>
                  <a:gd name="T23" fmla="*/ 20 h 226"/>
                  <a:gd name="T24" fmla="*/ 230 w 287"/>
                  <a:gd name="T25" fmla="*/ 17 h 226"/>
                  <a:gd name="T26" fmla="*/ 217 w 287"/>
                  <a:gd name="T27" fmla="*/ 17 h 226"/>
                  <a:gd name="T28" fmla="*/ 217 w 287"/>
                  <a:gd name="T29" fmla="*/ 20 h 226"/>
                  <a:gd name="T30" fmla="*/ 273 w 287"/>
                  <a:gd name="T31" fmla="*/ 54 h 226"/>
                  <a:gd name="T32" fmla="*/ 15 w 287"/>
                  <a:gd name="T33" fmla="*/ 54 h 226"/>
                  <a:gd name="T34" fmla="*/ 14 w 287"/>
                  <a:gd name="T35" fmla="*/ 54 h 226"/>
                  <a:gd name="T36" fmla="*/ 14 w 287"/>
                  <a:gd name="T37" fmla="*/ 211 h 226"/>
                  <a:gd name="T38" fmla="*/ 15 w 287"/>
                  <a:gd name="T39" fmla="*/ 211 h 226"/>
                  <a:gd name="T40" fmla="*/ 273 w 287"/>
                  <a:gd name="T41" fmla="*/ 211 h 226"/>
                  <a:gd name="T42" fmla="*/ 273 w 287"/>
                  <a:gd name="T43" fmla="*/ 211 h 226"/>
                  <a:gd name="T44" fmla="*/ 273 w 287"/>
                  <a:gd name="T45" fmla="*/ 54 h 226"/>
                  <a:gd name="T46" fmla="*/ 273 w 287"/>
                  <a:gd name="T47" fmla="*/ 54 h 226"/>
                  <a:gd name="T48" fmla="*/ 266 w 287"/>
                  <a:gd name="T49" fmla="*/ 9 h 226"/>
                  <a:gd name="T50" fmla="*/ 263 w 287"/>
                  <a:gd name="T51" fmla="*/ 12 h 226"/>
                  <a:gd name="T52" fmla="*/ 259 w 287"/>
                  <a:gd name="T53" fmla="*/ 9 h 226"/>
                  <a:gd name="T54" fmla="*/ 256 w 287"/>
                  <a:gd name="T55" fmla="*/ 9 h 226"/>
                  <a:gd name="T56" fmla="*/ 261 w 287"/>
                  <a:gd name="T57" fmla="*/ 14 h 226"/>
                  <a:gd name="T58" fmla="*/ 256 w 287"/>
                  <a:gd name="T59" fmla="*/ 19 h 226"/>
                  <a:gd name="T60" fmla="*/ 259 w 287"/>
                  <a:gd name="T61" fmla="*/ 19 h 226"/>
                  <a:gd name="T62" fmla="*/ 260 w 287"/>
                  <a:gd name="T63" fmla="*/ 19 h 226"/>
                  <a:gd name="T64" fmla="*/ 263 w 287"/>
                  <a:gd name="T65" fmla="*/ 16 h 226"/>
                  <a:gd name="T66" fmla="*/ 264 w 287"/>
                  <a:gd name="T67" fmla="*/ 17 h 226"/>
                  <a:gd name="T68" fmla="*/ 266 w 287"/>
                  <a:gd name="T69" fmla="*/ 19 h 226"/>
                  <a:gd name="T70" fmla="*/ 270 w 287"/>
                  <a:gd name="T71" fmla="*/ 19 h 226"/>
                  <a:gd name="T72" fmla="*/ 265 w 287"/>
                  <a:gd name="T73" fmla="*/ 14 h 226"/>
                  <a:gd name="T74" fmla="*/ 270 w 287"/>
                  <a:gd name="T75" fmla="*/ 9 h 226"/>
                  <a:gd name="T76" fmla="*/ 266 w 287"/>
                  <a:gd name="T77" fmla="*/ 9 h 226"/>
                  <a:gd name="T78" fmla="*/ 287 w 287"/>
                  <a:gd name="T79" fmla="*/ 211 h 226"/>
                  <a:gd name="T80" fmla="*/ 273 w 287"/>
                  <a:gd name="T81" fmla="*/ 226 h 226"/>
                  <a:gd name="T82" fmla="*/ 15 w 287"/>
                  <a:gd name="T83" fmla="*/ 226 h 226"/>
                  <a:gd name="T84" fmla="*/ 0 w 287"/>
                  <a:gd name="T85" fmla="*/ 211 h 226"/>
                  <a:gd name="T86" fmla="*/ 0 w 287"/>
                  <a:gd name="T87" fmla="*/ 54 h 226"/>
                  <a:gd name="T88" fmla="*/ 15 w 287"/>
                  <a:gd name="T89" fmla="*/ 40 h 226"/>
                  <a:gd name="T90" fmla="*/ 273 w 287"/>
                  <a:gd name="T91" fmla="*/ 40 h 226"/>
                  <a:gd name="T92" fmla="*/ 287 w 287"/>
                  <a:gd name="T93" fmla="*/ 54 h 226"/>
                  <a:gd name="T94" fmla="*/ 287 w 287"/>
                  <a:gd name="T95" fmla="*/ 211 h 226"/>
                  <a:gd name="T96" fmla="*/ 287 w 287"/>
                  <a:gd name="T97" fmla="*/ 33 h 226"/>
                  <a:gd name="T98" fmla="*/ 276 w 287"/>
                  <a:gd name="T99" fmla="*/ 28 h 226"/>
                  <a:gd name="T100" fmla="*/ 10 w 287"/>
                  <a:gd name="T101" fmla="*/ 28 h 226"/>
                  <a:gd name="T102" fmla="*/ 0 w 287"/>
                  <a:gd name="T103" fmla="*/ 32 h 226"/>
                  <a:gd name="T104" fmla="*/ 0 w 287"/>
                  <a:gd name="T105" fmla="*/ 14 h 226"/>
                  <a:gd name="T106" fmla="*/ 15 w 287"/>
                  <a:gd name="T107" fmla="*/ 0 h 226"/>
                  <a:gd name="T108" fmla="*/ 273 w 287"/>
                  <a:gd name="T109" fmla="*/ 0 h 226"/>
                  <a:gd name="T110" fmla="*/ 287 w 287"/>
                  <a:gd name="T111" fmla="*/ 14 h 226"/>
                  <a:gd name="T112" fmla="*/ 287 w 287"/>
                  <a:gd name="T113"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226">
                    <a:moveTo>
                      <a:pt x="237" y="19"/>
                    </a:moveTo>
                    <a:cubicBezTo>
                      <a:pt x="247" y="19"/>
                      <a:pt x="247" y="19"/>
                      <a:pt x="247" y="19"/>
                    </a:cubicBezTo>
                    <a:cubicBezTo>
                      <a:pt x="247" y="9"/>
                      <a:pt x="247" y="9"/>
                      <a:pt x="247" y="9"/>
                    </a:cubicBezTo>
                    <a:cubicBezTo>
                      <a:pt x="237" y="9"/>
                      <a:pt x="237" y="9"/>
                      <a:pt x="237" y="9"/>
                    </a:cubicBezTo>
                    <a:lnTo>
                      <a:pt x="237" y="19"/>
                    </a:lnTo>
                    <a:close/>
                    <a:moveTo>
                      <a:pt x="239" y="11"/>
                    </a:moveTo>
                    <a:cubicBezTo>
                      <a:pt x="246" y="11"/>
                      <a:pt x="246" y="11"/>
                      <a:pt x="246" y="11"/>
                    </a:cubicBezTo>
                    <a:cubicBezTo>
                      <a:pt x="246" y="18"/>
                      <a:pt x="246" y="18"/>
                      <a:pt x="246" y="18"/>
                    </a:cubicBezTo>
                    <a:cubicBezTo>
                      <a:pt x="239" y="18"/>
                      <a:pt x="239" y="18"/>
                      <a:pt x="239" y="18"/>
                    </a:cubicBezTo>
                    <a:lnTo>
                      <a:pt x="239" y="11"/>
                    </a:lnTo>
                    <a:close/>
                    <a:moveTo>
                      <a:pt x="217" y="20"/>
                    </a:moveTo>
                    <a:cubicBezTo>
                      <a:pt x="230" y="20"/>
                      <a:pt x="230" y="20"/>
                      <a:pt x="230" y="20"/>
                    </a:cubicBezTo>
                    <a:cubicBezTo>
                      <a:pt x="230" y="17"/>
                      <a:pt x="230" y="17"/>
                      <a:pt x="230" y="17"/>
                    </a:cubicBezTo>
                    <a:cubicBezTo>
                      <a:pt x="217" y="17"/>
                      <a:pt x="217" y="17"/>
                      <a:pt x="217" y="17"/>
                    </a:cubicBezTo>
                    <a:lnTo>
                      <a:pt x="217" y="20"/>
                    </a:lnTo>
                    <a:close/>
                    <a:moveTo>
                      <a:pt x="273" y="54"/>
                    </a:moveTo>
                    <a:cubicBezTo>
                      <a:pt x="15" y="54"/>
                      <a:pt x="15" y="54"/>
                      <a:pt x="15" y="54"/>
                    </a:cubicBezTo>
                    <a:cubicBezTo>
                      <a:pt x="15" y="54"/>
                      <a:pt x="14" y="54"/>
                      <a:pt x="14" y="54"/>
                    </a:cubicBezTo>
                    <a:cubicBezTo>
                      <a:pt x="14" y="211"/>
                      <a:pt x="14" y="211"/>
                      <a:pt x="14" y="211"/>
                    </a:cubicBezTo>
                    <a:cubicBezTo>
                      <a:pt x="14" y="211"/>
                      <a:pt x="15" y="211"/>
                      <a:pt x="15" y="211"/>
                    </a:cubicBezTo>
                    <a:cubicBezTo>
                      <a:pt x="273" y="211"/>
                      <a:pt x="273" y="211"/>
                      <a:pt x="273" y="211"/>
                    </a:cubicBezTo>
                    <a:cubicBezTo>
                      <a:pt x="273" y="211"/>
                      <a:pt x="273" y="211"/>
                      <a:pt x="273" y="211"/>
                    </a:cubicBezTo>
                    <a:cubicBezTo>
                      <a:pt x="273" y="54"/>
                      <a:pt x="273" y="54"/>
                      <a:pt x="273" y="54"/>
                    </a:cubicBezTo>
                    <a:cubicBezTo>
                      <a:pt x="273" y="54"/>
                      <a:pt x="273" y="54"/>
                      <a:pt x="273" y="54"/>
                    </a:cubicBezTo>
                    <a:close/>
                    <a:moveTo>
                      <a:pt x="266" y="9"/>
                    </a:moveTo>
                    <a:cubicBezTo>
                      <a:pt x="263" y="12"/>
                      <a:pt x="263" y="12"/>
                      <a:pt x="263" y="12"/>
                    </a:cubicBezTo>
                    <a:cubicBezTo>
                      <a:pt x="259" y="9"/>
                      <a:pt x="259" y="9"/>
                      <a:pt x="259" y="9"/>
                    </a:cubicBezTo>
                    <a:cubicBezTo>
                      <a:pt x="256" y="9"/>
                      <a:pt x="256" y="9"/>
                      <a:pt x="256" y="9"/>
                    </a:cubicBezTo>
                    <a:cubicBezTo>
                      <a:pt x="261" y="14"/>
                      <a:pt x="261" y="14"/>
                      <a:pt x="261" y="14"/>
                    </a:cubicBezTo>
                    <a:cubicBezTo>
                      <a:pt x="256" y="19"/>
                      <a:pt x="256" y="19"/>
                      <a:pt x="256" y="19"/>
                    </a:cubicBezTo>
                    <a:cubicBezTo>
                      <a:pt x="259" y="19"/>
                      <a:pt x="259" y="19"/>
                      <a:pt x="259" y="19"/>
                    </a:cubicBezTo>
                    <a:cubicBezTo>
                      <a:pt x="260" y="19"/>
                      <a:pt x="260" y="19"/>
                      <a:pt x="260" y="19"/>
                    </a:cubicBezTo>
                    <a:cubicBezTo>
                      <a:pt x="263" y="16"/>
                      <a:pt x="263" y="16"/>
                      <a:pt x="263" y="16"/>
                    </a:cubicBezTo>
                    <a:cubicBezTo>
                      <a:pt x="264" y="17"/>
                      <a:pt x="264" y="17"/>
                      <a:pt x="264" y="17"/>
                    </a:cubicBezTo>
                    <a:cubicBezTo>
                      <a:pt x="266" y="19"/>
                      <a:pt x="266" y="19"/>
                      <a:pt x="266" y="19"/>
                    </a:cubicBezTo>
                    <a:cubicBezTo>
                      <a:pt x="270" y="19"/>
                      <a:pt x="270" y="19"/>
                      <a:pt x="270" y="19"/>
                    </a:cubicBezTo>
                    <a:cubicBezTo>
                      <a:pt x="265" y="14"/>
                      <a:pt x="265" y="14"/>
                      <a:pt x="265" y="14"/>
                    </a:cubicBezTo>
                    <a:cubicBezTo>
                      <a:pt x="270" y="9"/>
                      <a:pt x="270" y="9"/>
                      <a:pt x="270" y="9"/>
                    </a:cubicBezTo>
                    <a:lnTo>
                      <a:pt x="266" y="9"/>
                    </a:lnTo>
                    <a:close/>
                    <a:moveTo>
                      <a:pt x="287" y="211"/>
                    </a:moveTo>
                    <a:cubicBezTo>
                      <a:pt x="287" y="219"/>
                      <a:pt x="280" y="226"/>
                      <a:pt x="273" y="226"/>
                    </a:cubicBezTo>
                    <a:cubicBezTo>
                      <a:pt x="15" y="226"/>
                      <a:pt x="15" y="226"/>
                      <a:pt x="15" y="226"/>
                    </a:cubicBezTo>
                    <a:cubicBezTo>
                      <a:pt x="7" y="226"/>
                      <a:pt x="0" y="219"/>
                      <a:pt x="0" y="211"/>
                    </a:cubicBezTo>
                    <a:cubicBezTo>
                      <a:pt x="0" y="54"/>
                      <a:pt x="0" y="54"/>
                      <a:pt x="0" y="54"/>
                    </a:cubicBezTo>
                    <a:cubicBezTo>
                      <a:pt x="0" y="46"/>
                      <a:pt x="7" y="40"/>
                      <a:pt x="15" y="40"/>
                    </a:cubicBezTo>
                    <a:cubicBezTo>
                      <a:pt x="273" y="40"/>
                      <a:pt x="273" y="40"/>
                      <a:pt x="273" y="40"/>
                    </a:cubicBezTo>
                    <a:cubicBezTo>
                      <a:pt x="280" y="40"/>
                      <a:pt x="287" y="46"/>
                      <a:pt x="287" y="54"/>
                    </a:cubicBezTo>
                    <a:lnTo>
                      <a:pt x="287" y="211"/>
                    </a:lnTo>
                    <a:close/>
                    <a:moveTo>
                      <a:pt x="287" y="33"/>
                    </a:moveTo>
                    <a:cubicBezTo>
                      <a:pt x="284" y="30"/>
                      <a:pt x="280" y="28"/>
                      <a:pt x="276" y="28"/>
                    </a:cubicBezTo>
                    <a:cubicBezTo>
                      <a:pt x="10" y="28"/>
                      <a:pt x="10" y="28"/>
                      <a:pt x="10" y="28"/>
                    </a:cubicBezTo>
                    <a:cubicBezTo>
                      <a:pt x="6" y="28"/>
                      <a:pt x="3" y="29"/>
                      <a:pt x="0" y="32"/>
                    </a:cubicBezTo>
                    <a:cubicBezTo>
                      <a:pt x="0" y="14"/>
                      <a:pt x="0" y="14"/>
                      <a:pt x="0" y="14"/>
                    </a:cubicBezTo>
                    <a:cubicBezTo>
                      <a:pt x="0" y="6"/>
                      <a:pt x="7" y="0"/>
                      <a:pt x="15" y="0"/>
                    </a:cubicBezTo>
                    <a:cubicBezTo>
                      <a:pt x="273" y="0"/>
                      <a:pt x="273" y="0"/>
                      <a:pt x="273" y="0"/>
                    </a:cubicBezTo>
                    <a:cubicBezTo>
                      <a:pt x="280" y="0"/>
                      <a:pt x="287" y="6"/>
                      <a:pt x="287" y="14"/>
                    </a:cubicBezTo>
                    <a:lnTo>
                      <a:pt x="287" y="33"/>
                    </a:lnTo>
                    <a:close/>
                  </a:path>
                </a:pathLst>
              </a:custGeom>
              <a:solidFill>
                <a:srgbClr val="FFFFFF"/>
              </a:solidFill>
              <a:ln>
                <a:noFill/>
              </a:ln>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nvGrpSpPr>
            <p:cNvPr id="19" name="Group 18">
              <a:extLst>
                <a:ext uri="{FF2B5EF4-FFF2-40B4-BE49-F238E27FC236}">
                  <a16:creationId xmlns:a16="http://schemas.microsoft.com/office/drawing/2014/main" id="{734C8C80-4943-43E0-88C5-D00B70C6FB49}"/>
                </a:ext>
              </a:extLst>
            </p:cNvPr>
            <p:cNvGrpSpPr/>
            <p:nvPr/>
          </p:nvGrpSpPr>
          <p:grpSpPr>
            <a:xfrm>
              <a:off x="8512977" y="1772471"/>
              <a:ext cx="311160" cy="390851"/>
              <a:chOff x="7253856" y="1460106"/>
              <a:chExt cx="862118" cy="861503"/>
            </a:xfrm>
          </p:grpSpPr>
          <p:sp>
            <p:nvSpPr>
              <p:cNvPr id="41" name="Freeform 5">
                <a:extLst>
                  <a:ext uri="{FF2B5EF4-FFF2-40B4-BE49-F238E27FC236}">
                    <a16:creationId xmlns:a16="http://schemas.microsoft.com/office/drawing/2014/main" id="{CCA11493-F589-4422-AED7-A7BA97B88736}"/>
                  </a:ext>
                </a:extLst>
              </p:cNvPr>
              <p:cNvSpPr>
                <a:spLocks noEditPoints="1"/>
              </p:cNvSpPr>
              <p:nvPr/>
            </p:nvSpPr>
            <p:spPr bwMode="auto">
              <a:xfrm>
                <a:off x="7253856" y="1460106"/>
                <a:ext cx="862118" cy="683140"/>
              </a:xfrm>
              <a:custGeom>
                <a:avLst/>
                <a:gdLst>
                  <a:gd name="T0" fmla="*/ 237 w 287"/>
                  <a:gd name="T1" fmla="*/ 19 h 226"/>
                  <a:gd name="T2" fmla="*/ 247 w 287"/>
                  <a:gd name="T3" fmla="*/ 19 h 226"/>
                  <a:gd name="T4" fmla="*/ 247 w 287"/>
                  <a:gd name="T5" fmla="*/ 9 h 226"/>
                  <a:gd name="T6" fmla="*/ 237 w 287"/>
                  <a:gd name="T7" fmla="*/ 9 h 226"/>
                  <a:gd name="T8" fmla="*/ 237 w 287"/>
                  <a:gd name="T9" fmla="*/ 19 h 226"/>
                  <a:gd name="T10" fmla="*/ 239 w 287"/>
                  <a:gd name="T11" fmla="*/ 11 h 226"/>
                  <a:gd name="T12" fmla="*/ 246 w 287"/>
                  <a:gd name="T13" fmla="*/ 11 h 226"/>
                  <a:gd name="T14" fmla="*/ 246 w 287"/>
                  <a:gd name="T15" fmla="*/ 18 h 226"/>
                  <a:gd name="T16" fmla="*/ 239 w 287"/>
                  <a:gd name="T17" fmla="*/ 18 h 226"/>
                  <a:gd name="T18" fmla="*/ 239 w 287"/>
                  <a:gd name="T19" fmla="*/ 11 h 226"/>
                  <a:gd name="T20" fmla="*/ 217 w 287"/>
                  <a:gd name="T21" fmla="*/ 20 h 226"/>
                  <a:gd name="T22" fmla="*/ 230 w 287"/>
                  <a:gd name="T23" fmla="*/ 20 h 226"/>
                  <a:gd name="T24" fmla="*/ 230 w 287"/>
                  <a:gd name="T25" fmla="*/ 17 h 226"/>
                  <a:gd name="T26" fmla="*/ 217 w 287"/>
                  <a:gd name="T27" fmla="*/ 17 h 226"/>
                  <a:gd name="T28" fmla="*/ 217 w 287"/>
                  <a:gd name="T29" fmla="*/ 20 h 226"/>
                  <a:gd name="T30" fmla="*/ 273 w 287"/>
                  <a:gd name="T31" fmla="*/ 54 h 226"/>
                  <a:gd name="T32" fmla="*/ 15 w 287"/>
                  <a:gd name="T33" fmla="*/ 54 h 226"/>
                  <a:gd name="T34" fmla="*/ 14 w 287"/>
                  <a:gd name="T35" fmla="*/ 54 h 226"/>
                  <a:gd name="T36" fmla="*/ 14 w 287"/>
                  <a:gd name="T37" fmla="*/ 211 h 226"/>
                  <a:gd name="T38" fmla="*/ 15 w 287"/>
                  <a:gd name="T39" fmla="*/ 211 h 226"/>
                  <a:gd name="T40" fmla="*/ 273 w 287"/>
                  <a:gd name="T41" fmla="*/ 211 h 226"/>
                  <a:gd name="T42" fmla="*/ 273 w 287"/>
                  <a:gd name="T43" fmla="*/ 211 h 226"/>
                  <a:gd name="T44" fmla="*/ 273 w 287"/>
                  <a:gd name="T45" fmla="*/ 54 h 226"/>
                  <a:gd name="T46" fmla="*/ 273 w 287"/>
                  <a:gd name="T47" fmla="*/ 54 h 226"/>
                  <a:gd name="T48" fmla="*/ 266 w 287"/>
                  <a:gd name="T49" fmla="*/ 9 h 226"/>
                  <a:gd name="T50" fmla="*/ 263 w 287"/>
                  <a:gd name="T51" fmla="*/ 12 h 226"/>
                  <a:gd name="T52" fmla="*/ 259 w 287"/>
                  <a:gd name="T53" fmla="*/ 9 h 226"/>
                  <a:gd name="T54" fmla="*/ 256 w 287"/>
                  <a:gd name="T55" fmla="*/ 9 h 226"/>
                  <a:gd name="T56" fmla="*/ 261 w 287"/>
                  <a:gd name="T57" fmla="*/ 14 h 226"/>
                  <a:gd name="T58" fmla="*/ 256 w 287"/>
                  <a:gd name="T59" fmla="*/ 19 h 226"/>
                  <a:gd name="T60" fmla="*/ 259 w 287"/>
                  <a:gd name="T61" fmla="*/ 19 h 226"/>
                  <a:gd name="T62" fmla="*/ 260 w 287"/>
                  <a:gd name="T63" fmla="*/ 19 h 226"/>
                  <a:gd name="T64" fmla="*/ 263 w 287"/>
                  <a:gd name="T65" fmla="*/ 16 h 226"/>
                  <a:gd name="T66" fmla="*/ 264 w 287"/>
                  <a:gd name="T67" fmla="*/ 17 h 226"/>
                  <a:gd name="T68" fmla="*/ 266 w 287"/>
                  <a:gd name="T69" fmla="*/ 19 h 226"/>
                  <a:gd name="T70" fmla="*/ 270 w 287"/>
                  <a:gd name="T71" fmla="*/ 19 h 226"/>
                  <a:gd name="T72" fmla="*/ 265 w 287"/>
                  <a:gd name="T73" fmla="*/ 14 h 226"/>
                  <a:gd name="T74" fmla="*/ 270 w 287"/>
                  <a:gd name="T75" fmla="*/ 9 h 226"/>
                  <a:gd name="T76" fmla="*/ 266 w 287"/>
                  <a:gd name="T77" fmla="*/ 9 h 226"/>
                  <a:gd name="T78" fmla="*/ 287 w 287"/>
                  <a:gd name="T79" fmla="*/ 211 h 226"/>
                  <a:gd name="T80" fmla="*/ 273 w 287"/>
                  <a:gd name="T81" fmla="*/ 226 h 226"/>
                  <a:gd name="T82" fmla="*/ 15 w 287"/>
                  <a:gd name="T83" fmla="*/ 226 h 226"/>
                  <a:gd name="T84" fmla="*/ 0 w 287"/>
                  <a:gd name="T85" fmla="*/ 211 h 226"/>
                  <a:gd name="T86" fmla="*/ 0 w 287"/>
                  <a:gd name="T87" fmla="*/ 54 h 226"/>
                  <a:gd name="T88" fmla="*/ 15 w 287"/>
                  <a:gd name="T89" fmla="*/ 40 h 226"/>
                  <a:gd name="T90" fmla="*/ 273 w 287"/>
                  <a:gd name="T91" fmla="*/ 40 h 226"/>
                  <a:gd name="T92" fmla="*/ 287 w 287"/>
                  <a:gd name="T93" fmla="*/ 54 h 226"/>
                  <a:gd name="T94" fmla="*/ 287 w 287"/>
                  <a:gd name="T95" fmla="*/ 211 h 226"/>
                  <a:gd name="T96" fmla="*/ 287 w 287"/>
                  <a:gd name="T97" fmla="*/ 33 h 226"/>
                  <a:gd name="T98" fmla="*/ 276 w 287"/>
                  <a:gd name="T99" fmla="*/ 28 h 226"/>
                  <a:gd name="T100" fmla="*/ 10 w 287"/>
                  <a:gd name="T101" fmla="*/ 28 h 226"/>
                  <a:gd name="T102" fmla="*/ 0 w 287"/>
                  <a:gd name="T103" fmla="*/ 32 h 226"/>
                  <a:gd name="T104" fmla="*/ 0 w 287"/>
                  <a:gd name="T105" fmla="*/ 14 h 226"/>
                  <a:gd name="T106" fmla="*/ 15 w 287"/>
                  <a:gd name="T107" fmla="*/ 0 h 226"/>
                  <a:gd name="T108" fmla="*/ 273 w 287"/>
                  <a:gd name="T109" fmla="*/ 0 h 226"/>
                  <a:gd name="T110" fmla="*/ 287 w 287"/>
                  <a:gd name="T111" fmla="*/ 14 h 226"/>
                  <a:gd name="T112" fmla="*/ 287 w 287"/>
                  <a:gd name="T113"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226">
                    <a:moveTo>
                      <a:pt x="237" y="19"/>
                    </a:moveTo>
                    <a:cubicBezTo>
                      <a:pt x="247" y="19"/>
                      <a:pt x="247" y="19"/>
                      <a:pt x="247" y="19"/>
                    </a:cubicBezTo>
                    <a:cubicBezTo>
                      <a:pt x="247" y="9"/>
                      <a:pt x="247" y="9"/>
                      <a:pt x="247" y="9"/>
                    </a:cubicBezTo>
                    <a:cubicBezTo>
                      <a:pt x="237" y="9"/>
                      <a:pt x="237" y="9"/>
                      <a:pt x="237" y="9"/>
                    </a:cubicBezTo>
                    <a:lnTo>
                      <a:pt x="237" y="19"/>
                    </a:lnTo>
                    <a:close/>
                    <a:moveTo>
                      <a:pt x="239" y="11"/>
                    </a:moveTo>
                    <a:cubicBezTo>
                      <a:pt x="246" y="11"/>
                      <a:pt x="246" y="11"/>
                      <a:pt x="246" y="11"/>
                    </a:cubicBezTo>
                    <a:cubicBezTo>
                      <a:pt x="246" y="18"/>
                      <a:pt x="246" y="18"/>
                      <a:pt x="246" y="18"/>
                    </a:cubicBezTo>
                    <a:cubicBezTo>
                      <a:pt x="239" y="18"/>
                      <a:pt x="239" y="18"/>
                      <a:pt x="239" y="18"/>
                    </a:cubicBezTo>
                    <a:lnTo>
                      <a:pt x="239" y="11"/>
                    </a:lnTo>
                    <a:close/>
                    <a:moveTo>
                      <a:pt x="217" y="20"/>
                    </a:moveTo>
                    <a:cubicBezTo>
                      <a:pt x="230" y="20"/>
                      <a:pt x="230" y="20"/>
                      <a:pt x="230" y="20"/>
                    </a:cubicBezTo>
                    <a:cubicBezTo>
                      <a:pt x="230" y="17"/>
                      <a:pt x="230" y="17"/>
                      <a:pt x="230" y="17"/>
                    </a:cubicBezTo>
                    <a:cubicBezTo>
                      <a:pt x="217" y="17"/>
                      <a:pt x="217" y="17"/>
                      <a:pt x="217" y="17"/>
                    </a:cubicBezTo>
                    <a:lnTo>
                      <a:pt x="217" y="20"/>
                    </a:lnTo>
                    <a:close/>
                    <a:moveTo>
                      <a:pt x="273" y="54"/>
                    </a:moveTo>
                    <a:cubicBezTo>
                      <a:pt x="15" y="54"/>
                      <a:pt x="15" y="54"/>
                      <a:pt x="15" y="54"/>
                    </a:cubicBezTo>
                    <a:cubicBezTo>
                      <a:pt x="15" y="54"/>
                      <a:pt x="14" y="54"/>
                      <a:pt x="14" y="54"/>
                    </a:cubicBezTo>
                    <a:cubicBezTo>
                      <a:pt x="14" y="211"/>
                      <a:pt x="14" y="211"/>
                      <a:pt x="14" y="211"/>
                    </a:cubicBezTo>
                    <a:cubicBezTo>
                      <a:pt x="14" y="211"/>
                      <a:pt x="15" y="211"/>
                      <a:pt x="15" y="211"/>
                    </a:cubicBezTo>
                    <a:cubicBezTo>
                      <a:pt x="273" y="211"/>
                      <a:pt x="273" y="211"/>
                      <a:pt x="273" y="211"/>
                    </a:cubicBezTo>
                    <a:cubicBezTo>
                      <a:pt x="273" y="211"/>
                      <a:pt x="273" y="211"/>
                      <a:pt x="273" y="211"/>
                    </a:cubicBezTo>
                    <a:cubicBezTo>
                      <a:pt x="273" y="54"/>
                      <a:pt x="273" y="54"/>
                      <a:pt x="273" y="54"/>
                    </a:cubicBezTo>
                    <a:cubicBezTo>
                      <a:pt x="273" y="54"/>
                      <a:pt x="273" y="54"/>
                      <a:pt x="273" y="54"/>
                    </a:cubicBezTo>
                    <a:close/>
                    <a:moveTo>
                      <a:pt x="266" y="9"/>
                    </a:moveTo>
                    <a:cubicBezTo>
                      <a:pt x="263" y="12"/>
                      <a:pt x="263" y="12"/>
                      <a:pt x="263" y="12"/>
                    </a:cubicBezTo>
                    <a:cubicBezTo>
                      <a:pt x="259" y="9"/>
                      <a:pt x="259" y="9"/>
                      <a:pt x="259" y="9"/>
                    </a:cubicBezTo>
                    <a:cubicBezTo>
                      <a:pt x="256" y="9"/>
                      <a:pt x="256" y="9"/>
                      <a:pt x="256" y="9"/>
                    </a:cubicBezTo>
                    <a:cubicBezTo>
                      <a:pt x="261" y="14"/>
                      <a:pt x="261" y="14"/>
                      <a:pt x="261" y="14"/>
                    </a:cubicBezTo>
                    <a:cubicBezTo>
                      <a:pt x="256" y="19"/>
                      <a:pt x="256" y="19"/>
                      <a:pt x="256" y="19"/>
                    </a:cubicBezTo>
                    <a:cubicBezTo>
                      <a:pt x="259" y="19"/>
                      <a:pt x="259" y="19"/>
                      <a:pt x="259" y="19"/>
                    </a:cubicBezTo>
                    <a:cubicBezTo>
                      <a:pt x="260" y="19"/>
                      <a:pt x="260" y="19"/>
                      <a:pt x="260" y="19"/>
                    </a:cubicBezTo>
                    <a:cubicBezTo>
                      <a:pt x="263" y="16"/>
                      <a:pt x="263" y="16"/>
                      <a:pt x="263" y="16"/>
                    </a:cubicBezTo>
                    <a:cubicBezTo>
                      <a:pt x="264" y="17"/>
                      <a:pt x="264" y="17"/>
                      <a:pt x="264" y="17"/>
                    </a:cubicBezTo>
                    <a:cubicBezTo>
                      <a:pt x="266" y="19"/>
                      <a:pt x="266" y="19"/>
                      <a:pt x="266" y="19"/>
                    </a:cubicBezTo>
                    <a:cubicBezTo>
                      <a:pt x="270" y="19"/>
                      <a:pt x="270" y="19"/>
                      <a:pt x="270" y="19"/>
                    </a:cubicBezTo>
                    <a:cubicBezTo>
                      <a:pt x="265" y="14"/>
                      <a:pt x="265" y="14"/>
                      <a:pt x="265" y="14"/>
                    </a:cubicBezTo>
                    <a:cubicBezTo>
                      <a:pt x="270" y="9"/>
                      <a:pt x="270" y="9"/>
                      <a:pt x="270" y="9"/>
                    </a:cubicBezTo>
                    <a:lnTo>
                      <a:pt x="266" y="9"/>
                    </a:lnTo>
                    <a:close/>
                    <a:moveTo>
                      <a:pt x="287" y="211"/>
                    </a:moveTo>
                    <a:cubicBezTo>
                      <a:pt x="287" y="219"/>
                      <a:pt x="280" y="226"/>
                      <a:pt x="273" y="226"/>
                    </a:cubicBezTo>
                    <a:cubicBezTo>
                      <a:pt x="15" y="226"/>
                      <a:pt x="15" y="226"/>
                      <a:pt x="15" y="226"/>
                    </a:cubicBezTo>
                    <a:cubicBezTo>
                      <a:pt x="7" y="226"/>
                      <a:pt x="0" y="219"/>
                      <a:pt x="0" y="211"/>
                    </a:cubicBezTo>
                    <a:cubicBezTo>
                      <a:pt x="0" y="54"/>
                      <a:pt x="0" y="54"/>
                      <a:pt x="0" y="54"/>
                    </a:cubicBezTo>
                    <a:cubicBezTo>
                      <a:pt x="0" y="46"/>
                      <a:pt x="7" y="40"/>
                      <a:pt x="15" y="40"/>
                    </a:cubicBezTo>
                    <a:cubicBezTo>
                      <a:pt x="273" y="40"/>
                      <a:pt x="273" y="40"/>
                      <a:pt x="273" y="40"/>
                    </a:cubicBezTo>
                    <a:cubicBezTo>
                      <a:pt x="280" y="40"/>
                      <a:pt x="287" y="46"/>
                      <a:pt x="287" y="54"/>
                    </a:cubicBezTo>
                    <a:lnTo>
                      <a:pt x="287" y="211"/>
                    </a:lnTo>
                    <a:close/>
                    <a:moveTo>
                      <a:pt x="287" y="33"/>
                    </a:moveTo>
                    <a:cubicBezTo>
                      <a:pt x="284" y="30"/>
                      <a:pt x="280" y="28"/>
                      <a:pt x="276" y="28"/>
                    </a:cubicBezTo>
                    <a:cubicBezTo>
                      <a:pt x="10" y="28"/>
                      <a:pt x="10" y="28"/>
                      <a:pt x="10" y="28"/>
                    </a:cubicBezTo>
                    <a:cubicBezTo>
                      <a:pt x="6" y="28"/>
                      <a:pt x="3" y="29"/>
                      <a:pt x="0" y="32"/>
                    </a:cubicBezTo>
                    <a:cubicBezTo>
                      <a:pt x="0" y="14"/>
                      <a:pt x="0" y="14"/>
                      <a:pt x="0" y="14"/>
                    </a:cubicBezTo>
                    <a:cubicBezTo>
                      <a:pt x="0" y="6"/>
                      <a:pt x="7" y="0"/>
                      <a:pt x="15" y="0"/>
                    </a:cubicBezTo>
                    <a:cubicBezTo>
                      <a:pt x="273" y="0"/>
                      <a:pt x="273" y="0"/>
                      <a:pt x="273" y="0"/>
                    </a:cubicBezTo>
                    <a:cubicBezTo>
                      <a:pt x="280" y="0"/>
                      <a:pt x="287" y="6"/>
                      <a:pt x="287" y="14"/>
                    </a:cubicBezTo>
                    <a:lnTo>
                      <a:pt x="287" y="33"/>
                    </a:lnTo>
                    <a:close/>
                  </a:path>
                </a:pathLst>
              </a:custGeom>
              <a:solidFill>
                <a:srgbClr val="FFFFFF"/>
              </a:solidFill>
              <a:ln>
                <a:noFill/>
              </a:ln>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42" name="Freeform 5">
                <a:extLst>
                  <a:ext uri="{FF2B5EF4-FFF2-40B4-BE49-F238E27FC236}">
                    <a16:creationId xmlns:a16="http://schemas.microsoft.com/office/drawing/2014/main" id="{5FEF2F58-2617-4B87-9575-722926E5188E}"/>
                  </a:ext>
                </a:extLst>
              </p:cNvPr>
              <p:cNvSpPr>
                <a:spLocks/>
              </p:cNvSpPr>
              <p:nvPr/>
            </p:nvSpPr>
            <p:spPr bwMode="auto">
              <a:xfrm>
                <a:off x="7327157" y="1794548"/>
                <a:ext cx="385474" cy="527061"/>
              </a:xfrm>
              <a:custGeom>
                <a:avLst/>
                <a:gdLst>
                  <a:gd name="T0" fmla="*/ 150 w 217"/>
                  <a:gd name="T1" fmla="*/ 121 h 298"/>
                  <a:gd name="T2" fmla="*/ 186 w 217"/>
                  <a:gd name="T3" fmla="*/ 64 h 298"/>
                  <a:gd name="T4" fmla="*/ 122 w 217"/>
                  <a:gd name="T5" fmla="*/ 0 h 298"/>
                  <a:gd name="T6" fmla="*/ 58 w 217"/>
                  <a:gd name="T7" fmla="*/ 64 h 298"/>
                  <a:gd name="T8" fmla="*/ 89 w 217"/>
                  <a:gd name="T9" fmla="*/ 119 h 298"/>
                  <a:gd name="T10" fmla="*/ 23 w 217"/>
                  <a:gd name="T11" fmla="*/ 186 h 298"/>
                  <a:gd name="T12" fmla="*/ 17 w 217"/>
                  <a:gd name="T13" fmla="*/ 251 h 298"/>
                  <a:gd name="T14" fmla="*/ 28 w 217"/>
                  <a:gd name="T15" fmla="*/ 227 h 298"/>
                  <a:gd name="T16" fmla="*/ 32 w 217"/>
                  <a:gd name="T17" fmla="*/ 259 h 298"/>
                  <a:gd name="T18" fmla="*/ 105 w 217"/>
                  <a:gd name="T19" fmla="*/ 287 h 298"/>
                  <a:gd name="T20" fmla="*/ 217 w 217"/>
                  <a:gd name="T21" fmla="*/ 227 h 298"/>
                  <a:gd name="T22" fmla="*/ 150 w 217"/>
                  <a:gd name="T23" fmla="*/ 1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98">
                    <a:moveTo>
                      <a:pt x="150" y="121"/>
                    </a:moveTo>
                    <a:cubicBezTo>
                      <a:pt x="171" y="111"/>
                      <a:pt x="186" y="89"/>
                      <a:pt x="186" y="64"/>
                    </a:cubicBezTo>
                    <a:cubicBezTo>
                      <a:pt x="186" y="29"/>
                      <a:pt x="157" y="0"/>
                      <a:pt x="122" y="0"/>
                    </a:cubicBezTo>
                    <a:cubicBezTo>
                      <a:pt x="86" y="0"/>
                      <a:pt x="58" y="29"/>
                      <a:pt x="58" y="64"/>
                    </a:cubicBezTo>
                    <a:cubicBezTo>
                      <a:pt x="58" y="87"/>
                      <a:pt x="70" y="108"/>
                      <a:pt x="89" y="119"/>
                    </a:cubicBezTo>
                    <a:cubicBezTo>
                      <a:pt x="57" y="125"/>
                      <a:pt x="40" y="145"/>
                      <a:pt x="23" y="186"/>
                    </a:cubicBezTo>
                    <a:cubicBezTo>
                      <a:pt x="0" y="237"/>
                      <a:pt x="17" y="251"/>
                      <a:pt x="17" y="251"/>
                    </a:cubicBezTo>
                    <a:cubicBezTo>
                      <a:pt x="28" y="227"/>
                      <a:pt x="28" y="227"/>
                      <a:pt x="28" y="227"/>
                    </a:cubicBezTo>
                    <a:cubicBezTo>
                      <a:pt x="32" y="259"/>
                      <a:pt x="32" y="259"/>
                      <a:pt x="32" y="259"/>
                    </a:cubicBezTo>
                    <a:cubicBezTo>
                      <a:pt x="32" y="259"/>
                      <a:pt x="51" y="282"/>
                      <a:pt x="105" y="287"/>
                    </a:cubicBezTo>
                    <a:cubicBezTo>
                      <a:pt x="162" y="292"/>
                      <a:pt x="217" y="298"/>
                      <a:pt x="217" y="227"/>
                    </a:cubicBezTo>
                    <a:cubicBezTo>
                      <a:pt x="217" y="170"/>
                      <a:pt x="189" y="134"/>
                      <a:pt x="150" y="121"/>
                    </a:cubicBezTo>
                    <a:close/>
                  </a:path>
                </a:pathLst>
              </a:custGeom>
              <a:solidFill>
                <a:srgbClr val="FFFFFF"/>
              </a:solidFill>
              <a:ln>
                <a:noFill/>
              </a:ln>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nvGrpSpPr>
            <p:cNvPr id="20" name="Group 19">
              <a:extLst>
                <a:ext uri="{FF2B5EF4-FFF2-40B4-BE49-F238E27FC236}">
                  <a16:creationId xmlns:a16="http://schemas.microsoft.com/office/drawing/2014/main" id="{F3F91D47-CA1C-4739-994E-4C9346AB8F87}"/>
                </a:ext>
              </a:extLst>
            </p:cNvPr>
            <p:cNvGrpSpPr/>
            <p:nvPr/>
          </p:nvGrpSpPr>
          <p:grpSpPr>
            <a:xfrm>
              <a:off x="3912638" y="1245730"/>
              <a:ext cx="1646638" cy="998525"/>
              <a:chOff x="2210306" y="1254417"/>
              <a:chExt cx="1646638" cy="998525"/>
            </a:xfrm>
          </p:grpSpPr>
          <p:sp>
            <p:nvSpPr>
              <p:cNvPr id="25" name="Rectangle 24">
                <a:extLst>
                  <a:ext uri="{FF2B5EF4-FFF2-40B4-BE49-F238E27FC236}">
                    <a16:creationId xmlns:a16="http://schemas.microsoft.com/office/drawing/2014/main" id="{40AADD83-04E6-4A42-B555-30F724E4EEE0}"/>
                  </a:ext>
                </a:extLst>
              </p:cNvPr>
              <p:cNvSpPr/>
              <p:nvPr/>
            </p:nvSpPr>
            <p:spPr bwMode="auto">
              <a:xfrm>
                <a:off x="2210306" y="1254417"/>
                <a:ext cx="1646638" cy="998525"/>
              </a:xfrm>
              <a:prstGeom prst="rect">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marL="0" marR="0" lvl="1" indent="0" defTabSz="60959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Third-party platforms</a:t>
                </a:r>
              </a:p>
            </p:txBody>
          </p:sp>
          <p:grpSp>
            <p:nvGrpSpPr>
              <p:cNvPr id="26" name="Group 25">
                <a:extLst>
                  <a:ext uri="{FF2B5EF4-FFF2-40B4-BE49-F238E27FC236}">
                    <a16:creationId xmlns:a16="http://schemas.microsoft.com/office/drawing/2014/main" id="{64D1E44B-C935-4A12-A9DB-38D9F18489BF}"/>
                  </a:ext>
                </a:extLst>
              </p:cNvPr>
              <p:cNvGrpSpPr/>
              <p:nvPr/>
            </p:nvGrpSpPr>
            <p:grpSpPr>
              <a:xfrm>
                <a:off x="3192664" y="1787112"/>
                <a:ext cx="552917" cy="322339"/>
                <a:chOff x="699788" y="2158573"/>
                <a:chExt cx="1093105" cy="506964"/>
              </a:xfrm>
            </p:grpSpPr>
            <p:grpSp>
              <p:nvGrpSpPr>
                <p:cNvPr id="27" name="Group 26">
                  <a:extLst>
                    <a:ext uri="{FF2B5EF4-FFF2-40B4-BE49-F238E27FC236}">
                      <a16:creationId xmlns:a16="http://schemas.microsoft.com/office/drawing/2014/main" id="{1D11489B-435E-423E-9B45-9B8075EF98D8}"/>
                    </a:ext>
                  </a:extLst>
                </p:cNvPr>
                <p:cNvGrpSpPr/>
                <p:nvPr/>
              </p:nvGrpSpPr>
              <p:grpSpPr>
                <a:xfrm>
                  <a:off x="699788" y="2161970"/>
                  <a:ext cx="439965" cy="500171"/>
                  <a:chOff x="846520" y="1887633"/>
                  <a:chExt cx="527496" cy="599679"/>
                </a:xfrm>
              </p:grpSpPr>
              <p:grpSp>
                <p:nvGrpSpPr>
                  <p:cNvPr id="35" name="Group 34">
                    <a:extLst>
                      <a:ext uri="{FF2B5EF4-FFF2-40B4-BE49-F238E27FC236}">
                        <a16:creationId xmlns:a16="http://schemas.microsoft.com/office/drawing/2014/main" id="{B9534FE8-B9B6-4F09-A9C5-DAB79D812546}"/>
                      </a:ext>
                    </a:extLst>
                  </p:cNvPr>
                  <p:cNvGrpSpPr/>
                  <p:nvPr/>
                </p:nvGrpSpPr>
                <p:grpSpPr>
                  <a:xfrm>
                    <a:off x="846520" y="1887633"/>
                    <a:ext cx="267239" cy="550252"/>
                    <a:chOff x="714715" y="1867381"/>
                    <a:chExt cx="267239" cy="550252"/>
                  </a:xfrm>
                </p:grpSpPr>
                <p:sp>
                  <p:nvSpPr>
                    <p:cNvPr id="39" name="Freeform 76">
                      <a:extLst>
                        <a:ext uri="{FF2B5EF4-FFF2-40B4-BE49-F238E27FC236}">
                          <a16:creationId xmlns:a16="http://schemas.microsoft.com/office/drawing/2014/main" id="{1B9E7B94-B368-402C-AF7E-4884A6D93E9C}"/>
                        </a:ext>
                      </a:extLst>
                    </p:cNvPr>
                    <p:cNvSpPr>
                      <a:spLocks/>
                    </p:cNvSpPr>
                    <p:nvPr/>
                  </p:nvSpPr>
                  <p:spPr bwMode="auto">
                    <a:xfrm>
                      <a:off x="719355" y="1867381"/>
                      <a:ext cx="249609" cy="90935"/>
                    </a:xfrm>
                    <a:custGeom>
                      <a:avLst/>
                      <a:gdLst>
                        <a:gd name="T0" fmla="*/ 0 w 113"/>
                        <a:gd name="T1" fmla="*/ 41 h 41"/>
                        <a:gd name="T2" fmla="*/ 14 w 113"/>
                        <a:gd name="T3" fmla="*/ 37 h 41"/>
                        <a:gd name="T4" fmla="*/ 104 w 113"/>
                        <a:gd name="T5" fmla="*/ 37 h 41"/>
                        <a:gd name="T6" fmla="*/ 113 w 113"/>
                        <a:gd name="T7" fmla="*/ 39 h 41"/>
                        <a:gd name="T8" fmla="*/ 101 w 113"/>
                        <a:gd name="T9" fmla="*/ 14 h 41"/>
                        <a:gd name="T10" fmla="*/ 78 w 113"/>
                        <a:gd name="T11" fmla="*/ 0 h 41"/>
                        <a:gd name="T12" fmla="*/ 38 w 113"/>
                        <a:gd name="T13" fmla="*/ 0 h 41"/>
                        <a:gd name="T14" fmla="*/ 15 w 113"/>
                        <a:gd name="T15" fmla="*/ 14 h 41"/>
                        <a:gd name="T16" fmla="*/ 0 w 113"/>
                        <a:gd name="T17" fmla="*/ 41 h 41"/>
                        <a:gd name="T18" fmla="*/ 0 w 113"/>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1">
                          <a:moveTo>
                            <a:pt x="0" y="41"/>
                          </a:moveTo>
                          <a:cubicBezTo>
                            <a:pt x="4" y="38"/>
                            <a:pt x="9" y="37"/>
                            <a:pt x="14" y="37"/>
                          </a:cubicBezTo>
                          <a:cubicBezTo>
                            <a:pt x="104" y="37"/>
                            <a:pt x="104" y="37"/>
                            <a:pt x="104" y="37"/>
                          </a:cubicBezTo>
                          <a:cubicBezTo>
                            <a:pt x="106" y="37"/>
                            <a:pt x="110" y="38"/>
                            <a:pt x="113" y="39"/>
                          </a:cubicBezTo>
                          <a:cubicBezTo>
                            <a:pt x="101" y="14"/>
                            <a:pt x="101" y="14"/>
                            <a:pt x="101" y="14"/>
                          </a:cubicBezTo>
                          <a:cubicBezTo>
                            <a:pt x="97" y="6"/>
                            <a:pt x="86" y="0"/>
                            <a:pt x="78" y="0"/>
                          </a:cubicBezTo>
                          <a:cubicBezTo>
                            <a:pt x="38" y="0"/>
                            <a:pt x="38" y="0"/>
                            <a:pt x="38" y="0"/>
                          </a:cubicBezTo>
                          <a:cubicBezTo>
                            <a:pt x="29" y="0"/>
                            <a:pt x="19" y="6"/>
                            <a:pt x="15" y="14"/>
                          </a:cubicBezTo>
                          <a:cubicBezTo>
                            <a:pt x="0" y="41"/>
                            <a:pt x="0" y="41"/>
                            <a:pt x="0" y="41"/>
                          </a:cubicBezTo>
                          <a:cubicBezTo>
                            <a:pt x="0" y="41"/>
                            <a:pt x="0" y="41"/>
                            <a:pt x="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40" name="Freeform 77">
                      <a:extLst>
                        <a:ext uri="{FF2B5EF4-FFF2-40B4-BE49-F238E27FC236}">
                          <a16:creationId xmlns:a16="http://schemas.microsoft.com/office/drawing/2014/main" id="{0AF16A85-9942-4948-9242-574A71C82624}"/>
                        </a:ext>
                      </a:extLst>
                    </p:cNvPr>
                    <p:cNvSpPr>
                      <a:spLocks noEditPoints="1"/>
                    </p:cNvSpPr>
                    <p:nvPr/>
                  </p:nvSpPr>
                  <p:spPr bwMode="auto">
                    <a:xfrm>
                      <a:off x="714715" y="1967595"/>
                      <a:ext cx="267239" cy="450038"/>
                    </a:xfrm>
                    <a:custGeom>
                      <a:avLst/>
                      <a:gdLst>
                        <a:gd name="T0" fmla="*/ 114 w 121"/>
                        <a:gd name="T1" fmla="*/ 2 h 203"/>
                        <a:gd name="T2" fmla="*/ 106 w 121"/>
                        <a:gd name="T3" fmla="*/ 0 h 203"/>
                        <a:gd name="T4" fmla="*/ 17 w 121"/>
                        <a:gd name="T5" fmla="*/ 0 h 203"/>
                        <a:gd name="T6" fmla="*/ 9 w 121"/>
                        <a:gd name="T7" fmla="*/ 2 h 203"/>
                        <a:gd name="T8" fmla="*/ 0 w 121"/>
                        <a:gd name="T9" fmla="*/ 16 h 203"/>
                        <a:gd name="T10" fmla="*/ 0 w 121"/>
                        <a:gd name="T11" fmla="*/ 187 h 203"/>
                        <a:gd name="T12" fmla="*/ 17 w 121"/>
                        <a:gd name="T13" fmla="*/ 203 h 203"/>
                        <a:gd name="T14" fmla="*/ 106 w 121"/>
                        <a:gd name="T15" fmla="*/ 203 h 203"/>
                        <a:gd name="T16" fmla="*/ 121 w 121"/>
                        <a:gd name="T17" fmla="*/ 187 h 203"/>
                        <a:gd name="T18" fmla="*/ 121 w 121"/>
                        <a:gd name="T19" fmla="*/ 16 h 203"/>
                        <a:gd name="T20" fmla="*/ 114 w 121"/>
                        <a:gd name="T21" fmla="*/ 2 h 203"/>
                        <a:gd name="T22" fmla="*/ 100 w 121"/>
                        <a:gd name="T23" fmla="*/ 169 h 203"/>
                        <a:gd name="T24" fmla="*/ 28 w 121"/>
                        <a:gd name="T25" fmla="*/ 169 h 203"/>
                        <a:gd name="T26" fmla="*/ 21 w 121"/>
                        <a:gd name="T27" fmla="*/ 162 h 203"/>
                        <a:gd name="T28" fmla="*/ 28 w 121"/>
                        <a:gd name="T29" fmla="*/ 156 h 203"/>
                        <a:gd name="T30" fmla="*/ 100 w 121"/>
                        <a:gd name="T31" fmla="*/ 156 h 203"/>
                        <a:gd name="T32" fmla="*/ 106 w 121"/>
                        <a:gd name="T33" fmla="*/ 162 h 203"/>
                        <a:gd name="T34" fmla="*/ 100 w 121"/>
                        <a:gd name="T35" fmla="*/ 169 h 203"/>
                        <a:gd name="T36" fmla="*/ 100 w 121"/>
                        <a:gd name="T37" fmla="*/ 140 h 203"/>
                        <a:gd name="T38" fmla="*/ 28 w 121"/>
                        <a:gd name="T39" fmla="*/ 140 h 203"/>
                        <a:gd name="T40" fmla="*/ 21 w 121"/>
                        <a:gd name="T41" fmla="*/ 134 h 203"/>
                        <a:gd name="T42" fmla="*/ 28 w 121"/>
                        <a:gd name="T43" fmla="*/ 127 h 203"/>
                        <a:gd name="T44" fmla="*/ 100 w 121"/>
                        <a:gd name="T45" fmla="*/ 127 h 203"/>
                        <a:gd name="T46" fmla="*/ 106 w 121"/>
                        <a:gd name="T47" fmla="*/ 134 h 203"/>
                        <a:gd name="T48" fmla="*/ 100 w 121"/>
                        <a:gd name="T49" fmla="*/ 140 h 203"/>
                        <a:gd name="T50" fmla="*/ 100 w 121"/>
                        <a:gd name="T51" fmla="*/ 111 h 203"/>
                        <a:gd name="T52" fmla="*/ 28 w 121"/>
                        <a:gd name="T53" fmla="*/ 111 h 203"/>
                        <a:gd name="T54" fmla="*/ 21 w 121"/>
                        <a:gd name="T55" fmla="*/ 105 h 203"/>
                        <a:gd name="T56" fmla="*/ 28 w 121"/>
                        <a:gd name="T57" fmla="*/ 99 h 203"/>
                        <a:gd name="T58" fmla="*/ 100 w 121"/>
                        <a:gd name="T59" fmla="*/ 99 h 203"/>
                        <a:gd name="T60" fmla="*/ 106 w 121"/>
                        <a:gd name="T61" fmla="*/ 105 h 203"/>
                        <a:gd name="T62" fmla="*/ 100 w 121"/>
                        <a:gd name="T63" fmla="*/ 111 h 203"/>
                        <a:gd name="T64" fmla="*/ 97 w 121"/>
                        <a:gd name="T65" fmla="*/ 37 h 203"/>
                        <a:gd name="T66" fmla="*/ 89 w 121"/>
                        <a:gd name="T67" fmla="*/ 29 h 203"/>
                        <a:gd name="T68" fmla="*/ 97 w 121"/>
                        <a:gd name="T69" fmla="*/ 20 h 203"/>
                        <a:gd name="T70" fmla="*/ 106 w 121"/>
                        <a:gd name="T71" fmla="*/ 29 h 203"/>
                        <a:gd name="T72" fmla="*/ 97 w 121"/>
                        <a:gd name="T73" fmla="*/ 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203">
                          <a:moveTo>
                            <a:pt x="114" y="2"/>
                          </a:moveTo>
                          <a:cubicBezTo>
                            <a:pt x="111" y="1"/>
                            <a:pt x="109" y="0"/>
                            <a:pt x="106" y="0"/>
                          </a:cubicBezTo>
                          <a:cubicBezTo>
                            <a:pt x="17" y="0"/>
                            <a:pt x="17" y="0"/>
                            <a:pt x="17" y="0"/>
                          </a:cubicBezTo>
                          <a:cubicBezTo>
                            <a:pt x="14" y="0"/>
                            <a:pt x="11" y="1"/>
                            <a:pt x="9" y="2"/>
                          </a:cubicBezTo>
                          <a:cubicBezTo>
                            <a:pt x="4" y="4"/>
                            <a:pt x="0" y="9"/>
                            <a:pt x="0" y="16"/>
                          </a:cubicBezTo>
                          <a:cubicBezTo>
                            <a:pt x="0" y="187"/>
                            <a:pt x="0" y="187"/>
                            <a:pt x="0" y="187"/>
                          </a:cubicBezTo>
                          <a:cubicBezTo>
                            <a:pt x="0" y="195"/>
                            <a:pt x="8" y="203"/>
                            <a:pt x="17" y="203"/>
                          </a:cubicBezTo>
                          <a:cubicBezTo>
                            <a:pt x="106" y="203"/>
                            <a:pt x="106" y="203"/>
                            <a:pt x="106" y="203"/>
                          </a:cubicBezTo>
                          <a:cubicBezTo>
                            <a:pt x="115" y="203"/>
                            <a:pt x="121" y="195"/>
                            <a:pt x="121" y="187"/>
                          </a:cubicBezTo>
                          <a:cubicBezTo>
                            <a:pt x="121" y="16"/>
                            <a:pt x="121" y="16"/>
                            <a:pt x="121" y="16"/>
                          </a:cubicBezTo>
                          <a:cubicBezTo>
                            <a:pt x="121" y="9"/>
                            <a:pt x="118" y="4"/>
                            <a:pt x="114" y="2"/>
                          </a:cubicBezTo>
                          <a:moveTo>
                            <a:pt x="100" y="169"/>
                          </a:moveTo>
                          <a:cubicBezTo>
                            <a:pt x="28" y="169"/>
                            <a:pt x="28" y="169"/>
                            <a:pt x="28" y="169"/>
                          </a:cubicBezTo>
                          <a:cubicBezTo>
                            <a:pt x="24" y="169"/>
                            <a:pt x="21" y="166"/>
                            <a:pt x="21" y="162"/>
                          </a:cubicBezTo>
                          <a:cubicBezTo>
                            <a:pt x="21" y="158"/>
                            <a:pt x="24" y="156"/>
                            <a:pt x="28" y="156"/>
                          </a:cubicBezTo>
                          <a:cubicBezTo>
                            <a:pt x="100" y="156"/>
                            <a:pt x="100" y="156"/>
                            <a:pt x="100" y="156"/>
                          </a:cubicBezTo>
                          <a:cubicBezTo>
                            <a:pt x="103" y="156"/>
                            <a:pt x="106" y="158"/>
                            <a:pt x="106" y="162"/>
                          </a:cubicBezTo>
                          <a:cubicBezTo>
                            <a:pt x="106" y="166"/>
                            <a:pt x="103" y="169"/>
                            <a:pt x="100" y="169"/>
                          </a:cubicBezTo>
                          <a:moveTo>
                            <a:pt x="100" y="140"/>
                          </a:moveTo>
                          <a:cubicBezTo>
                            <a:pt x="28" y="140"/>
                            <a:pt x="28" y="140"/>
                            <a:pt x="28" y="140"/>
                          </a:cubicBezTo>
                          <a:cubicBezTo>
                            <a:pt x="24" y="140"/>
                            <a:pt x="21" y="137"/>
                            <a:pt x="21" y="134"/>
                          </a:cubicBezTo>
                          <a:cubicBezTo>
                            <a:pt x="21" y="130"/>
                            <a:pt x="24" y="127"/>
                            <a:pt x="28" y="127"/>
                          </a:cubicBezTo>
                          <a:cubicBezTo>
                            <a:pt x="100" y="127"/>
                            <a:pt x="100" y="127"/>
                            <a:pt x="100" y="127"/>
                          </a:cubicBezTo>
                          <a:cubicBezTo>
                            <a:pt x="103" y="127"/>
                            <a:pt x="106" y="130"/>
                            <a:pt x="106" y="134"/>
                          </a:cubicBezTo>
                          <a:cubicBezTo>
                            <a:pt x="106" y="137"/>
                            <a:pt x="103" y="140"/>
                            <a:pt x="100" y="140"/>
                          </a:cubicBezTo>
                          <a:moveTo>
                            <a:pt x="100" y="111"/>
                          </a:moveTo>
                          <a:cubicBezTo>
                            <a:pt x="28" y="111"/>
                            <a:pt x="28" y="111"/>
                            <a:pt x="28" y="111"/>
                          </a:cubicBezTo>
                          <a:cubicBezTo>
                            <a:pt x="24" y="111"/>
                            <a:pt x="21" y="109"/>
                            <a:pt x="21" y="105"/>
                          </a:cubicBezTo>
                          <a:cubicBezTo>
                            <a:pt x="21" y="102"/>
                            <a:pt x="24" y="99"/>
                            <a:pt x="28" y="99"/>
                          </a:cubicBezTo>
                          <a:cubicBezTo>
                            <a:pt x="100" y="99"/>
                            <a:pt x="100" y="99"/>
                            <a:pt x="100" y="99"/>
                          </a:cubicBezTo>
                          <a:cubicBezTo>
                            <a:pt x="103" y="99"/>
                            <a:pt x="106" y="102"/>
                            <a:pt x="106" y="105"/>
                          </a:cubicBezTo>
                          <a:cubicBezTo>
                            <a:pt x="106" y="109"/>
                            <a:pt x="103" y="111"/>
                            <a:pt x="100" y="111"/>
                          </a:cubicBezTo>
                          <a:moveTo>
                            <a:pt x="97" y="37"/>
                          </a:moveTo>
                          <a:cubicBezTo>
                            <a:pt x="93" y="37"/>
                            <a:pt x="89" y="34"/>
                            <a:pt x="89" y="29"/>
                          </a:cubicBezTo>
                          <a:cubicBezTo>
                            <a:pt x="89" y="24"/>
                            <a:pt x="93" y="20"/>
                            <a:pt x="97" y="20"/>
                          </a:cubicBezTo>
                          <a:cubicBezTo>
                            <a:pt x="102" y="20"/>
                            <a:pt x="106" y="24"/>
                            <a:pt x="106" y="29"/>
                          </a:cubicBezTo>
                          <a:cubicBezTo>
                            <a:pt x="106" y="34"/>
                            <a:pt x="102" y="37"/>
                            <a:pt x="9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nvGrpSpPr>
                  <p:cNvPr id="36" name="Group 35">
                    <a:extLst>
                      <a:ext uri="{FF2B5EF4-FFF2-40B4-BE49-F238E27FC236}">
                        <a16:creationId xmlns:a16="http://schemas.microsoft.com/office/drawing/2014/main" id="{A6F799D3-CF5F-4A90-A41E-2B2E83BC57E1}"/>
                      </a:ext>
                    </a:extLst>
                  </p:cNvPr>
                  <p:cNvGrpSpPr/>
                  <p:nvPr/>
                </p:nvGrpSpPr>
                <p:grpSpPr>
                  <a:xfrm>
                    <a:off x="969086" y="2173706"/>
                    <a:ext cx="404930" cy="313606"/>
                    <a:chOff x="837281" y="1759586"/>
                    <a:chExt cx="404930" cy="313606"/>
                  </a:xfrm>
                </p:grpSpPr>
                <p:sp>
                  <p:nvSpPr>
                    <p:cNvPr id="37" name="Rounded Rectangle 36">
                      <a:extLst>
                        <a:ext uri="{FF2B5EF4-FFF2-40B4-BE49-F238E27FC236}">
                          <a16:creationId xmlns:a16="http://schemas.microsoft.com/office/drawing/2014/main" id="{49FD88DB-3F9B-4EF0-B6EB-DC6566B6684C}"/>
                        </a:ext>
                      </a:extLst>
                    </p:cNvPr>
                    <p:cNvSpPr/>
                    <p:nvPr/>
                  </p:nvSpPr>
                  <p:spPr bwMode="auto">
                    <a:xfrm>
                      <a:off x="837281" y="1770744"/>
                      <a:ext cx="366044" cy="302448"/>
                    </a:xfrm>
                    <a:prstGeom prst="roundRect">
                      <a:avLst>
                        <a:gd name="adj" fmla="val 6169"/>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243805" tIns="121903" rIns="243805" bIns="195044" numCol="1" spcCol="0" rtlCol="0" fromWordArt="0" anchor="t" anchorCtr="0" forceAA="0" compatLnSpc="1">
                      <a:prstTxWarp prst="textNoShape">
                        <a:avLst/>
                      </a:prstTxWarp>
                      <a:noAutofit/>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sp>
                  <p:nvSpPr>
                    <p:cNvPr id="38" name="Freeform 79">
                      <a:extLst>
                        <a:ext uri="{FF2B5EF4-FFF2-40B4-BE49-F238E27FC236}">
                          <a16:creationId xmlns:a16="http://schemas.microsoft.com/office/drawing/2014/main" id="{D5A3598F-97A3-4A6D-8378-22BE6D0635EA}"/>
                        </a:ext>
                      </a:extLst>
                    </p:cNvPr>
                    <p:cNvSpPr>
                      <a:spLocks noEditPoints="1"/>
                    </p:cNvSpPr>
                    <p:nvPr/>
                  </p:nvSpPr>
                  <p:spPr bwMode="black">
                    <a:xfrm rot="16200000">
                      <a:off x="896585" y="1722437"/>
                      <a:ext cx="308474" cy="38277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109725" tIns="54863" rIns="109725" bIns="54863"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srgbClr val="000000"/>
                        </a:solidFill>
                        <a:effectLst/>
                        <a:uLnTx/>
                        <a:uFillTx/>
                      </a:endParaRPr>
                    </a:p>
                  </p:txBody>
                </p:sp>
              </p:grpSp>
            </p:grpSp>
            <p:grpSp>
              <p:nvGrpSpPr>
                <p:cNvPr id="28" name="Group 27">
                  <a:extLst>
                    <a:ext uri="{FF2B5EF4-FFF2-40B4-BE49-F238E27FC236}">
                      <a16:creationId xmlns:a16="http://schemas.microsoft.com/office/drawing/2014/main" id="{F49CD7FC-8E09-401A-A0CD-D6C4618608B1}"/>
                    </a:ext>
                  </a:extLst>
                </p:cNvPr>
                <p:cNvGrpSpPr/>
                <p:nvPr/>
              </p:nvGrpSpPr>
              <p:grpSpPr>
                <a:xfrm>
                  <a:off x="1378441" y="2158573"/>
                  <a:ext cx="414452" cy="506964"/>
                  <a:chOff x="1774848" y="1887633"/>
                  <a:chExt cx="496907" cy="607826"/>
                </a:xfrm>
              </p:grpSpPr>
              <p:grpSp>
                <p:nvGrpSpPr>
                  <p:cNvPr id="29" name="Group 28">
                    <a:extLst>
                      <a:ext uri="{FF2B5EF4-FFF2-40B4-BE49-F238E27FC236}">
                        <a16:creationId xmlns:a16="http://schemas.microsoft.com/office/drawing/2014/main" id="{BF28C236-E548-40AE-8280-E9BC7C4CA18D}"/>
                      </a:ext>
                    </a:extLst>
                  </p:cNvPr>
                  <p:cNvGrpSpPr/>
                  <p:nvPr/>
                </p:nvGrpSpPr>
                <p:grpSpPr>
                  <a:xfrm>
                    <a:off x="1774848" y="1887633"/>
                    <a:ext cx="267239" cy="550252"/>
                    <a:chOff x="714715" y="1867381"/>
                    <a:chExt cx="267239" cy="550252"/>
                  </a:xfrm>
                </p:grpSpPr>
                <p:sp>
                  <p:nvSpPr>
                    <p:cNvPr id="33" name="Freeform 76">
                      <a:extLst>
                        <a:ext uri="{FF2B5EF4-FFF2-40B4-BE49-F238E27FC236}">
                          <a16:creationId xmlns:a16="http://schemas.microsoft.com/office/drawing/2014/main" id="{2E758FFD-3523-4AFB-89E8-D1BC5984DFBC}"/>
                        </a:ext>
                      </a:extLst>
                    </p:cNvPr>
                    <p:cNvSpPr>
                      <a:spLocks/>
                    </p:cNvSpPr>
                    <p:nvPr/>
                  </p:nvSpPr>
                  <p:spPr bwMode="auto">
                    <a:xfrm>
                      <a:off x="719355" y="1867381"/>
                      <a:ext cx="249609" cy="90935"/>
                    </a:xfrm>
                    <a:custGeom>
                      <a:avLst/>
                      <a:gdLst>
                        <a:gd name="T0" fmla="*/ 0 w 113"/>
                        <a:gd name="T1" fmla="*/ 41 h 41"/>
                        <a:gd name="T2" fmla="*/ 14 w 113"/>
                        <a:gd name="T3" fmla="*/ 37 h 41"/>
                        <a:gd name="T4" fmla="*/ 104 w 113"/>
                        <a:gd name="T5" fmla="*/ 37 h 41"/>
                        <a:gd name="T6" fmla="*/ 113 w 113"/>
                        <a:gd name="T7" fmla="*/ 39 h 41"/>
                        <a:gd name="T8" fmla="*/ 101 w 113"/>
                        <a:gd name="T9" fmla="*/ 14 h 41"/>
                        <a:gd name="T10" fmla="*/ 78 w 113"/>
                        <a:gd name="T11" fmla="*/ 0 h 41"/>
                        <a:gd name="T12" fmla="*/ 38 w 113"/>
                        <a:gd name="T13" fmla="*/ 0 h 41"/>
                        <a:gd name="T14" fmla="*/ 15 w 113"/>
                        <a:gd name="T15" fmla="*/ 14 h 41"/>
                        <a:gd name="T16" fmla="*/ 0 w 113"/>
                        <a:gd name="T17" fmla="*/ 41 h 41"/>
                        <a:gd name="T18" fmla="*/ 0 w 113"/>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1">
                          <a:moveTo>
                            <a:pt x="0" y="41"/>
                          </a:moveTo>
                          <a:cubicBezTo>
                            <a:pt x="4" y="38"/>
                            <a:pt x="9" y="37"/>
                            <a:pt x="14" y="37"/>
                          </a:cubicBezTo>
                          <a:cubicBezTo>
                            <a:pt x="104" y="37"/>
                            <a:pt x="104" y="37"/>
                            <a:pt x="104" y="37"/>
                          </a:cubicBezTo>
                          <a:cubicBezTo>
                            <a:pt x="106" y="37"/>
                            <a:pt x="110" y="38"/>
                            <a:pt x="113" y="39"/>
                          </a:cubicBezTo>
                          <a:cubicBezTo>
                            <a:pt x="101" y="14"/>
                            <a:pt x="101" y="14"/>
                            <a:pt x="101" y="14"/>
                          </a:cubicBezTo>
                          <a:cubicBezTo>
                            <a:pt x="97" y="6"/>
                            <a:pt x="86" y="0"/>
                            <a:pt x="78" y="0"/>
                          </a:cubicBezTo>
                          <a:cubicBezTo>
                            <a:pt x="38" y="0"/>
                            <a:pt x="38" y="0"/>
                            <a:pt x="38" y="0"/>
                          </a:cubicBezTo>
                          <a:cubicBezTo>
                            <a:pt x="29" y="0"/>
                            <a:pt x="19" y="6"/>
                            <a:pt x="15" y="14"/>
                          </a:cubicBezTo>
                          <a:cubicBezTo>
                            <a:pt x="0" y="41"/>
                            <a:pt x="0" y="41"/>
                            <a:pt x="0" y="41"/>
                          </a:cubicBezTo>
                          <a:cubicBezTo>
                            <a:pt x="0" y="41"/>
                            <a:pt x="0" y="41"/>
                            <a:pt x="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34" name="Freeform 77">
                      <a:extLst>
                        <a:ext uri="{FF2B5EF4-FFF2-40B4-BE49-F238E27FC236}">
                          <a16:creationId xmlns:a16="http://schemas.microsoft.com/office/drawing/2014/main" id="{F2741EF7-89BB-41D9-9228-120B2D874731}"/>
                        </a:ext>
                      </a:extLst>
                    </p:cNvPr>
                    <p:cNvSpPr>
                      <a:spLocks noEditPoints="1"/>
                    </p:cNvSpPr>
                    <p:nvPr/>
                  </p:nvSpPr>
                  <p:spPr bwMode="auto">
                    <a:xfrm>
                      <a:off x="714715" y="1967595"/>
                      <a:ext cx="267239" cy="450038"/>
                    </a:xfrm>
                    <a:custGeom>
                      <a:avLst/>
                      <a:gdLst>
                        <a:gd name="T0" fmla="*/ 114 w 121"/>
                        <a:gd name="T1" fmla="*/ 2 h 203"/>
                        <a:gd name="T2" fmla="*/ 106 w 121"/>
                        <a:gd name="T3" fmla="*/ 0 h 203"/>
                        <a:gd name="T4" fmla="*/ 17 w 121"/>
                        <a:gd name="T5" fmla="*/ 0 h 203"/>
                        <a:gd name="T6" fmla="*/ 9 w 121"/>
                        <a:gd name="T7" fmla="*/ 2 h 203"/>
                        <a:gd name="T8" fmla="*/ 0 w 121"/>
                        <a:gd name="T9" fmla="*/ 16 h 203"/>
                        <a:gd name="T10" fmla="*/ 0 w 121"/>
                        <a:gd name="T11" fmla="*/ 187 h 203"/>
                        <a:gd name="T12" fmla="*/ 17 w 121"/>
                        <a:gd name="T13" fmla="*/ 203 h 203"/>
                        <a:gd name="T14" fmla="*/ 106 w 121"/>
                        <a:gd name="T15" fmla="*/ 203 h 203"/>
                        <a:gd name="T16" fmla="*/ 121 w 121"/>
                        <a:gd name="T17" fmla="*/ 187 h 203"/>
                        <a:gd name="T18" fmla="*/ 121 w 121"/>
                        <a:gd name="T19" fmla="*/ 16 h 203"/>
                        <a:gd name="T20" fmla="*/ 114 w 121"/>
                        <a:gd name="T21" fmla="*/ 2 h 203"/>
                        <a:gd name="T22" fmla="*/ 100 w 121"/>
                        <a:gd name="T23" fmla="*/ 169 h 203"/>
                        <a:gd name="T24" fmla="*/ 28 w 121"/>
                        <a:gd name="T25" fmla="*/ 169 h 203"/>
                        <a:gd name="T26" fmla="*/ 21 w 121"/>
                        <a:gd name="T27" fmla="*/ 162 h 203"/>
                        <a:gd name="T28" fmla="*/ 28 w 121"/>
                        <a:gd name="T29" fmla="*/ 156 h 203"/>
                        <a:gd name="T30" fmla="*/ 100 w 121"/>
                        <a:gd name="T31" fmla="*/ 156 h 203"/>
                        <a:gd name="T32" fmla="*/ 106 w 121"/>
                        <a:gd name="T33" fmla="*/ 162 h 203"/>
                        <a:gd name="T34" fmla="*/ 100 w 121"/>
                        <a:gd name="T35" fmla="*/ 169 h 203"/>
                        <a:gd name="T36" fmla="*/ 100 w 121"/>
                        <a:gd name="T37" fmla="*/ 140 h 203"/>
                        <a:gd name="T38" fmla="*/ 28 w 121"/>
                        <a:gd name="T39" fmla="*/ 140 h 203"/>
                        <a:gd name="T40" fmla="*/ 21 w 121"/>
                        <a:gd name="T41" fmla="*/ 134 h 203"/>
                        <a:gd name="T42" fmla="*/ 28 w 121"/>
                        <a:gd name="T43" fmla="*/ 127 h 203"/>
                        <a:gd name="T44" fmla="*/ 100 w 121"/>
                        <a:gd name="T45" fmla="*/ 127 h 203"/>
                        <a:gd name="T46" fmla="*/ 106 w 121"/>
                        <a:gd name="T47" fmla="*/ 134 h 203"/>
                        <a:gd name="T48" fmla="*/ 100 w 121"/>
                        <a:gd name="T49" fmla="*/ 140 h 203"/>
                        <a:gd name="T50" fmla="*/ 100 w 121"/>
                        <a:gd name="T51" fmla="*/ 111 h 203"/>
                        <a:gd name="T52" fmla="*/ 28 w 121"/>
                        <a:gd name="T53" fmla="*/ 111 h 203"/>
                        <a:gd name="T54" fmla="*/ 21 w 121"/>
                        <a:gd name="T55" fmla="*/ 105 h 203"/>
                        <a:gd name="T56" fmla="*/ 28 w 121"/>
                        <a:gd name="T57" fmla="*/ 99 h 203"/>
                        <a:gd name="T58" fmla="*/ 100 w 121"/>
                        <a:gd name="T59" fmla="*/ 99 h 203"/>
                        <a:gd name="T60" fmla="*/ 106 w 121"/>
                        <a:gd name="T61" fmla="*/ 105 h 203"/>
                        <a:gd name="T62" fmla="*/ 100 w 121"/>
                        <a:gd name="T63" fmla="*/ 111 h 203"/>
                        <a:gd name="T64" fmla="*/ 97 w 121"/>
                        <a:gd name="T65" fmla="*/ 37 h 203"/>
                        <a:gd name="T66" fmla="*/ 89 w 121"/>
                        <a:gd name="T67" fmla="*/ 29 h 203"/>
                        <a:gd name="T68" fmla="*/ 97 w 121"/>
                        <a:gd name="T69" fmla="*/ 20 h 203"/>
                        <a:gd name="T70" fmla="*/ 106 w 121"/>
                        <a:gd name="T71" fmla="*/ 29 h 203"/>
                        <a:gd name="T72" fmla="*/ 97 w 121"/>
                        <a:gd name="T73" fmla="*/ 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203">
                          <a:moveTo>
                            <a:pt x="114" y="2"/>
                          </a:moveTo>
                          <a:cubicBezTo>
                            <a:pt x="111" y="1"/>
                            <a:pt x="109" y="0"/>
                            <a:pt x="106" y="0"/>
                          </a:cubicBezTo>
                          <a:cubicBezTo>
                            <a:pt x="17" y="0"/>
                            <a:pt x="17" y="0"/>
                            <a:pt x="17" y="0"/>
                          </a:cubicBezTo>
                          <a:cubicBezTo>
                            <a:pt x="14" y="0"/>
                            <a:pt x="11" y="1"/>
                            <a:pt x="9" y="2"/>
                          </a:cubicBezTo>
                          <a:cubicBezTo>
                            <a:pt x="4" y="4"/>
                            <a:pt x="0" y="9"/>
                            <a:pt x="0" y="16"/>
                          </a:cubicBezTo>
                          <a:cubicBezTo>
                            <a:pt x="0" y="187"/>
                            <a:pt x="0" y="187"/>
                            <a:pt x="0" y="187"/>
                          </a:cubicBezTo>
                          <a:cubicBezTo>
                            <a:pt x="0" y="195"/>
                            <a:pt x="8" y="203"/>
                            <a:pt x="17" y="203"/>
                          </a:cubicBezTo>
                          <a:cubicBezTo>
                            <a:pt x="106" y="203"/>
                            <a:pt x="106" y="203"/>
                            <a:pt x="106" y="203"/>
                          </a:cubicBezTo>
                          <a:cubicBezTo>
                            <a:pt x="115" y="203"/>
                            <a:pt x="121" y="195"/>
                            <a:pt x="121" y="187"/>
                          </a:cubicBezTo>
                          <a:cubicBezTo>
                            <a:pt x="121" y="16"/>
                            <a:pt x="121" y="16"/>
                            <a:pt x="121" y="16"/>
                          </a:cubicBezTo>
                          <a:cubicBezTo>
                            <a:pt x="121" y="9"/>
                            <a:pt x="118" y="4"/>
                            <a:pt x="114" y="2"/>
                          </a:cubicBezTo>
                          <a:moveTo>
                            <a:pt x="100" y="169"/>
                          </a:moveTo>
                          <a:cubicBezTo>
                            <a:pt x="28" y="169"/>
                            <a:pt x="28" y="169"/>
                            <a:pt x="28" y="169"/>
                          </a:cubicBezTo>
                          <a:cubicBezTo>
                            <a:pt x="24" y="169"/>
                            <a:pt x="21" y="166"/>
                            <a:pt x="21" y="162"/>
                          </a:cubicBezTo>
                          <a:cubicBezTo>
                            <a:pt x="21" y="158"/>
                            <a:pt x="24" y="156"/>
                            <a:pt x="28" y="156"/>
                          </a:cubicBezTo>
                          <a:cubicBezTo>
                            <a:pt x="100" y="156"/>
                            <a:pt x="100" y="156"/>
                            <a:pt x="100" y="156"/>
                          </a:cubicBezTo>
                          <a:cubicBezTo>
                            <a:pt x="103" y="156"/>
                            <a:pt x="106" y="158"/>
                            <a:pt x="106" y="162"/>
                          </a:cubicBezTo>
                          <a:cubicBezTo>
                            <a:pt x="106" y="166"/>
                            <a:pt x="103" y="169"/>
                            <a:pt x="100" y="169"/>
                          </a:cubicBezTo>
                          <a:moveTo>
                            <a:pt x="100" y="140"/>
                          </a:moveTo>
                          <a:cubicBezTo>
                            <a:pt x="28" y="140"/>
                            <a:pt x="28" y="140"/>
                            <a:pt x="28" y="140"/>
                          </a:cubicBezTo>
                          <a:cubicBezTo>
                            <a:pt x="24" y="140"/>
                            <a:pt x="21" y="137"/>
                            <a:pt x="21" y="134"/>
                          </a:cubicBezTo>
                          <a:cubicBezTo>
                            <a:pt x="21" y="130"/>
                            <a:pt x="24" y="127"/>
                            <a:pt x="28" y="127"/>
                          </a:cubicBezTo>
                          <a:cubicBezTo>
                            <a:pt x="100" y="127"/>
                            <a:pt x="100" y="127"/>
                            <a:pt x="100" y="127"/>
                          </a:cubicBezTo>
                          <a:cubicBezTo>
                            <a:pt x="103" y="127"/>
                            <a:pt x="106" y="130"/>
                            <a:pt x="106" y="134"/>
                          </a:cubicBezTo>
                          <a:cubicBezTo>
                            <a:pt x="106" y="137"/>
                            <a:pt x="103" y="140"/>
                            <a:pt x="100" y="140"/>
                          </a:cubicBezTo>
                          <a:moveTo>
                            <a:pt x="100" y="111"/>
                          </a:moveTo>
                          <a:cubicBezTo>
                            <a:pt x="28" y="111"/>
                            <a:pt x="28" y="111"/>
                            <a:pt x="28" y="111"/>
                          </a:cubicBezTo>
                          <a:cubicBezTo>
                            <a:pt x="24" y="111"/>
                            <a:pt x="21" y="109"/>
                            <a:pt x="21" y="105"/>
                          </a:cubicBezTo>
                          <a:cubicBezTo>
                            <a:pt x="21" y="102"/>
                            <a:pt x="24" y="99"/>
                            <a:pt x="28" y="99"/>
                          </a:cubicBezTo>
                          <a:cubicBezTo>
                            <a:pt x="100" y="99"/>
                            <a:pt x="100" y="99"/>
                            <a:pt x="100" y="99"/>
                          </a:cubicBezTo>
                          <a:cubicBezTo>
                            <a:pt x="103" y="99"/>
                            <a:pt x="106" y="102"/>
                            <a:pt x="106" y="105"/>
                          </a:cubicBezTo>
                          <a:cubicBezTo>
                            <a:pt x="106" y="109"/>
                            <a:pt x="103" y="111"/>
                            <a:pt x="100" y="111"/>
                          </a:cubicBezTo>
                          <a:moveTo>
                            <a:pt x="97" y="37"/>
                          </a:moveTo>
                          <a:cubicBezTo>
                            <a:pt x="93" y="37"/>
                            <a:pt x="89" y="34"/>
                            <a:pt x="89" y="29"/>
                          </a:cubicBezTo>
                          <a:cubicBezTo>
                            <a:pt x="89" y="24"/>
                            <a:pt x="93" y="20"/>
                            <a:pt x="97" y="20"/>
                          </a:cubicBezTo>
                          <a:cubicBezTo>
                            <a:pt x="102" y="20"/>
                            <a:pt x="106" y="24"/>
                            <a:pt x="106" y="29"/>
                          </a:cubicBezTo>
                          <a:cubicBezTo>
                            <a:pt x="106" y="34"/>
                            <a:pt x="102" y="37"/>
                            <a:pt x="9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nvGrpSpPr>
                  <p:cNvPr id="30" name="Group 29">
                    <a:extLst>
                      <a:ext uri="{FF2B5EF4-FFF2-40B4-BE49-F238E27FC236}">
                        <a16:creationId xmlns:a16="http://schemas.microsoft.com/office/drawing/2014/main" id="{2B808533-EE9D-4542-BC2F-A0F4AC3E70E9}"/>
                      </a:ext>
                    </a:extLst>
                  </p:cNvPr>
                  <p:cNvGrpSpPr/>
                  <p:nvPr/>
                </p:nvGrpSpPr>
                <p:grpSpPr>
                  <a:xfrm>
                    <a:off x="1912365" y="2136069"/>
                    <a:ext cx="359390" cy="359390"/>
                    <a:chOff x="1780560" y="2041334"/>
                    <a:chExt cx="359390" cy="359390"/>
                  </a:xfrm>
                </p:grpSpPr>
                <p:sp>
                  <p:nvSpPr>
                    <p:cNvPr id="31" name="Oval 30">
                      <a:extLst>
                        <a:ext uri="{FF2B5EF4-FFF2-40B4-BE49-F238E27FC236}">
                          <a16:creationId xmlns:a16="http://schemas.microsoft.com/office/drawing/2014/main" id="{7E091606-C523-4977-818B-3837AADD52AC}"/>
                        </a:ext>
                      </a:extLst>
                    </p:cNvPr>
                    <p:cNvSpPr/>
                    <p:nvPr/>
                  </p:nvSpPr>
                  <p:spPr bwMode="auto">
                    <a:xfrm>
                      <a:off x="1780560" y="2041334"/>
                      <a:ext cx="359390" cy="359390"/>
                    </a:xfrm>
                    <a:prstGeom prst="ellipse">
                      <a:avLst/>
                    </a:prstGeom>
                    <a:solidFill>
                      <a:srgbClr val="0072C6">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243805" tIns="121903" rIns="243805" bIns="195044" numCol="1" spcCol="0" rtlCol="0" fromWordArt="0" anchor="t" anchorCtr="0" forceAA="0" compatLnSpc="1">
                      <a:prstTxWarp prst="textNoShape">
                        <a:avLst/>
                      </a:prstTxWarp>
                      <a:noAutofit/>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endParaRPr>
                    </a:p>
                  </p:txBody>
                </p:sp>
                <p:sp>
                  <p:nvSpPr>
                    <p:cNvPr id="32" name="Freeform 13">
                      <a:extLst>
                        <a:ext uri="{FF2B5EF4-FFF2-40B4-BE49-F238E27FC236}">
                          <a16:creationId xmlns:a16="http://schemas.microsoft.com/office/drawing/2014/main" id="{937A9AB6-3DDE-4143-9625-B6C9E6F46B01}"/>
                        </a:ext>
                      </a:extLst>
                    </p:cNvPr>
                    <p:cNvSpPr>
                      <a:spLocks noEditPoints="1"/>
                    </p:cNvSpPr>
                    <p:nvPr/>
                  </p:nvSpPr>
                  <p:spPr bwMode="auto">
                    <a:xfrm>
                      <a:off x="1799567" y="2060339"/>
                      <a:ext cx="321377" cy="321377"/>
                    </a:xfrm>
                    <a:custGeom>
                      <a:avLst/>
                      <a:gdLst>
                        <a:gd name="T0" fmla="*/ 0 w 349"/>
                        <a:gd name="T1" fmla="*/ 175 h 349"/>
                        <a:gd name="T2" fmla="*/ 349 w 349"/>
                        <a:gd name="T3" fmla="*/ 175 h 349"/>
                        <a:gd name="T4" fmla="*/ 175 w 349"/>
                        <a:gd name="T5" fmla="*/ 325 h 349"/>
                        <a:gd name="T6" fmla="*/ 124 w 349"/>
                        <a:gd name="T7" fmla="*/ 273 h 349"/>
                        <a:gd name="T8" fmla="*/ 221 w 349"/>
                        <a:gd name="T9" fmla="*/ 272 h 349"/>
                        <a:gd name="T10" fmla="*/ 175 w 349"/>
                        <a:gd name="T11" fmla="*/ 325 h 349"/>
                        <a:gd name="T12" fmla="*/ 181 w 349"/>
                        <a:gd name="T13" fmla="*/ 24 h 349"/>
                        <a:gd name="T14" fmla="*/ 175 w 349"/>
                        <a:gd name="T15" fmla="*/ 86 h 349"/>
                        <a:gd name="T16" fmla="*/ 163 w 349"/>
                        <a:gd name="T17" fmla="*/ 25 h 349"/>
                        <a:gd name="T18" fmla="*/ 221 w 349"/>
                        <a:gd name="T19" fmla="*/ 31 h 349"/>
                        <a:gd name="T20" fmla="*/ 243 w 349"/>
                        <a:gd name="T21" fmla="*/ 76 h 349"/>
                        <a:gd name="T22" fmla="*/ 109 w 349"/>
                        <a:gd name="T23" fmla="*/ 163 h 349"/>
                        <a:gd name="T24" fmla="*/ 175 w 349"/>
                        <a:gd name="T25" fmla="*/ 110 h 349"/>
                        <a:gd name="T26" fmla="*/ 236 w 349"/>
                        <a:gd name="T27" fmla="*/ 163 h 349"/>
                        <a:gd name="T28" fmla="*/ 236 w 349"/>
                        <a:gd name="T29" fmla="*/ 187 h 349"/>
                        <a:gd name="T30" fmla="*/ 175 w 349"/>
                        <a:gd name="T31" fmla="*/ 244 h 349"/>
                        <a:gd name="T32" fmla="*/ 109 w 349"/>
                        <a:gd name="T33" fmla="*/ 187 h 349"/>
                        <a:gd name="T34" fmla="*/ 103 w 349"/>
                        <a:gd name="T35" fmla="*/ 75 h 349"/>
                        <a:gd name="T36" fmla="*/ 123 w 349"/>
                        <a:gd name="T37" fmla="*/ 33 h 349"/>
                        <a:gd name="T38" fmla="*/ 96 w 349"/>
                        <a:gd name="T39" fmla="*/ 98 h 349"/>
                        <a:gd name="T40" fmla="*/ 24 w 349"/>
                        <a:gd name="T41" fmla="*/ 163 h 349"/>
                        <a:gd name="T42" fmla="*/ 96 w 349"/>
                        <a:gd name="T43" fmla="*/ 98 h 349"/>
                        <a:gd name="T44" fmla="*/ 97 w 349"/>
                        <a:gd name="T45" fmla="*/ 255 h 349"/>
                        <a:gd name="T46" fmla="*/ 24 w 349"/>
                        <a:gd name="T47" fmla="*/ 187 h 349"/>
                        <a:gd name="T48" fmla="*/ 104 w 349"/>
                        <a:gd name="T49" fmla="*/ 279 h 349"/>
                        <a:gd name="T50" fmla="*/ 77 w 349"/>
                        <a:gd name="T51" fmla="*/ 289 h 349"/>
                        <a:gd name="T52" fmla="*/ 241 w 349"/>
                        <a:gd name="T53" fmla="*/ 277 h 349"/>
                        <a:gd name="T54" fmla="*/ 221 w 349"/>
                        <a:gd name="T55" fmla="*/ 318 h 349"/>
                        <a:gd name="T56" fmla="*/ 248 w 349"/>
                        <a:gd name="T57" fmla="*/ 254 h 349"/>
                        <a:gd name="T58" fmla="*/ 325 w 349"/>
                        <a:gd name="T59" fmla="*/ 187 h 349"/>
                        <a:gd name="T60" fmla="*/ 248 w 349"/>
                        <a:gd name="T61" fmla="*/ 254 h 349"/>
                        <a:gd name="T62" fmla="*/ 249 w 349"/>
                        <a:gd name="T63" fmla="*/ 99 h 349"/>
                        <a:gd name="T64" fmla="*/ 325 w 349"/>
                        <a:gd name="T65" fmla="*/ 16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349">
                          <a:moveTo>
                            <a:pt x="175" y="0"/>
                          </a:moveTo>
                          <a:cubicBezTo>
                            <a:pt x="78" y="0"/>
                            <a:pt x="0" y="78"/>
                            <a:pt x="0" y="175"/>
                          </a:cubicBezTo>
                          <a:cubicBezTo>
                            <a:pt x="0" y="271"/>
                            <a:pt x="78" y="349"/>
                            <a:pt x="175" y="349"/>
                          </a:cubicBezTo>
                          <a:cubicBezTo>
                            <a:pt x="271" y="349"/>
                            <a:pt x="349" y="271"/>
                            <a:pt x="349" y="175"/>
                          </a:cubicBezTo>
                          <a:cubicBezTo>
                            <a:pt x="349" y="78"/>
                            <a:pt x="271" y="0"/>
                            <a:pt x="175" y="0"/>
                          </a:cubicBezTo>
                          <a:close/>
                          <a:moveTo>
                            <a:pt x="175" y="325"/>
                          </a:moveTo>
                          <a:cubicBezTo>
                            <a:pt x="171" y="325"/>
                            <a:pt x="167" y="325"/>
                            <a:pt x="163" y="325"/>
                          </a:cubicBezTo>
                          <a:cubicBezTo>
                            <a:pt x="149" y="319"/>
                            <a:pt x="135" y="301"/>
                            <a:pt x="124" y="273"/>
                          </a:cubicBezTo>
                          <a:cubicBezTo>
                            <a:pt x="140" y="270"/>
                            <a:pt x="157" y="268"/>
                            <a:pt x="175" y="268"/>
                          </a:cubicBezTo>
                          <a:cubicBezTo>
                            <a:pt x="190" y="268"/>
                            <a:pt x="206" y="270"/>
                            <a:pt x="221" y="272"/>
                          </a:cubicBezTo>
                          <a:cubicBezTo>
                            <a:pt x="210" y="301"/>
                            <a:pt x="196" y="320"/>
                            <a:pt x="181" y="325"/>
                          </a:cubicBezTo>
                          <a:cubicBezTo>
                            <a:pt x="179" y="325"/>
                            <a:pt x="177" y="325"/>
                            <a:pt x="175" y="325"/>
                          </a:cubicBezTo>
                          <a:close/>
                          <a:moveTo>
                            <a:pt x="175" y="24"/>
                          </a:moveTo>
                          <a:cubicBezTo>
                            <a:pt x="177" y="24"/>
                            <a:pt x="179" y="24"/>
                            <a:pt x="181" y="24"/>
                          </a:cubicBezTo>
                          <a:cubicBezTo>
                            <a:pt x="197" y="30"/>
                            <a:pt x="212" y="50"/>
                            <a:pt x="222" y="81"/>
                          </a:cubicBezTo>
                          <a:cubicBezTo>
                            <a:pt x="207" y="84"/>
                            <a:pt x="191" y="86"/>
                            <a:pt x="175" y="86"/>
                          </a:cubicBezTo>
                          <a:cubicBezTo>
                            <a:pt x="157" y="86"/>
                            <a:pt x="139" y="84"/>
                            <a:pt x="123" y="80"/>
                          </a:cubicBezTo>
                          <a:cubicBezTo>
                            <a:pt x="133" y="51"/>
                            <a:pt x="148" y="31"/>
                            <a:pt x="163" y="25"/>
                          </a:cubicBezTo>
                          <a:cubicBezTo>
                            <a:pt x="167" y="24"/>
                            <a:pt x="171" y="24"/>
                            <a:pt x="175" y="24"/>
                          </a:cubicBezTo>
                          <a:close/>
                          <a:moveTo>
                            <a:pt x="221" y="31"/>
                          </a:moveTo>
                          <a:cubicBezTo>
                            <a:pt x="241" y="38"/>
                            <a:pt x="260" y="49"/>
                            <a:pt x="275" y="63"/>
                          </a:cubicBezTo>
                          <a:cubicBezTo>
                            <a:pt x="265" y="68"/>
                            <a:pt x="254" y="72"/>
                            <a:pt x="243" y="76"/>
                          </a:cubicBezTo>
                          <a:cubicBezTo>
                            <a:pt x="237" y="58"/>
                            <a:pt x="229" y="43"/>
                            <a:pt x="221" y="31"/>
                          </a:cubicBezTo>
                          <a:close/>
                          <a:moveTo>
                            <a:pt x="109" y="163"/>
                          </a:moveTo>
                          <a:cubicBezTo>
                            <a:pt x="109" y="141"/>
                            <a:pt x="112" y="121"/>
                            <a:pt x="116" y="103"/>
                          </a:cubicBezTo>
                          <a:cubicBezTo>
                            <a:pt x="135" y="107"/>
                            <a:pt x="155" y="110"/>
                            <a:pt x="175" y="110"/>
                          </a:cubicBezTo>
                          <a:cubicBezTo>
                            <a:pt x="193" y="110"/>
                            <a:pt x="212" y="108"/>
                            <a:pt x="229" y="104"/>
                          </a:cubicBezTo>
                          <a:cubicBezTo>
                            <a:pt x="233" y="122"/>
                            <a:pt x="236" y="141"/>
                            <a:pt x="236" y="163"/>
                          </a:cubicBezTo>
                          <a:lnTo>
                            <a:pt x="109" y="163"/>
                          </a:lnTo>
                          <a:close/>
                          <a:moveTo>
                            <a:pt x="236" y="187"/>
                          </a:moveTo>
                          <a:cubicBezTo>
                            <a:pt x="236" y="210"/>
                            <a:pt x="233" y="231"/>
                            <a:pt x="228" y="249"/>
                          </a:cubicBezTo>
                          <a:cubicBezTo>
                            <a:pt x="211" y="246"/>
                            <a:pt x="193" y="244"/>
                            <a:pt x="175" y="244"/>
                          </a:cubicBezTo>
                          <a:cubicBezTo>
                            <a:pt x="155" y="244"/>
                            <a:pt x="135" y="246"/>
                            <a:pt x="117" y="250"/>
                          </a:cubicBezTo>
                          <a:cubicBezTo>
                            <a:pt x="113" y="232"/>
                            <a:pt x="109" y="210"/>
                            <a:pt x="109" y="187"/>
                          </a:cubicBezTo>
                          <a:lnTo>
                            <a:pt x="236" y="187"/>
                          </a:lnTo>
                          <a:close/>
                          <a:moveTo>
                            <a:pt x="103" y="75"/>
                          </a:moveTo>
                          <a:cubicBezTo>
                            <a:pt x="92" y="72"/>
                            <a:pt x="83" y="68"/>
                            <a:pt x="74" y="63"/>
                          </a:cubicBezTo>
                          <a:cubicBezTo>
                            <a:pt x="88" y="50"/>
                            <a:pt x="105" y="40"/>
                            <a:pt x="123" y="33"/>
                          </a:cubicBezTo>
                          <a:cubicBezTo>
                            <a:pt x="115" y="44"/>
                            <a:pt x="108" y="59"/>
                            <a:pt x="103" y="75"/>
                          </a:cubicBezTo>
                          <a:close/>
                          <a:moveTo>
                            <a:pt x="96" y="98"/>
                          </a:moveTo>
                          <a:cubicBezTo>
                            <a:pt x="91" y="118"/>
                            <a:pt x="89" y="139"/>
                            <a:pt x="88" y="163"/>
                          </a:cubicBezTo>
                          <a:cubicBezTo>
                            <a:pt x="24" y="163"/>
                            <a:pt x="24" y="163"/>
                            <a:pt x="24" y="163"/>
                          </a:cubicBezTo>
                          <a:cubicBezTo>
                            <a:pt x="27" y="132"/>
                            <a:pt x="39" y="104"/>
                            <a:pt x="57" y="81"/>
                          </a:cubicBezTo>
                          <a:cubicBezTo>
                            <a:pt x="69" y="88"/>
                            <a:pt x="82" y="93"/>
                            <a:pt x="96" y="98"/>
                          </a:cubicBezTo>
                          <a:close/>
                          <a:moveTo>
                            <a:pt x="88" y="187"/>
                          </a:moveTo>
                          <a:cubicBezTo>
                            <a:pt x="89" y="212"/>
                            <a:pt x="92" y="235"/>
                            <a:pt x="97" y="255"/>
                          </a:cubicBezTo>
                          <a:cubicBezTo>
                            <a:pt x="84" y="260"/>
                            <a:pt x="71" y="265"/>
                            <a:pt x="59" y="271"/>
                          </a:cubicBezTo>
                          <a:cubicBezTo>
                            <a:pt x="40" y="248"/>
                            <a:pt x="27" y="219"/>
                            <a:pt x="24" y="187"/>
                          </a:cubicBezTo>
                          <a:lnTo>
                            <a:pt x="88" y="187"/>
                          </a:lnTo>
                          <a:close/>
                          <a:moveTo>
                            <a:pt x="104" y="279"/>
                          </a:moveTo>
                          <a:cubicBezTo>
                            <a:pt x="109" y="293"/>
                            <a:pt x="116" y="306"/>
                            <a:pt x="123" y="316"/>
                          </a:cubicBezTo>
                          <a:cubicBezTo>
                            <a:pt x="106" y="310"/>
                            <a:pt x="90" y="301"/>
                            <a:pt x="77" y="289"/>
                          </a:cubicBezTo>
                          <a:cubicBezTo>
                            <a:pt x="85" y="285"/>
                            <a:pt x="94" y="282"/>
                            <a:pt x="104" y="279"/>
                          </a:cubicBezTo>
                          <a:close/>
                          <a:moveTo>
                            <a:pt x="241" y="277"/>
                          </a:moveTo>
                          <a:cubicBezTo>
                            <a:pt x="252" y="281"/>
                            <a:pt x="263" y="285"/>
                            <a:pt x="272" y="289"/>
                          </a:cubicBezTo>
                          <a:cubicBezTo>
                            <a:pt x="257" y="302"/>
                            <a:pt x="240" y="312"/>
                            <a:pt x="221" y="318"/>
                          </a:cubicBezTo>
                          <a:cubicBezTo>
                            <a:pt x="229" y="307"/>
                            <a:pt x="236" y="293"/>
                            <a:pt x="241" y="277"/>
                          </a:cubicBezTo>
                          <a:close/>
                          <a:moveTo>
                            <a:pt x="248" y="254"/>
                          </a:moveTo>
                          <a:cubicBezTo>
                            <a:pt x="253" y="234"/>
                            <a:pt x="256" y="211"/>
                            <a:pt x="257" y="187"/>
                          </a:cubicBezTo>
                          <a:cubicBezTo>
                            <a:pt x="325" y="187"/>
                            <a:pt x="325" y="187"/>
                            <a:pt x="325" y="187"/>
                          </a:cubicBezTo>
                          <a:cubicBezTo>
                            <a:pt x="322" y="219"/>
                            <a:pt x="310" y="248"/>
                            <a:pt x="290" y="271"/>
                          </a:cubicBezTo>
                          <a:cubicBezTo>
                            <a:pt x="277" y="264"/>
                            <a:pt x="263" y="259"/>
                            <a:pt x="248" y="254"/>
                          </a:cubicBezTo>
                          <a:close/>
                          <a:moveTo>
                            <a:pt x="257" y="163"/>
                          </a:moveTo>
                          <a:cubicBezTo>
                            <a:pt x="256" y="140"/>
                            <a:pt x="254" y="118"/>
                            <a:pt x="249" y="99"/>
                          </a:cubicBezTo>
                          <a:cubicBezTo>
                            <a:pt x="265" y="94"/>
                            <a:pt x="279" y="88"/>
                            <a:pt x="292" y="81"/>
                          </a:cubicBezTo>
                          <a:cubicBezTo>
                            <a:pt x="311" y="104"/>
                            <a:pt x="322" y="132"/>
                            <a:pt x="325" y="163"/>
                          </a:cubicBezTo>
                          <a:lnTo>
                            <a:pt x="257" y="163"/>
                          </a:lnTo>
                          <a:close/>
                        </a:path>
                      </a:pathLst>
                    </a:custGeom>
                    <a:solidFill>
                      <a:srgbClr val="FFFFFF"/>
                    </a:solidFill>
                    <a:ln>
                      <a:noFill/>
                    </a:ln>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grpSp>
          </p:grpSp>
        </p:grpSp>
        <p:sp>
          <p:nvSpPr>
            <p:cNvPr id="21" name="Freeform 36">
              <a:extLst>
                <a:ext uri="{FF2B5EF4-FFF2-40B4-BE49-F238E27FC236}">
                  <a16:creationId xmlns:a16="http://schemas.microsoft.com/office/drawing/2014/main" id="{52AA5213-5703-4F72-8701-67506B0ADA72}"/>
                </a:ext>
              </a:extLst>
            </p:cNvPr>
            <p:cNvSpPr>
              <a:spLocks noEditPoints="1"/>
            </p:cNvSpPr>
            <p:nvPr/>
          </p:nvSpPr>
          <p:spPr bwMode="black">
            <a:xfrm>
              <a:off x="5021101" y="3135199"/>
              <a:ext cx="413375" cy="418412"/>
            </a:xfrm>
            <a:custGeom>
              <a:avLst/>
              <a:gdLst>
                <a:gd name="T0" fmla="*/ 82 w 149"/>
                <a:gd name="T1" fmla="*/ 41 h 150"/>
                <a:gd name="T2" fmla="*/ 80 w 149"/>
                <a:gd name="T3" fmla="*/ 87 h 150"/>
                <a:gd name="T4" fmla="*/ 68 w 149"/>
                <a:gd name="T5" fmla="*/ 87 h 150"/>
                <a:gd name="T6" fmla="*/ 67 w 149"/>
                <a:gd name="T7" fmla="*/ 41 h 150"/>
                <a:gd name="T8" fmla="*/ 82 w 149"/>
                <a:gd name="T9" fmla="*/ 41 h 150"/>
                <a:gd name="T10" fmla="*/ 83 w 149"/>
                <a:gd name="T11" fmla="*/ 102 h 150"/>
                <a:gd name="T12" fmla="*/ 81 w 149"/>
                <a:gd name="T13" fmla="*/ 107 h 150"/>
                <a:gd name="T14" fmla="*/ 75 w 149"/>
                <a:gd name="T15" fmla="*/ 109 h 150"/>
                <a:gd name="T16" fmla="*/ 68 w 149"/>
                <a:gd name="T17" fmla="*/ 107 h 150"/>
                <a:gd name="T18" fmla="*/ 66 w 149"/>
                <a:gd name="T19" fmla="*/ 102 h 150"/>
                <a:gd name="T20" fmla="*/ 68 w 149"/>
                <a:gd name="T21" fmla="*/ 96 h 150"/>
                <a:gd name="T22" fmla="*/ 75 w 149"/>
                <a:gd name="T23" fmla="*/ 94 h 150"/>
                <a:gd name="T24" fmla="*/ 81 w 149"/>
                <a:gd name="T25" fmla="*/ 96 h 150"/>
                <a:gd name="T26" fmla="*/ 83 w 149"/>
                <a:gd name="T27" fmla="*/ 102 h 150"/>
                <a:gd name="T28" fmla="*/ 74 w 149"/>
                <a:gd name="T29" fmla="*/ 10 h 150"/>
                <a:gd name="T30" fmla="*/ 9 w 149"/>
                <a:gd name="T31" fmla="*/ 75 h 150"/>
                <a:gd name="T32" fmla="*/ 74 w 149"/>
                <a:gd name="T33" fmla="*/ 140 h 150"/>
                <a:gd name="T34" fmla="*/ 140 w 149"/>
                <a:gd name="T35" fmla="*/ 75 h 150"/>
                <a:gd name="T36" fmla="*/ 74 w 149"/>
                <a:gd name="T37" fmla="*/ 10 h 150"/>
                <a:gd name="T38" fmla="*/ 74 w 149"/>
                <a:gd name="T39" fmla="*/ 0 h 150"/>
                <a:gd name="T40" fmla="*/ 149 w 149"/>
                <a:gd name="T41" fmla="*/ 75 h 150"/>
                <a:gd name="T42" fmla="*/ 74 w 149"/>
                <a:gd name="T43" fmla="*/ 150 h 150"/>
                <a:gd name="T44" fmla="*/ 0 w 149"/>
                <a:gd name="T45" fmla="*/ 75 h 150"/>
                <a:gd name="T46" fmla="*/ 74 w 149"/>
                <a:gd name="T4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150">
                  <a:moveTo>
                    <a:pt x="82" y="41"/>
                  </a:moveTo>
                  <a:cubicBezTo>
                    <a:pt x="80" y="87"/>
                    <a:pt x="80" y="87"/>
                    <a:pt x="80" y="87"/>
                  </a:cubicBezTo>
                  <a:cubicBezTo>
                    <a:pt x="68" y="87"/>
                    <a:pt x="68" y="87"/>
                    <a:pt x="68" y="87"/>
                  </a:cubicBezTo>
                  <a:cubicBezTo>
                    <a:pt x="67" y="41"/>
                    <a:pt x="67" y="41"/>
                    <a:pt x="67" y="41"/>
                  </a:cubicBezTo>
                  <a:lnTo>
                    <a:pt x="82" y="41"/>
                  </a:lnTo>
                  <a:close/>
                  <a:moveTo>
                    <a:pt x="83" y="102"/>
                  </a:moveTo>
                  <a:cubicBezTo>
                    <a:pt x="83" y="104"/>
                    <a:pt x="82" y="106"/>
                    <a:pt x="81" y="107"/>
                  </a:cubicBezTo>
                  <a:cubicBezTo>
                    <a:pt x="79" y="109"/>
                    <a:pt x="77" y="109"/>
                    <a:pt x="75" y="109"/>
                  </a:cubicBezTo>
                  <a:cubicBezTo>
                    <a:pt x="72" y="109"/>
                    <a:pt x="70" y="109"/>
                    <a:pt x="68" y="107"/>
                  </a:cubicBezTo>
                  <a:cubicBezTo>
                    <a:pt x="67" y="105"/>
                    <a:pt x="66" y="104"/>
                    <a:pt x="66" y="102"/>
                  </a:cubicBezTo>
                  <a:cubicBezTo>
                    <a:pt x="66" y="99"/>
                    <a:pt x="67" y="97"/>
                    <a:pt x="68" y="96"/>
                  </a:cubicBezTo>
                  <a:cubicBezTo>
                    <a:pt x="70" y="94"/>
                    <a:pt x="72" y="94"/>
                    <a:pt x="75" y="94"/>
                  </a:cubicBezTo>
                  <a:cubicBezTo>
                    <a:pt x="77" y="94"/>
                    <a:pt x="79" y="94"/>
                    <a:pt x="81" y="96"/>
                  </a:cubicBezTo>
                  <a:cubicBezTo>
                    <a:pt x="82" y="97"/>
                    <a:pt x="83" y="99"/>
                    <a:pt x="83" y="102"/>
                  </a:cubicBezTo>
                  <a:moveTo>
                    <a:pt x="74" y="10"/>
                  </a:moveTo>
                  <a:cubicBezTo>
                    <a:pt x="38" y="10"/>
                    <a:pt x="9" y="39"/>
                    <a:pt x="9" y="75"/>
                  </a:cubicBezTo>
                  <a:cubicBezTo>
                    <a:pt x="9" y="111"/>
                    <a:pt x="38" y="140"/>
                    <a:pt x="74" y="140"/>
                  </a:cubicBezTo>
                  <a:cubicBezTo>
                    <a:pt x="111" y="140"/>
                    <a:pt x="140" y="111"/>
                    <a:pt x="140" y="75"/>
                  </a:cubicBezTo>
                  <a:cubicBezTo>
                    <a:pt x="140" y="39"/>
                    <a:pt x="111" y="10"/>
                    <a:pt x="74" y="10"/>
                  </a:cubicBezTo>
                  <a:moveTo>
                    <a:pt x="74" y="0"/>
                  </a:moveTo>
                  <a:cubicBezTo>
                    <a:pt x="116" y="0"/>
                    <a:pt x="149" y="34"/>
                    <a:pt x="149" y="75"/>
                  </a:cubicBezTo>
                  <a:cubicBezTo>
                    <a:pt x="149" y="116"/>
                    <a:pt x="116" y="150"/>
                    <a:pt x="74" y="150"/>
                  </a:cubicBezTo>
                  <a:cubicBezTo>
                    <a:pt x="33" y="150"/>
                    <a:pt x="0" y="116"/>
                    <a:pt x="0" y="75"/>
                  </a:cubicBezTo>
                  <a:cubicBezTo>
                    <a:pt x="0" y="34"/>
                    <a:pt x="33"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pic>
          <p:nvPicPr>
            <p:cNvPr id="22" name="Picture 21">
              <a:extLst>
                <a:ext uri="{FF2B5EF4-FFF2-40B4-BE49-F238E27FC236}">
                  <a16:creationId xmlns:a16="http://schemas.microsoft.com/office/drawing/2014/main" id="{FD8568BB-6909-46BD-AA3F-45D97BE5A174}"/>
                </a:ext>
              </a:extLst>
            </p:cNvPr>
            <p:cNvPicPr>
              <a:picLocks noChangeAspect="1"/>
            </p:cNvPicPr>
            <p:nvPr/>
          </p:nvPicPr>
          <p:blipFill>
            <a:blip r:embed="rId3"/>
            <a:stretch>
              <a:fillRect/>
            </a:stretch>
          </p:blipFill>
          <p:spPr>
            <a:xfrm>
              <a:off x="3332607" y="3135199"/>
              <a:ext cx="411874" cy="418412"/>
            </a:xfrm>
            <a:prstGeom prst="rect">
              <a:avLst/>
            </a:prstGeom>
          </p:spPr>
        </p:pic>
        <p:sp>
          <p:nvSpPr>
            <p:cNvPr id="23" name="Freeform 7">
              <a:extLst>
                <a:ext uri="{FF2B5EF4-FFF2-40B4-BE49-F238E27FC236}">
                  <a16:creationId xmlns:a16="http://schemas.microsoft.com/office/drawing/2014/main" id="{CFA592B7-6E4D-4788-BF78-234A1C8F6984}"/>
                </a:ext>
              </a:extLst>
            </p:cNvPr>
            <p:cNvSpPr>
              <a:spLocks noEditPoints="1"/>
            </p:cNvSpPr>
            <p:nvPr/>
          </p:nvSpPr>
          <p:spPr bwMode="black">
            <a:xfrm>
              <a:off x="6705477" y="3135038"/>
              <a:ext cx="473507" cy="418735"/>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sp>
          <p:nvSpPr>
            <p:cNvPr id="24" name="Freeform 7">
              <a:extLst>
                <a:ext uri="{FF2B5EF4-FFF2-40B4-BE49-F238E27FC236}">
                  <a16:creationId xmlns:a16="http://schemas.microsoft.com/office/drawing/2014/main" id="{94503590-DE8A-40F0-B642-FB1F37DCE9AA}"/>
                </a:ext>
              </a:extLst>
            </p:cNvPr>
            <p:cNvSpPr>
              <a:spLocks noEditPoints="1"/>
            </p:cNvSpPr>
            <p:nvPr/>
          </p:nvSpPr>
          <p:spPr bwMode="black">
            <a:xfrm rot="2700000">
              <a:off x="8439391" y="3135038"/>
              <a:ext cx="473507" cy="418735"/>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marL="0" marR="0" lvl="0" indent="0" defTabSz="609590" eaLnBrk="1" fontAlgn="auto" latinLnBrk="0" hangingPunct="1">
                <a:lnSpc>
                  <a:spcPct val="100000"/>
                </a:lnSpc>
                <a:spcBef>
                  <a:spcPts val="0"/>
                </a:spcBef>
                <a:spcAft>
                  <a:spcPts val="0"/>
                </a:spcAft>
                <a:buClrTx/>
                <a:buSzTx/>
                <a:buFontTx/>
                <a:buNone/>
                <a:tabLst/>
                <a:defRPr/>
              </a:pPr>
              <a:endParaRPr kumimoji="0" lang="en-US" sz="3264" b="0" i="0" u="none" strike="noStrike" kern="0" cap="none" spc="0" normalizeH="0" baseline="0" noProof="0" dirty="0">
                <a:ln>
                  <a:noFill/>
                </a:ln>
                <a:solidFill>
                  <a:srgbClr val="000000"/>
                </a:solidFill>
                <a:effectLst/>
                <a:uLnTx/>
                <a:uFillTx/>
              </a:endParaRPr>
            </a:p>
          </p:txBody>
        </p:sp>
      </p:grpSp>
      <p:sp>
        <p:nvSpPr>
          <p:cNvPr id="53" name="Title 1">
            <a:extLst>
              <a:ext uri="{FF2B5EF4-FFF2-40B4-BE49-F238E27FC236}">
                <a16:creationId xmlns:a16="http://schemas.microsoft.com/office/drawing/2014/main" id="{43A9ECC7-7BB2-4933-BD66-D4B9BAD24A90}"/>
              </a:ext>
            </a:extLst>
          </p:cNvPr>
          <p:cNvSpPr txBox="1">
            <a:spLocks/>
          </p:cNvSpPr>
          <p:nvPr/>
        </p:nvSpPr>
        <p:spPr>
          <a:xfrm>
            <a:off x="383783" y="382866"/>
            <a:ext cx="10585450" cy="900112"/>
          </a:xfrm>
          <a:prstGeom prst="rect">
            <a:avLst/>
          </a:prstGeom>
        </p:spPr>
        <p:txBody>
          <a:bodyPr vert="horz" wrap="square" lIns="0" tIns="0" rIns="146304" bIns="91440" rtlCol="0" anchor="t">
            <a:noAutofit/>
          </a:bodyPr>
          <a:lstStyle>
            <a:lvl1pPr algn="l" defTabSz="914192" rtl="0" eaLnBrk="1" latinLnBrk="0" hangingPunct="1">
              <a:lnSpc>
                <a:spcPct val="100000"/>
              </a:lnSpc>
              <a:spcBef>
                <a:spcPts val="588"/>
              </a:spcBef>
              <a:spcAft>
                <a:spcPts val="588"/>
              </a:spcAft>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endParaRPr lang="en-US" sz="5294" dirty="0">
              <a:solidFill>
                <a:schemeClr val="accent1"/>
              </a:solidFill>
            </a:endParaRPr>
          </a:p>
        </p:txBody>
      </p:sp>
      <p:sp>
        <p:nvSpPr>
          <p:cNvPr id="2" name="Title 1">
            <a:extLst>
              <a:ext uri="{FF2B5EF4-FFF2-40B4-BE49-F238E27FC236}">
                <a16:creationId xmlns:a16="http://schemas.microsoft.com/office/drawing/2014/main" id="{64CC45B9-DAEE-C845-AEC4-D27F2C8D927A}"/>
              </a:ext>
            </a:extLst>
          </p:cNvPr>
          <p:cNvSpPr>
            <a:spLocks noGrp="1"/>
          </p:cNvSpPr>
          <p:nvPr>
            <p:ph type="title"/>
          </p:nvPr>
        </p:nvSpPr>
        <p:spPr/>
        <p:txBody>
          <a:bodyPr/>
          <a:lstStyle/>
          <a:p>
            <a:r>
              <a:rPr lang="en-US" dirty="0"/>
              <a:t>Prioritization Methods</a:t>
            </a:r>
          </a:p>
        </p:txBody>
      </p:sp>
    </p:spTree>
    <p:extLst>
      <p:ext uri="{BB962C8B-B14F-4D97-AF65-F5344CB8AC3E}">
        <p14:creationId xmlns:p14="http://schemas.microsoft.com/office/powerpoint/2010/main" val="517487911"/>
      </p:ext>
    </p:extLst>
  </p:cSld>
  <p:clrMapOvr>
    <a:masterClrMapping/>
  </p:clrMapOvr>
  <p:transition>
    <p:fade/>
  </p:transition>
</p:sld>
</file>

<file path=ppt/theme/theme1.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06.potx" id="{6AF1F761-9960-4040-A5CA-094C96C8821B}" vid="{EBDAF54E-43E7-42AE-974C-DE13E27A52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DE540B5169E446A9B72CB98EC9BFEA" ma:contentTypeVersion="6" ma:contentTypeDescription="Create a new document." ma:contentTypeScope="" ma:versionID="5106b6b8690f2515c0c0776f686ee5f4">
  <xsd:schema xmlns:xsd="http://www.w3.org/2001/XMLSchema" xmlns:xs="http://www.w3.org/2001/XMLSchema" xmlns:p="http://schemas.microsoft.com/office/2006/metadata/properties" xmlns:ns2="7396123e-8778-4e7c-ac11-106bc4c3cdb3" xmlns:ns3="7ce5e4e3-8486-4a69-a15a-f1c358502648" targetNamespace="http://schemas.microsoft.com/office/2006/metadata/properties" ma:root="true" ma:fieldsID="999fe42d0a5043ebc571894af956bed9" ns2:_="" ns3:_="">
    <xsd:import namespace="7396123e-8778-4e7c-ac11-106bc4c3cdb3"/>
    <xsd:import namespace="7ce5e4e3-8486-4a69-a15a-f1c3585026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6123e-8778-4e7c-ac11-106bc4c3c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5e4e3-8486-4a69-a15a-f1c3585026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2CD33-DEA0-49F0-8A15-0D563494DD69}">
  <ds:schemaRefs>
    <ds:schemaRef ds:uri="http://schemas.microsoft.com/sharepoint/v3/contenttype/forms"/>
  </ds:schemaRefs>
</ds:datastoreItem>
</file>

<file path=customXml/itemProps2.xml><?xml version="1.0" encoding="utf-8"?>
<ds:datastoreItem xmlns:ds="http://schemas.openxmlformats.org/officeDocument/2006/customXml" ds:itemID="{8B0AB0C2-060D-4E9B-9F66-AC994D6F3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6123e-8778-4e7c-ac11-106bc4c3cdb3"/>
    <ds:schemaRef ds:uri="7ce5e4e3-8486-4a69-a15a-f1c35850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2188</TotalTime>
  <Words>1392</Words>
  <Application>Microsoft Office PowerPoint</Application>
  <PresentationFormat>Widescreen</PresentationFormat>
  <Paragraphs>472</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Calibri</vt:lpstr>
      <vt:lpstr>Consolas</vt:lpstr>
      <vt:lpstr>Segoe UI</vt:lpstr>
      <vt:lpstr>Segoe UI Light</vt:lpstr>
      <vt:lpstr>Segoe UI Semibold</vt:lpstr>
      <vt:lpstr>Segoe UI Semilight</vt:lpstr>
      <vt:lpstr>Wingdings</vt:lpstr>
      <vt:lpstr>WHITE TEMPLATE</vt:lpstr>
      <vt:lpstr>Application Migration​ &amp; Modernization</vt:lpstr>
      <vt:lpstr>The Migration Factory</vt:lpstr>
      <vt:lpstr>Application Migration​ &amp; Modernization:  Discovery</vt:lpstr>
      <vt:lpstr>Methods to build your inventory</vt:lpstr>
      <vt:lpstr>Discovery Methods</vt:lpstr>
      <vt:lpstr>Automated Tools Landscape</vt:lpstr>
      <vt:lpstr>Inventory Source Applications</vt:lpstr>
      <vt:lpstr>Application Migration​ &amp; Modernization:  Assess</vt:lpstr>
      <vt:lpstr>Prioritization Methods</vt:lpstr>
      <vt:lpstr>Application selection criteria</vt:lpstr>
      <vt:lpstr>Re-Prioritize Source Applications</vt:lpstr>
      <vt:lpstr>App Modernization | assessment tool </vt:lpstr>
      <vt:lpstr>App Modernization | assessment tool </vt:lpstr>
      <vt:lpstr>Demo: MTA Assessment Kit</vt:lpstr>
      <vt:lpstr>Project Execution Options</vt:lpstr>
      <vt:lpstr>HOL Activity – Inventory and Assessment of Source Applications</vt:lpstr>
      <vt:lpstr>Inventory Hints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Migration​ &amp; Modernization</dc:title>
  <dc:creator>Israel Vega Jr.</dc:creator>
  <cp:lastModifiedBy>Israel Vega Jr.</cp:lastModifiedBy>
  <cp:revision>23</cp:revision>
  <dcterms:created xsi:type="dcterms:W3CDTF">2018-02-07T03:41:43Z</dcterms:created>
  <dcterms:modified xsi:type="dcterms:W3CDTF">2018-05-18T17:56:37Z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johm@microsoft.com</vt:lpwstr>
  </property>
  <property fmtid="{D5CDD505-2E9C-101B-9397-08002B2CF9AE}" pid="5" name="MSIP_Label_f42aa342-8706-4288-bd11-ebb85995028c_SetDate">
    <vt:lpwstr>2018-02-07T04:56:36.2661415Z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0x010100B2DE540B5169E446A9B72CB98EC9BFEA</vt:lpwstr>
  </property>
</Properties>
</file>