
<file path=[Content_Types].xml><?xml version="1.0" encoding="utf-8"?>
<Types xmlns="http://schemas.openxmlformats.org/package/2006/content-types">
  <Default Extension="png" ContentType="image/png"/>
  <Default Extension="bin" ContentType="image/x-emf"/>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93.bin" ContentType="image/png"/>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media/image95.bin" ContentType="image/png"/>
  <Override PartName="/ppt/media/image96.bin" ContentType="image/pn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97.bin"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98.bin"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39"/>
  </p:notesMasterIdLst>
  <p:sldIdLst>
    <p:sldId id="256" r:id="rId5"/>
    <p:sldId id="304" r:id="rId6"/>
    <p:sldId id="263" r:id="rId7"/>
    <p:sldId id="303" r:id="rId8"/>
    <p:sldId id="258" r:id="rId9"/>
    <p:sldId id="261" r:id="rId10"/>
    <p:sldId id="305" r:id="rId11"/>
    <p:sldId id="308" r:id="rId12"/>
    <p:sldId id="257" r:id="rId13"/>
    <p:sldId id="266" r:id="rId14"/>
    <p:sldId id="264" r:id="rId15"/>
    <p:sldId id="260" r:id="rId16"/>
    <p:sldId id="306" r:id="rId17"/>
    <p:sldId id="297" r:id="rId18"/>
    <p:sldId id="298" r:id="rId19"/>
    <p:sldId id="265" r:id="rId20"/>
    <p:sldId id="262" r:id="rId21"/>
    <p:sldId id="307" r:id="rId22"/>
    <p:sldId id="269" r:id="rId23"/>
    <p:sldId id="272" r:id="rId24"/>
    <p:sldId id="267" r:id="rId25"/>
    <p:sldId id="268" r:id="rId26"/>
    <p:sldId id="273" r:id="rId27"/>
    <p:sldId id="309" r:id="rId28"/>
    <p:sldId id="310" r:id="rId29"/>
    <p:sldId id="311" r:id="rId30"/>
    <p:sldId id="312" r:id="rId31"/>
    <p:sldId id="313" r:id="rId32"/>
    <p:sldId id="314" r:id="rId33"/>
    <p:sldId id="315" r:id="rId34"/>
    <p:sldId id="316" r:id="rId35"/>
    <p:sldId id="317" r:id="rId36"/>
    <p:sldId id="318"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7" d="100"/>
          <a:sy n="107" d="100"/>
        </p:scale>
        <p:origin x="3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rael Vega" userId="58ef89dc-0801-4743-bab3-1fdeabdf9ff4" providerId="ADAL" clId="{FF4ED740-A129-48D1-8F1B-02FEA5130255}"/>
    <pc:docChg chg="undo custSel modSld delMainMaster modMainMaster">
      <pc:chgData name="Israel Vega" userId="58ef89dc-0801-4743-bab3-1fdeabdf9ff4" providerId="ADAL" clId="{FF4ED740-A129-48D1-8F1B-02FEA5130255}" dt="2018-03-09T17:27:13.067" v="96"/>
      <pc:docMkLst>
        <pc:docMk/>
      </pc:docMkLst>
      <pc:sldChg chg="addSp delSp modSp">
        <pc:chgData name="Israel Vega" userId="58ef89dc-0801-4743-bab3-1fdeabdf9ff4" providerId="ADAL" clId="{FF4ED740-A129-48D1-8F1B-02FEA5130255}" dt="2018-03-02T23:15:22.096" v="8"/>
        <pc:sldMkLst>
          <pc:docMk/>
          <pc:sldMk cId="2759573740" sldId="256"/>
        </pc:sldMkLst>
        <pc:spChg chg="add mod">
          <ac:chgData name="Israel Vega" userId="58ef89dc-0801-4743-bab3-1fdeabdf9ff4" providerId="ADAL" clId="{FF4ED740-A129-48D1-8F1B-02FEA5130255}" dt="2018-03-02T23:15:22.096" v="8"/>
          <ac:spMkLst>
            <pc:docMk/>
            <pc:sldMk cId="2759573740" sldId="256"/>
            <ac:spMk id="2" creationId="{970CE1DC-6052-4B6A-B0C6-1B250C7E333B}"/>
          </ac:spMkLst>
        </pc:spChg>
        <pc:spChg chg="mod">
          <ac:chgData name="Israel Vega" userId="58ef89dc-0801-4743-bab3-1fdeabdf9ff4" providerId="ADAL" clId="{FF4ED740-A129-48D1-8F1B-02FEA5130255}" dt="2018-03-02T23:15:20.694" v="7" actId="20577"/>
          <ac:spMkLst>
            <pc:docMk/>
            <pc:sldMk cId="2759573740" sldId="256"/>
            <ac:spMk id="4" creationId="{83703640-117D-475F-9D08-6D17A7A98084}"/>
          </ac:spMkLst>
        </pc:spChg>
        <pc:spChg chg="del">
          <ac:chgData name="Israel Vega" userId="58ef89dc-0801-4743-bab3-1fdeabdf9ff4" providerId="ADAL" clId="{FF4ED740-A129-48D1-8F1B-02FEA5130255}" dt="2018-03-02T23:15:13.467" v="5"/>
          <ac:spMkLst>
            <pc:docMk/>
            <pc:sldMk cId="2759573740" sldId="256"/>
            <ac:spMk id="5" creationId="{C6C09120-E92C-4AAA-814E-50ABE64D9050}"/>
          </ac:spMkLst>
        </pc:spChg>
      </pc:sldChg>
      <pc:sldChg chg="addSp delSp modSp modTransition">
        <pc:chgData name="Israel Vega" userId="58ef89dc-0801-4743-bab3-1fdeabdf9ff4" providerId="ADAL" clId="{FF4ED740-A129-48D1-8F1B-02FEA5130255}" dt="2018-03-09T17:22:35.375" v="41" actId="20577"/>
        <pc:sldMkLst>
          <pc:docMk/>
          <pc:sldMk cId="371675018" sldId="257"/>
        </pc:sldMkLst>
        <pc:spChg chg="add del mod">
          <ac:chgData name="Israel Vega" userId="58ef89dc-0801-4743-bab3-1fdeabdf9ff4" providerId="ADAL" clId="{FF4ED740-A129-48D1-8F1B-02FEA5130255}" dt="2018-03-09T17:22:31.777" v="39" actId="20577"/>
          <ac:spMkLst>
            <pc:docMk/>
            <pc:sldMk cId="371675018" sldId="257"/>
            <ac:spMk id="2" creationId="{094CCAF9-5A40-41B8-80CE-1CBADF7651C9}"/>
          </ac:spMkLst>
        </pc:spChg>
        <pc:spChg chg="del mod">
          <ac:chgData name="Israel Vega" userId="58ef89dc-0801-4743-bab3-1fdeabdf9ff4" providerId="ADAL" clId="{FF4ED740-A129-48D1-8F1B-02FEA5130255}" dt="2018-03-09T17:22:31.777" v="39" actId="20577"/>
          <ac:spMkLst>
            <pc:docMk/>
            <pc:sldMk cId="371675018" sldId="257"/>
            <ac:spMk id="3" creationId="{00000000-0000-0000-0000-000000000000}"/>
          </ac:spMkLst>
        </pc:spChg>
        <pc:spChg chg="add mod">
          <ac:chgData name="Israel Vega" userId="58ef89dc-0801-4743-bab3-1fdeabdf9ff4" providerId="ADAL" clId="{FF4ED740-A129-48D1-8F1B-02FEA5130255}" dt="2018-03-09T17:22:35.375" v="41" actId="20577"/>
          <ac:spMkLst>
            <pc:docMk/>
            <pc:sldMk cId="371675018" sldId="257"/>
            <ac:spMk id="4" creationId="{BA373F5A-CC91-4C91-940C-9F19C4325BBA}"/>
          </ac:spMkLst>
        </pc:spChg>
      </pc:sldChg>
      <pc:sldChg chg="modSp">
        <pc:chgData name="Israel Vega" userId="58ef89dc-0801-4743-bab3-1fdeabdf9ff4" providerId="ADAL" clId="{FF4ED740-A129-48D1-8F1B-02FEA5130255}" dt="2018-03-09T17:21:00.418" v="30" actId="27636"/>
        <pc:sldMkLst>
          <pc:docMk/>
          <pc:sldMk cId="2160157318" sldId="258"/>
        </pc:sldMkLst>
        <pc:spChg chg="mod">
          <ac:chgData name="Israel Vega" userId="58ef89dc-0801-4743-bab3-1fdeabdf9ff4" providerId="ADAL" clId="{FF4ED740-A129-48D1-8F1B-02FEA5130255}" dt="2018-03-09T17:21:00.418" v="30" actId="27636"/>
          <ac:spMkLst>
            <pc:docMk/>
            <pc:sldMk cId="2160157318" sldId="258"/>
            <ac:spMk id="2" creationId="{A16A7A0E-BAF4-4A90-B7C0-2EEEC445E8E0}"/>
          </ac:spMkLst>
        </pc:spChg>
      </pc:sldChg>
      <pc:sldChg chg="modSp">
        <pc:chgData name="Israel Vega" userId="58ef89dc-0801-4743-bab3-1fdeabdf9ff4" providerId="ADAL" clId="{FF4ED740-A129-48D1-8F1B-02FEA5130255}" dt="2018-03-09T17:21:00.547" v="32" actId="27636"/>
        <pc:sldMkLst>
          <pc:docMk/>
          <pc:sldMk cId="2471339492" sldId="260"/>
        </pc:sldMkLst>
        <pc:spChg chg="mod">
          <ac:chgData name="Israel Vega" userId="58ef89dc-0801-4743-bab3-1fdeabdf9ff4" providerId="ADAL" clId="{FF4ED740-A129-48D1-8F1B-02FEA5130255}" dt="2018-03-09T17:21:00.547" v="32" actId="27636"/>
          <ac:spMkLst>
            <pc:docMk/>
            <pc:sldMk cId="2471339492" sldId="260"/>
            <ac:spMk id="3" creationId="{105F9FCF-E948-4FED-97A8-C04553D7C609}"/>
          </ac:spMkLst>
        </pc:spChg>
      </pc:sldChg>
      <pc:sldChg chg="modSp">
        <pc:chgData name="Israel Vega" userId="58ef89dc-0801-4743-bab3-1fdeabdf9ff4" providerId="ADAL" clId="{FF4ED740-A129-48D1-8F1B-02FEA5130255}" dt="2018-03-09T17:21:00.542" v="31" actId="27636"/>
        <pc:sldMkLst>
          <pc:docMk/>
          <pc:sldMk cId="2180583767" sldId="261"/>
        </pc:sldMkLst>
        <pc:spChg chg="mod">
          <ac:chgData name="Israel Vega" userId="58ef89dc-0801-4743-bab3-1fdeabdf9ff4" providerId="ADAL" clId="{FF4ED740-A129-48D1-8F1B-02FEA5130255}" dt="2018-03-09T17:21:00.542" v="31" actId="27636"/>
          <ac:spMkLst>
            <pc:docMk/>
            <pc:sldMk cId="2180583767" sldId="261"/>
            <ac:spMk id="2" creationId="{A16A7A0E-BAF4-4A90-B7C0-2EEEC445E8E0}"/>
          </ac:spMkLst>
        </pc:spChg>
      </pc:sldChg>
      <pc:sldChg chg="addSp delSp modSp">
        <pc:chgData name="Israel Vega" userId="58ef89dc-0801-4743-bab3-1fdeabdf9ff4" providerId="ADAL" clId="{FF4ED740-A129-48D1-8F1B-02FEA5130255}" dt="2018-03-09T17:23:18.135" v="49" actId="14100"/>
        <pc:sldMkLst>
          <pc:docMk/>
          <pc:sldMk cId="2371189412" sldId="264"/>
        </pc:sldMkLst>
        <pc:spChg chg="mod">
          <ac:chgData name="Israel Vega" userId="58ef89dc-0801-4743-bab3-1fdeabdf9ff4" providerId="ADAL" clId="{FF4ED740-A129-48D1-8F1B-02FEA5130255}" dt="2018-03-09T17:23:18.135" v="49" actId="14100"/>
          <ac:spMkLst>
            <pc:docMk/>
            <pc:sldMk cId="2371189412" sldId="264"/>
            <ac:spMk id="3" creationId="{00000000-0000-0000-0000-000000000000}"/>
          </ac:spMkLst>
        </pc:spChg>
        <pc:spChg chg="mod">
          <ac:chgData name="Israel Vega" userId="58ef89dc-0801-4743-bab3-1fdeabdf9ff4" providerId="ADAL" clId="{FF4ED740-A129-48D1-8F1B-02FEA5130255}" dt="2018-03-09T17:23:14.995" v="48" actId="27636"/>
          <ac:spMkLst>
            <pc:docMk/>
            <pc:sldMk cId="2371189412" sldId="264"/>
            <ac:spMk id="4" creationId="{00000000-0000-0000-0000-000000000000}"/>
          </ac:spMkLst>
        </pc:spChg>
        <pc:spChg chg="add del mod">
          <ac:chgData name="Israel Vega" userId="58ef89dc-0801-4743-bab3-1fdeabdf9ff4" providerId="ADAL" clId="{FF4ED740-A129-48D1-8F1B-02FEA5130255}" dt="2018-03-09T17:23:10.020" v="45" actId="14100"/>
          <ac:spMkLst>
            <pc:docMk/>
            <pc:sldMk cId="2371189412" sldId="264"/>
            <ac:spMk id="6" creationId="{5044F5D3-C990-4C9A-8001-29ACA8AF3FE1}"/>
          </ac:spMkLst>
        </pc:spChg>
        <pc:spChg chg="add del mod">
          <ac:chgData name="Israel Vega" userId="58ef89dc-0801-4743-bab3-1fdeabdf9ff4" providerId="ADAL" clId="{FF4ED740-A129-48D1-8F1B-02FEA5130255}" dt="2018-03-09T17:23:10.020" v="45" actId="14100"/>
          <ac:spMkLst>
            <pc:docMk/>
            <pc:sldMk cId="2371189412" sldId="264"/>
            <ac:spMk id="7" creationId="{106E5FCC-FCC1-44DA-856A-C0A412CC012E}"/>
          </ac:spMkLst>
        </pc:spChg>
        <pc:spChg chg="add del mod">
          <ac:chgData name="Israel Vega" userId="58ef89dc-0801-4743-bab3-1fdeabdf9ff4" providerId="ADAL" clId="{FF4ED740-A129-48D1-8F1B-02FEA5130255}" dt="2018-03-09T17:23:10.020" v="45" actId="14100"/>
          <ac:spMkLst>
            <pc:docMk/>
            <pc:sldMk cId="2371189412" sldId="264"/>
            <ac:spMk id="8" creationId="{60B4D384-02FD-4FF3-82D6-3447B35FFDEE}"/>
          </ac:spMkLst>
        </pc:spChg>
      </pc:sldChg>
      <pc:sldChg chg="delSp modSp">
        <pc:chgData name="Israel Vega" userId="58ef89dc-0801-4743-bab3-1fdeabdf9ff4" providerId="ADAL" clId="{FF4ED740-A129-48D1-8F1B-02FEA5130255}" dt="2018-03-09T17:22:54.908" v="44" actId="14100"/>
        <pc:sldMkLst>
          <pc:docMk/>
          <pc:sldMk cId="243655522" sldId="266"/>
        </pc:sldMkLst>
        <pc:spChg chg="del">
          <ac:chgData name="Israel Vega" userId="58ef89dc-0801-4743-bab3-1fdeabdf9ff4" providerId="ADAL" clId="{FF4ED740-A129-48D1-8F1B-02FEA5130255}" dt="2018-03-09T17:20:59.577" v="29" actId="14100"/>
          <ac:spMkLst>
            <pc:docMk/>
            <pc:sldMk cId="243655522" sldId="266"/>
            <ac:spMk id="3" creationId="{00000000-0000-0000-0000-000000000000}"/>
          </ac:spMkLst>
        </pc:spChg>
        <pc:spChg chg="mod">
          <ac:chgData name="Israel Vega" userId="58ef89dc-0801-4743-bab3-1fdeabdf9ff4" providerId="ADAL" clId="{FF4ED740-A129-48D1-8F1B-02FEA5130255}" dt="2018-03-09T17:22:54.908" v="44" actId="14100"/>
          <ac:spMkLst>
            <pc:docMk/>
            <pc:sldMk cId="243655522" sldId="266"/>
            <ac:spMk id="158" creationId="{00000000-0000-0000-0000-000000000000}"/>
          </ac:spMkLst>
        </pc:spChg>
        <pc:spChg chg="mod">
          <ac:chgData name="Israel Vega" userId="58ef89dc-0801-4743-bab3-1fdeabdf9ff4" providerId="ADAL" clId="{FF4ED740-A129-48D1-8F1B-02FEA5130255}" dt="2018-03-09T17:22:46.400" v="42" actId="14100"/>
          <ac:spMkLst>
            <pc:docMk/>
            <pc:sldMk cId="243655522" sldId="266"/>
            <ac:spMk id="176" creationId="{00000000-0000-0000-0000-000000000000}"/>
          </ac:spMkLst>
        </pc:spChg>
        <pc:spChg chg="mod">
          <ac:chgData name="Israel Vega" userId="58ef89dc-0801-4743-bab3-1fdeabdf9ff4" providerId="ADAL" clId="{FF4ED740-A129-48D1-8F1B-02FEA5130255}" dt="2018-03-09T17:22:54.908" v="44" actId="14100"/>
          <ac:spMkLst>
            <pc:docMk/>
            <pc:sldMk cId="243655522" sldId="266"/>
            <ac:spMk id="177" creationId="{00000000-0000-0000-0000-000000000000}"/>
          </ac:spMkLst>
        </pc:spChg>
        <pc:spChg chg="mod">
          <ac:chgData name="Israel Vega" userId="58ef89dc-0801-4743-bab3-1fdeabdf9ff4" providerId="ADAL" clId="{FF4ED740-A129-48D1-8F1B-02FEA5130255}" dt="2018-03-09T17:22:46.400" v="42" actId="14100"/>
          <ac:spMkLst>
            <pc:docMk/>
            <pc:sldMk cId="243655522" sldId="266"/>
            <ac:spMk id="178" creationId="{00000000-0000-0000-0000-000000000000}"/>
          </ac:spMkLst>
        </pc:spChg>
        <pc:spChg chg="mod">
          <ac:chgData name="Israel Vega" userId="58ef89dc-0801-4743-bab3-1fdeabdf9ff4" providerId="ADAL" clId="{FF4ED740-A129-48D1-8F1B-02FEA5130255}" dt="2018-03-09T17:22:54.908" v="44" actId="14100"/>
          <ac:spMkLst>
            <pc:docMk/>
            <pc:sldMk cId="243655522" sldId="266"/>
            <ac:spMk id="200" creationId="{00000000-0000-0000-0000-000000000000}"/>
          </ac:spMkLst>
        </pc:spChg>
        <pc:spChg chg="mod">
          <ac:chgData name="Israel Vega" userId="58ef89dc-0801-4743-bab3-1fdeabdf9ff4" providerId="ADAL" clId="{FF4ED740-A129-48D1-8F1B-02FEA5130255}" dt="2018-03-09T17:22:46.400" v="42" actId="14100"/>
          <ac:spMkLst>
            <pc:docMk/>
            <pc:sldMk cId="243655522" sldId="266"/>
            <ac:spMk id="201" creationId="{00000000-0000-0000-0000-000000000000}"/>
          </ac:spMkLst>
        </pc:spChg>
      </pc:sldChg>
      <pc:sldChg chg="addSp delSp modSp">
        <pc:chgData name="Israel Vega" userId="58ef89dc-0801-4743-bab3-1fdeabdf9ff4" providerId="ADAL" clId="{FF4ED740-A129-48D1-8F1B-02FEA5130255}" dt="2018-03-09T17:25:25.017" v="63"/>
        <pc:sldMkLst>
          <pc:docMk/>
          <pc:sldMk cId="266527027" sldId="267"/>
        </pc:sldMkLst>
        <pc:spChg chg="add mod">
          <ac:chgData name="Israel Vega" userId="58ef89dc-0801-4743-bab3-1fdeabdf9ff4" providerId="ADAL" clId="{FF4ED740-A129-48D1-8F1B-02FEA5130255}" dt="2018-03-09T17:25:22.167" v="62" actId="20577"/>
          <ac:spMkLst>
            <pc:docMk/>
            <pc:sldMk cId="266527027" sldId="267"/>
            <ac:spMk id="3" creationId="{9D96641C-6B77-4A71-8C04-4D49AE1A405C}"/>
          </ac:spMkLst>
        </pc:spChg>
        <pc:spChg chg="add del mod">
          <ac:chgData name="Israel Vega" userId="58ef89dc-0801-4743-bab3-1fdeabdf9ff4" providerId="ADAL" clId="{FF4ED740-A129-48D1-8F1B-02FEA5130255}" dt="2018-03-09T17:25:25.017" v="63"/>
          <ac:spMkLst>
            <pc:docMk/>
            <pc:sldMk cId="266527027" sldId="267"/>
            <ac:spMk id="4" creationId="{46C9AF8C-5E14-49BC-9827-58A5DFCC427D}"/>
          </ac:spMkLst>
        </pc:spChg>
        <pc:spChg chg="mod">
          <ac:chgData name="Israel Vega" userId="58ef89dc-0801-4743-bab3-1fdeabdf9ff4" providerId="ADAL" clId="{FF4ED740-A129-48D1-8F1B-02FEA5130255}" dt="2018-03-09T17:25:19.614" v="60"/>
          <ac:spMkLst>
            <pc:docMk/>
            <pc:sldMk cId="266527027" sldId="267"/>
            <ac:spMk id="21" creationId="{00000000-0000-0000-0000-000000000000}"/>
          </ac:spMkLst>
        </pc:spChg>
      </pc:sldChg>
      <pc:sldChg chg="addSp delSp modSp">
        <pc:chgData name="Israel Vega" userId="58ef89dc-0801-4743-bab3-1fdeabdf9ff4" providerId="ADAL" clId="{FF4ED740-A129-48D1-8F1B-02FEA5130255}" dt="2018-03-09T17:26:20.458" v="90" actId="1076"/>
        <pc:sldMkLst>
          <pc:docMk/>
          <pc:sldMk cId="1966533858" sldId="268"/>
        </pc:sldMkLst>
        <pc:spChg chg="add del mod">
          <ac:chgData name="Israel Vega" userId="58ef89dc-0801-4743-bab3-1fdeabdf9ff4" providerId="ADAL" clId="{FF4ED740-A129-48D1-8F1B-02FEA5130255}" dt="2018-03-09T17:25:36.113" v="65" actId="1076"/>
          <ac:spMkLst>
            <pc:docMk/>
            <pc:sldMk cId="1966533858" sldId="268"/>
            <ac:spMk id="2" creationId="{3A6F7BB9-68DB-4090-ADCC-AF6522E7FB14}"/>
          </ac:spMkLst>
        </pc:spChg>
        <pc:spChg chg="add mod">
          <ac:chgData name="Israel Vega" userId="58ef89dc-0801-4743-bab3-1fdeabdf9ff4" providerId="ADAL" clId="{FF4ED740-A129-48D1-8F1B-02FEA5130255}" dt="2018-03-09T17:26:20.458" v="90" actId="1076"/>
          <ac:spMkLst>
            <pc:docMk/>
            <pc:sldMk cId="1966533858" sldId="268"/>
            <ac:spMk id="3" creationId="{ED966D38-11A8-4FFD-91C0-49262D279C8B}"/>
          </ac:spMkLst>
        </pc:spChg>
        <pc:spChg chg="mod">
          <ac:chgData name="Israel Vega" userId="58ef89dc-0801-4743-bab3-1fdeabdf9ff4" providerId="ADAL" clId="{FF4ED740-A129-48D1-8F1B-02FEA5130255}" dt="2018-03-09T17:25:32.781" v="64" actId="1076"/>
          <ac:spMkLst>
            <pc:docMk/>
            <pc:sldMk cId="1966533858" sldId="268"/>
            <ac:spMk id="21"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54"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61"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64"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65"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68"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69"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71"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73" creationId="{00000000-0000-0000-0000-000000000000}"/>
          </ac:spMkLst>
        </pc:spChg>
        <pc:spChg chg="mod">
          <ac:chgData name="Israel Vega" userId="58ef89dc-0801-4743-bab3-1fdeabdf9ff4" providerId="ADAL" clId="{FF4ED740-A129-48D1-8F1B-02FEA5130255}" dt="2018-03-09T17:25:57.842" v="84" actId="1036"/>
          <ac:spMkLst>
            <pc:docMk/>
            <pc:sldMk cId="1966533858" sldId="268"/>
            <ac:spMk id="74" creationId="{00000000-0000-0000-0000-000000000000}"/>
          </ac:spMkLst>
        </pc:spChg>
        <pc:spChg chg="mod">
          <ac:chgData name="Israel Vega" userId="58ef89dc-0801-4743-bab3-1fdeabdf9ff4" providerId="ADAL" clId="{FF4ED740-A129-48D1-8F1B-02FEA5130255}" dt="2018-03-09T17:26:04.486" v="89" actId="1036"/>
          <ac:spMkLst>
            <pc:docMk/>
            <pc:sldMk cId="1966533858" sldId="268"/>
            <ac:spMk id="75" creationId="{00000000-0000-0000-0000-000000000000}"/>
          </ac:spMkLst>
        </pc:spChg>
        <pc:spChg chg="mod">
          <ac:chgData name="Israel Vega" userId="58ef89dc-0801-4743-bab3-1fdeabdf9ff4" providerId="ADAL" clId="{FF4ED740-A129-48D1-8F1B-02FEA5130255}" dt="2018-03-09T17:26:04.486" v="89" actId="1036"/>
          <ac:spMkLst>
            <pc:docMk/>
            <pc:sldMk cId="1966533858" sldId="268"/>
            <ac:spMk id="76" creationId="{00000000-0000-0000-0000-000000000000}"/>
          </ac:spMkLst>
        </pc:spChg>
        <pc:spChg chg="mod">
          <ac:chgData name="Israel Vega" userId="58ef89dc-0801-4743-bab3-1fdeabdf9ff4" providerId="ADAL" clId="{FF4ED740-A129-48D1-8F1B-02FEA5130255}" dt="2018-03-09T17:26:04.486" v="89" actId="1036"/>
          <ac:spMkLst>
            <pc:docMk/>
            <pc:sldMk cId="1966533858" sldId="268"/>
            <ac:spMk id="78" creationId="{00000000-0000-0000-0000-000000000000}"/>
          </ac:spMkLst>
        </pc:spChg>
        <pc:spChg chg="mod">
          <ac:chgData name="Israel Vega" userId="58ef89dc-0801-4743-bab3-1fdeabdf9ff4" providerId="ADAL" clId="{FF4ED740-A129-48D1-8F1B-02FEA5130255}" dt="2018-03-09T17:26:04.486" v="89" actId="1036"/>
          <ac:spMkLst>
            <pc:docMk/>
            <pc:sldMk cId="1966533858" sldId="268"/>
            <ac:spMk id="79" creationId="{00000000-0000-0000-0000-000000000000}"/>
          </ac:spMkLst>
        </pc:spChg>
        <pc:spChg chg="mod">
          <ac:chgData name="Israel Vega" userId="58ef89dc-0801-4743-bab3-1fdeabdf9ff4" providerId="ADAL" clId="{FF4ED740-A129-48D1-8F1B-02FEA5130255}" dt="2018-03-09T17:26:04.486" v="89" actId="1036"/>
          <ac:spMkLst>
            <pc:docMk/>
            <pc:sldMk cId="1966533858" sldId="268"/>
            <ac:spMk id="83" creationId="{00000000-0000-0000-0000-000000000000}"/>
          </ac:spMkLst>
        </pc:spChg>
        <pc:graphicFrameChg chg="mod">
          <ac:chgData name="Israel Vega" userId="58ef89dc-0801-4743-bab3-1fdeabdf9ff4" providerId="ADAL" clId="{FF4ED740-A129-48D1-8F1B-02FEA5130255}" dt="2018-03-09T17:25:57.842" v="84" actId="1036"/>
          <ac:graphicFrameMkLst>
            <pc:docMk/>
            <pc:sldMk cId="1966533858" sldId="268"/>
            <ac:graphicFrameMk id="50" creationId="{00000000-0000-0000-0000-000000000000}"/>
          </ac:graphicFrameMkLst>
        </pc:graphicFrameChg>
        <pc:picChg chg="mod">
          <ac:chgData name="Israel Vega" userId="58ef89dc-0801-4743-bab3-1fdeabdf9ff4" providerId="ADAL" clId="{FF4ED740-A129-48D1-8F1B-02FEA5130255}" dt="2018-03-09T17:25:57.842" v="84" actId="1036"/>
          <ac:picMkLst>
            <pc:docMk/>
            <pc:sldMk cId="1966533858" sldId="268"/>
            <ac:picMk id="62" creationId="{00000000-0000-0000-0000-000000000000}"/>
          </ac:picMkLst>
        </pc:picChg>
        <pc:cxnChg chg="mod">
          <ac:chgData name="Israel Vega" userId="58ef89dc-0801-4743-bab3-1fdeabdf9ff4" providerId="ADAL" clId="{FF4ED740-A129-48D1-8F1B-02FEA5130255}" dt="2018-03-09T17:25:57.842" v="84" actId="1036"/>
          <ac:cxnSpMkLst>
            <pc:docMk/>
            <pc:sldMk cId="1966533858" sldId="268"/>
            <ac:cxnSpMk id="66" creationId="{00000000-0000-0000-0000-000000000000}"/>
          </ac:cxnSpMkLst>
        </pc:cxnChg>
        <pc:cxnChg chg="mod">
          <ac:chgData name="Israel Vega" userId="58ef89dc-0801-4743-bab3-1fdeabdf9ff4" providerId="ADAL" clId="{FF4ED740-A129-48D1-8F1B-02FEA5130255}" dt="2018-03-09T17:25:57.842" v="84" actId="1036"/>
          <ac:cxnSpMkLst>
            <pc:docMk/>
            <pc:sldMk cId="1966533858" sldId="268"/>
            <ac:cxnSpMk id="67" creationId="{00000000-0000-0000-0000-000000000000}"/>
          </ac:cxnSpMkLst>
        </pc:cxnChg>
        <pc:cxnChg chg="mod">
          <ac:chgData name="Israel Vega" userId="58ef89dc-0801-4743-bab3-1fdeabdf9ff4" providerId="ADAL" clId="{FF4ED740-A129-48D1-8F1B-02FEA5130255}" dt="2018-03-09T17:25:57.842" v="84" actId="1036"/>
          <ac:cxnSpMkLst>
            <pc:docMk/>
            <pc:sldMk cId="1966533858" sldId="268"/>
            <ac:cxnSpMk id="70" creationId="{00000000-0000-0000-0000-000000000000}"/>
          </ac:cxnSpMkLst>
        </pc:cxnChg>
        <pc:cxnChg chg="mod">
          <ac:chgData name="Israel Vega" userId="58ef89dc-0801-4743-bab3-1fdeabdf9ff4" providerId="ADAL" clId="{FF4ED740-A129-48D1-8F1B-02FEA5130255}" dt="2018-03-09T17:25:57.842" v="84" actId="1036"/>
          <ac:cxnSpMkLst>
            <pc:docMk/>
            <pc:sldMk cId="1966533858" sldId="268"/>
            <ac:cxnSpMk id="72" creationId="{00000000-0000-0000-0000-000000000000}"/>
          </ac:cxnSpMkLst>
        </pc:cxnChg>
        <pc:cxnChg chg="mod">
          <ac:chgData name="Israel Vega" userId="58ef89dc-0801-4743-bab3-1fdeabdf9ff4" providerId="ADAL" clId="{FF4ED740-A129-48D1-8F1B-02FEA5130255}" dt="2018-03-09T17:26:04.486" v="89" actId="1036"/>
          <ac:cxnSpMkLst>
            <pc:docMk/>
            <pc:sldMk cId="1966533858" sldId="268"/>
            <ac:cxnSpMk id="82" creationId="{00000000-0000-0000-0000-000000000000}"/>
          </ac:cxnSpMkLst>
        </pc:cxnChg>
      </pc:sldChg>
      <pc:sldChg chg="addSp modSp">
        <pc:chgData name="Israel Vega" userId="58ef89dc-0801-4743-bab3-1fdeabdf9ff4" providerId="ADAL" clId="{FF4ED740-A129-48D1-8F1B-02FEA5130255}" dt="2018-03-09T17:24:34.405" v="52" actId="20577"/>
        <pc:sldMkLst>
          <pc:docMk/>
          <pc:sldMk cId="3773558242" sldId="269"/>
        </pc:sldMkLst>
        <pc:spChg chg="add mod">
          <ac:chgData name="Israel Vega" userId="58ef89dc-0801-4743-bab3-1fdeabdf9ff4" providerId="ADAL" clId="{FF4ED740-A129-48D1-8F1B-02FEA5130255}" dt="2018-03-09T17:24:34.405" v="52" actId="20577"/>
          <ac:spMkLst>
            <pc:docMk/>
            <pc:sldMk cId="3773558242" sldId="269"/>
            <ac:spMk id="2" creationId="{614E40E9-7476-4074-9CF3-D5A63145D31D}"/>
          </ac:spMkLst>
        </pc:spChg>
        <pc:spChg chg="mod">
          <ac:chgData name="Israel Vega" userId="58ef89dc-0801-4743-bab3-1fdeabdf9ff4" providerId="ADAL" clId="{FF4ED740-A129-48D1-8F1B-02FEA5130255}" dt="2018-03-09T17:24:31.990" v="50" actId="20577"/>
          <ac:spMkLst>
            <pc:docMk/>
            <pc:sldMk cId="3773558242" sldId="269"/>
            <ac:spMk id="21" creationId="{00000000-0000-0000-0000-000000000000}"/>
          </ac:spMkLst>
        </pc:spChg>
      </pc:sldChg>
      <pc:sldChg chg="addSp delSp modSp">
        <pc:chgData name="Israel Vega" userId="58ef89dc-0801-4743-bab3-1fdeabdf9ff4" providerId="ADAL" clId="{FF4ED740-A129-48D1-8F1B-02FEA5130255}" dt="2018-03-09T17:25:11.690" v="59" actId="20577"/>
        <pc:sldMkLst>
          <pc:docMk/>
          <pc:sldMk cId="3679042108" sldId="272"/>
        </pc:sldMkLst>
        <pc:spChg chg="add del mod">
          <ac:chgData name="Israel Vega" userId="58ef89dc-0801-4743-bab3-1fdeabdf9ff4" providerId="ADAL" clId="{FF4ED740-A129-48D1-8F1B-02FEA5130255}" dt="2018-03-09T17:25:09.041" v="57" actId="20577"/>
          <ac:spMkLst>
            <pc:docMk/>
            <pc:sldMk cId="3679042108" sldId="272"/>
            <ac:spMk id="6" creationId="{13435830-D63A-4087-AE92-994C4D521169}"/>
          </ac:spMkLst>
        </pc:spChg>
        <pc:spChg chg="add mod">
          <ac:chgData name="Israel Vega" userId="58ef89dc-0801-4743-bab3-1fdeabdf9ff4" providerId="ADAL" clId="{FF4ED740-A129-48D1-8F1B-02FEA5130255}" dt="2018-03-09T17:25:11.690" v="59" actId="20577"/>
          <ac:spMkLst>
            <pc:docMk/>
            <pc:sldMk cId="3679042108" sldId="272"/>
            <ac:spMk id="8" creationId="{4F2B00CA-83E9-4FD0-B185-65188440A248}"/>
          </ac:spMkLst>
        </pc:spChg>
        <pc:spChg chg="add del mod">
          <ac:chgData name="Israel Vega" userId="58ef89dc-0801-4743-bab3-1fdeabdf9ff4" providerId="ADAL" clId="{FF4ED740-A129-48D1-8F1B-02FEA5130255}" dt="2018-03-09T17:25:05.575" v="56" actId="20577"/>
          <ac:spMkLst>
            <pc:docMk/>
            <pc:sldMk cId="3679042108" sldId="272"/>
            <ac:spMk id="21" creationId="{00000000-0000-0000-0000-000000000000}"/>
          </ac:spMkLst>
        </pc:spChg>
      </pc:sldChg>
      <pc:sldChg chg="addSp delSp modSp">
        <pc:chgData name="Israel Vega" userId="58ef89dc-0801-4743-bab3-1fdeabdf9ff4" providerId="ADAL" clId="{FF4ED740-A129-48D1-8F1B-02FEA5130255}" dt="2018-03-09T17:26:33.604" v="94"/>
        <pc:sldMkLst>
          <pc:docMk/>
          <pc:sldMk cId="2702180142" sldId="273"/>
        </pc:sldMkLst>
        <pc:spChg chg="add mod">
          <ac:chgData name="Israel Vega" userId="58ef89dc-0801-4743-bab3-1fdeabdf9ff4" providerId="ADAL" clId="{FF4ED740-A129-48D1-8F1B-02FEA5130255}" dt="2018-03-09T17:26:30.874" v="93"/>
          <ac:spMkLst>
            <pc:docMk/>
            <pc:sldMk cId="2702180142" sldId="273"/>
            <ac:spMk id="2" creationId="{CA70BB2D-E9C1-4FEA-8DFB-F0C5B73ADC19}"/>
          </ac:spMkLst>
        </pc:spChg>
        <pc:spChg chg="add del mod">
          <ac:chgData name="Israel Vega" userId="58ef89dc-0801-4743-bab3-1fdeabdf9ff4" providerId="ADAL" clId="{FF4ED740-A129-48D1-8F1B-02FEA5130255}" dt="2018-03-09T17:26:33.604" v="94"/>
          <ac:spMkLst>
            <pc:docMk/>
            <pc:sldMk cId="2702180142" sldId="273"/>
            <ac:spMk id="3" creationId="{1AF206AD-D896-49A3-94B8-B4B75E95CBDF}"/>
          </ac:spMkLst>
        </pc:spChg>
        <pc:spChg chg="del mod">
          <ac:chgData name="Israel Vega" userId="58ef89dc-0801-4743-bab3-1fdeabdf9ff4" providerId="ADAL" clId="{FF4ED740-A129-48D1-8F1B-02FEA5130255}" dt="2018-03-09T17:26:29.288" v="92"/>
          <ac:spMkLst>
            <pc:docMk/>
            <pc:sldMk cId="2702180142" sldId="273"/>
            <ac:spMk id="34" creationId="{00000000-0000-0000-0000-000000000000}"/>
          </ac:spMkLst>
        </pc:spChg>
      </pc:sldChg>
      <pc:sldChg chg="modTransition">
        <pc:chgData name="Israel Vega" userId="58ef89dc-0801-4743-bab3-1fdeabdf9ff4" providerId="ADAL" clId="{FF4ED740-A129-48D1-8F1B-02FEA5130255}" dt="2018-03-02T23:14:41.803" v="2"/>
        <pc:sldMkLst>
          <pc:docMk/>
          <pc:sldMk cId="896465917" sldId="303"/>
        </pc:sldMkLst>
      </pc:sldChg>
      <pc:sldChg chg="modTransition">
        <pc:chgData name="Israel Vega" userId="58ef89dc-0801-4743-bab3-1fdeabdf9ff4" providerId="ADAL" clId="{FF4ED740-A129-48D1-8F1B-02FEA5130255}" dt="2018-03-02T23:14:37.091" v="1"/>
        <pc:sldMkLst>
          <pc:docMk/>
          <pc:sldMk cId="2302014044" sldId="304"/>
        </pc:sldMkLst>
      </pc:sldChg>
      <pc:sldChg chg="addSp delSp modSp modTransition">
        <pc:chgData name="Israel Vega" userId="58ef89dc-0801-4743-bab3-1fdeabdf9ff4" providerId="ADAL" clId="{FF4ED740-A129-48D1-8F1B-02FEA5130255}" dt="2018-03-09T17:22:01.622" v="33"/>
        <pc:sldMkLst>
          <pc:docMk/>
          <pc:sldMk cId="94936126" sldId="305"/>
        </pc:sldMkLst>
        <pc:spChg chg="add del mod">
          <ac:chgData name="Israel Vega" userId="58ef89dc-0801-4743-bab3-1fdeabdf9ff4" providerId="ADAL" clId="{FF4ED740-A129-48D1-8F1B-02FEA5130255}" dt="2018-03-09T17:22:01.622" v="33"/>
          <ac:spMkLst>
            <pc:docMk/>
            <pc:sldMk cId="94936126" sldId="305"/>
            <ac:spMk id="2" creationId="{57472154-39FC-4379-A2B9-5109BBC3B5FD}"/>
          </ac:spMkLst>
        </pc:spChg>
      </pc:sldChg>
      <pc:sldChg chg="modTransition">
        <pc:chgData name="Israel Vega" userId="58ef89dc-0801-4743-bab3-1fdeabdf9ff4" providerId="ADAL" clId="{FF4ED740-A129-48D1-8F1B-02FEA5130255}" dt="2018-03-02T23:14:53.104" v="4"/>
        <pc:sldMkLst>
          <pc:docMk/>
          <pc:sldMk cId="4121504277" sldId="306"/>
        </pc:sldMkLst>
      </pc:sldChg>
      <pc:sldChg chg="modTransition">
        <pc:chgData name="Israel Vega" userId="58ef89dc-0801-4743-bab3-1fdeabdf9ff4" providerId="ADAL" clId="{FF4ED740-A129-48D1-8F1B-02FEA5130255}" dt="2018-03-02T23:16:24.617" v="11"/>
        <pc:sldMkLst>
          <pc:docMk/>
          <pc:sldMk cId="2414823193" sldId="307"/>
        </pc:sldMkLst>
      </pc:sldChg>
      <pc:sldChg chg="modSp">
        <pc:chgData name="Israel Vega" userId="58ef89dc-0801-4743-bab3-1fdeabdf9ff4" providerId="ADAL" clId="{FF4ED740-A129-48D1-8F1B-02FEA5130255}" dt="2018-03-09T17:22:20.300" v="37" actId="14100"/>
        <pc:sldMkLst>
          <pc:docMk/>
          <pc:sldMk cId="3113958127" sldId="308"/>
        </pc:sldMkLst>
        <pc:spChg chg="mod">
          <ac:chgData name="Israel Vega" userId="58ef89dc-0801-4743-bab3-1fdeabdf9ff4" providerId="ADAL" clId="{FF4ED740-A129-48D1-8F1B-02FEA5130255}" dt="2018-03-09T17:22:13.675" v="35" actId="1076"/>
          <ac:spMkLst>
            <pc:docMk/>
            <pc:sldMk cId="3113958127" sldId="308"/>
            <ac:spMk id="3" creationId="{00000000-0000-0000-0000-000000000000}"/>
          </ac:spMkLst>
        </pc:spChg>
        <pc:spChg chg="mod">
          <ac:chgData name="Israel Vega" userId="58ef89dc-0801-4743-bab3-1fdeabdf9ff4" providerId="ADAL" clId="{FF4ED740-A129-48D1-8F1B-02FEA5130255}" dt="2018-03-09T17:22:20.300" v="37" actId="14100"/>
          <ac:spMkLst>
            <pc:docMk/>
            <pc:sldMk cId="3113958127" sldId="308"/>
            <ac:spMk id="4" creationId="{00000000-0000-0000-0000-000000000000}"/>
          </ac:spMkLst>
        </pc:spChg>
      </pc:sldChg>
      <pc:sldChg chg="modTransition">
        <pc:chgData name="Israel Vega" userId="58ef89dc-0801-4743-bab3-1fdeabdf9ff4" providerId="ADAL" clId="{FF4ED740-A129-48D1-8F1B-02FEA5130255}" dt="2018-03-02T23:15:47.400" v="9"/>
        <pc:sldMkLst>
          <pc:docMk/>
          <pc:sldMk cId="2372224297" sldId="309"/>
        </pc:sldMkLst>
      </pc:sldChg>
      <pc:sldChg chg="modSp">
        <pc:chgData name="Israel Vega" userId="58ef89dc-0801-4743-bab3-1fdeabdf9ff4" providerId="ADAL" clId="{FF4ED740-A129-48D1-8F1B-02FEA5130255}" dt="2018-03-09T17:27:00.627" v="95" actId="1076"/>
        <pc:sldMkLst>
          <pc:docMk/>
          <pc:sldMk cId="2935138136" sldId="310"/>
        </pc:sldMkLst>
        <pc:spChg chg="mod">
          <ac:chgData name="Israel Vega" userId="58ef89dc-0801-4743-bab3-1fdeabdf9ff4" providerId="ADAL" clId="{FF4ED740-A129-48D1-8F1B-02FEA5130255}" dt="2018-03-09T17:27:00.627" v="95" actId="1076"/>
          <ac:spMkLst>
            <pc:docMk/>
            <pc:sldMk cId="2935138136" sldId="310"/>
            <ac:spMk id="5" creationId="{00000000-0000-0000-0000-000000000000}"/>
          </ac:spMkLst>
        </pc:spChg>
        <pc:spChg chg="mod">
          <ac:chgData name="Israel Vega" userId="58ef89dc-0801-4743-bab3-1fdeabdf9ff4" providerId="ADAL" clId="{FF4ED740-A129-48D1-8F1B-02FEA5130255}" dt="2018-03-09T17:27:00.627" v="95" actId="1076"/>
          <ac:spMkLst>
            <pc:docMk/>
            <pc:sldMk cId="2935138136" sldId="310"/>
            <ac:spMk id="6" creationId="{00000000-0000-0000-0000-000000000000}"/>
          </ac:spMkLst>
        </pc:spChg>
      </pc:sldChg>
      <pc:sldChg chg="addSp delSp modSp">
        <pc:chgData name="Israel Vega" userId="58ef89dc-0801-4743-bab3-1fdeabdf9ff4" providerId="ADAL" clId="{FF4ED740-A129-48D1-8F1B-02FEA5130255}" dt="2018-03-09T17:27:13.067" v="96"/>
        <pc:sldMkLst>
          <pc:docMk/>
          <pc:sldMk cId="858482420" sldId="311"/>
        </pc:sldMkLst>
        <pc:spChg chg="add del mod">
          <ac:chgData name="Israel Vega" userId="58ef89dc-0801-4743-bab3-1fdeabdf9ff4" providerId="ADAL" clId="{FF4ED740-A129-48D1-8F1B-02FEA5130255}" dt="2018-03-09T17:27:13.067" v="96"/>
          <ac:spMkLst>
            <pc:docMk/>
            <pc:sldMk cId="858482420" sldId="311"/>
            <ac:spMk id="2" creationId="{824EE174-4A0F-4DAD-A2CF-DCD376738D92}"/>
          </ac:spMkLst>
        </pc:spChg>
      </pc:sldChg>
      <pc:sldChg chg="addSp delSp modSp">
        <pc:chgData name="Israel Vega" userId="58ef89dc-0801-4743-bab3-1fdeabdf9ff4" providerId="ADAL" clId="{FF4ED740-A129-48D1-8F1B-02FEA5130255}" dt="2018-03-09T17:27:13.067" v="96"/>
        <pc:sldMkLst>
          <pc:docMk/>
          <pc:sldMk cId="3578257281" sldId="312"/>
        </pc:sldMkLst>
        <pc:spChg chg="add del mod">
          <ac:chgData name="Israel Vega" userId="58ef89dc-0801-4743-bab3-1fdeabdf9ff4" providerId="ADAL" clId="{FF4ED740-A129-48D1-8F1B-02FEA5130255}" dt="2018-03-09T17:27:13.067" v="96"/>
          <ac:spMkLst>
            <pc:docMk/>
            <pc:sldMk cId="3578257281" sldId="312"/>
            <ac:spMk id="3" creationId="{6DA779C7-2152-4ED2-A9F8-F07092F5D606}"/>
          </ac:spMkLst>
        </pc:spChg>
      </pc:sldChg>
      <pc:sldChg chg="addSp delSp modSp">
        <pc:chgData name="Israel Vega" userId="58ef89dc-0801-4743-bab3-1fdeabdf9ff4" providerId="ADAL" clId="{FF4ED740-A129-48D1-8F1B-02FEA5130255}" dt="2018-03-09T17:27:13.067" v="96"/>
        <pc:sldMkLst>
          <pc:docMk/>
          <pc:sldMk cId="3579834689" sldId="313"/>
        </pc:sldMkLst>
        <pc:spChg chg="add del mod">
          <ac:chgData name="Israel Vega" userId="58ef89dc-0801-4743-bab3-1fdeabdf9ff4" providerId="ADAL" clId="{FF4ED740-A129-48D1-8F1B-02FEA5130255}" dt="2018-03-09T17:27:13.067" v="96"/>
          <ac:spMkLst>
            <pc:docMk/>
            <pc:sldMk cId="3579834689" sldId="313"/>
            <ac:spMk id="3" creationId="{FC0E6032-73B5-4AC5-96ED-60D07AA64B99}"/>
          </ac:spMkLst>
        </pc:spChg>
      </pc:sldChg>
      <pc:sldChg chg="addSp delSp modSp">
        <pc:chgData name="Israel Vega" userId="58ef89dc-0801-4743-bab3-1fdeabdf9ff4" providerId="ADAL" clId="{FF4ED740-A129-48D1-8F1B-02FEA5130255}" dt="2018-03-09T17:27:13.067" v="96"/>
        <pc:sldMkLst>
          <pc:docMk/>
          <pc:sldMk cId="3732846044" sldId="314"/>
        </pc:sldMkLst>
        <pc:spChg chg="add del mod">
          <ac:chgData name="Israel Vega" userId="58ef89dc-0801-4743-bab3-1fdeabdf9ff4" providerId="ADAL" clId="{FF4ED740-A129-48D1-8F1B-02FEA5130255}" dt="2018-03-09T17:27:13.067" v="96"/>
          <ac:spMkLst>
            <pc:docMk/>
            <pc:sldMk cId="3732846044" sldId="314"/>
            <ac:spMk id="3" creationId="{DC92EF46-E82B-45C5-9DC0-C8EDB9314317}"/>
          </ac:spMkLst>
        </pc:spChg>
      </pc:sldChg>
      <pc:sldChg chg="addSp delSp modSp">
        <pc:chgData name="Israel Vega" userId="58ef89dc-0801-4743-bab3-1fdeabdf9ff4" providerId="ADAL" clId="{FF4ED740-A129-48D1-8F1B-02FEA5130255}" dt="2018-03-09T17:27:13.067" v="96"/>
        <pc:sldMkLst>
          <pc:docMk/>
          <pc:sldMk cId="459906046" sldId="315"/>
        </pc:sldMkLst>
        <pc:spChg chg="add del mod">
          <ac:chgData name="Israel Vega" userId="58ef89dc-0801-4743-bab3-1fdeabdf9ff4" providerId="ADAL" clId="{FF4ED740-A129-48D1-8F1B-02FEA5130255}" dt="2018-03-09T17:27:13.067" v="96"/>
          <ac:spMkLst>
            <pc:docMk/>
            <pc:sldMk cId="459906046" sldId="315"/>
            <ac:spMk id="3" creationId="{31FF8DF4-C7B7-4A5D-A3DE-7F44DF93BA30}"/>
          </ac:spMkLst>
        </pc:spChg>
      </pc:sldChg>
      <pc:sldChg chg="addSp delSp modSp">
        <pc:chgData name="Israel Vega" userId="58ef89dc-0801-4743-bab3-1fdeabdf9ff4" providerId="ADAL" clId="{FF4ED740-A129-48D1-8F1B-02FEA5130255}" dt="2018-03-09T17:27:13.067" v="96"/>
        <pc:sldMkLst>
          <pc:docMk/>
          <pc:sldMk cId="1420431255" sldId="316"/>
        </pc:sldMkLst>
        <pc:spChg chg="add del mod">
          <ac:chgData name="Israel Vega" userId="58ef89dc-0801-4743-bab3-1fdeabdf9ff4" providerId="ADAL" clId="{FF4ED740-A129-48D1-8F1B-02FEA5130255}" dt="2018-03-09T17:27:13.067" v="96"/>
          <ac:spMkLst>
            <pc:docMk/>
            <pc:sldMk cId="1420431255" sldId="316"/>
            <ac:spMk id="3" creationId="{68B98328-7CC8-4B4E-83A2-53F33B045952}"/>
          </ac:spMkLst>
        </pc:spChg>
      </pc:sldChg>
      <pc:sldChg chg="addSp delSp modSp">
        <pc:chgData name="Israel Vega" userId="58ef89dc-0801-4743-bab3-1fdeabdf9ff4" providerId="ADAL" clId="{FF4ED740-A129-48D1-8F1B-02FEA5130255}" dt="2018-03-09T17:27:13.067" v="96"/>
        <pc:sldMkLst>
          <pc:docMk/>
          <pc:sldMk cId="2621516715" sldId="317"/>
        </pc:sldMkLst>
        <pc:spChg chg="add del mod">
          <ac:chgData name="Israel Vega" userId="58ef89dc-0801-4743-bab3-1fdeabdf9ff4" providerId="ADAL" clId="{FF4ED740-A129-48D1-8F1B-02FEA5130255}" dt="2018-03-09T17:27:13.067" v="96"/>
          <ac:spMkLst>
            <pc:docMk/>
            <pc:sldMk cId="2621516715" sldId="317"/>
            <ac:spMk id="3" creationId="{13056D18-848B-4297-98D2-32AF6FBD2006}"/>
          </ac:spMkLst>
        </pc:spChg>
      </pc:sldChg>
      <pc:sldChg chg="addSp delSp modSp">
        <pc:chgData name="Israel Vega" userId="58ef89dc-0801-4743-bab3-1fdeabdf9ff4" providerId="ADAL" clId="{FF4ED740-A129-48D1-8F1B-02FEA5130255}" dt="2018-03-09T17:27:13.067" v="96"/>
        <pc:sldMkLst>
          <pc:docMk/>
          <pc:sldMk cId="2251512257" sldId="318"/>
        </pc:sldMkLst>
        <pc:spChg chg="add del mod">
          <ac:chgData name="Israel Vega" userId="58ef89dc-0801-4743-bab3-1fdeabdf9ff4" providerId="ADAL" clId="{FF4ED740-A129-48D1-8F1B-02FEA5130255}" dt="2018-03-09T17:27:13.067" v="96"/>
          <ac:spMkLst>
            <pc:docMk/>
            <pc:sldMk cId="2251512257" sldId="318"/>
            <ac:spMk id="3" creationId="{BA63CCAD-35AB-4E50-83E2-7BD9B0236BCF}"/>
          </ac:spMkLst>
        </pc:spChg>
      </pc:sldChg>
      <pc:sldMasterChg chg="del delSldLayout">
        <pc:chgData name="Israel Vega" userId="58ef89dc-0801-4743-bab3-1fdeabdf9ff4" providerId="ADAL" clId="{FF4ED740-A129-48D1-8F1B-02FEA5130255}" dt="2018-03-09T17:20:58.369" v="28" actId="2696"/>
        <pc:sldMasterMkLst>
          <pc:docMk/>
          <pc:sldMasterMk cId="395580010" sldId="2147483660"/>
        </pc:sldMasterMkLst>
        <pc:sldLayoutChg chg="del">
          <pc:chgData name="Israel Vega" userId="58ef89dc-0801-4743-bab3-1fdeabdf9ff4" providerId="ADAL" clId="{FF4ED740-A129-48D1-8F1B-02FEA5130255}" dt="2018-03-09T17:20:58.322" v="12" actId="2696"/>
          <pc:sldLayoutMkLst>
            <pc:docMk/>
            <pc:sldMasterMk cId="395580010" sldId="2147483660"/>
            <pc:sldLayoutMk cId="2897121620" sldId="2147483661"/>
          </pc:sldLayoutMkLst>
        </pc:sldLayoutChg>
        <pc:sldLayoutChg chg="del">
          <pc:chgData name="Israel Vega" userId="58ef89dc-0801-4743-bab3-1fdeabdf9ff4" providerId="ADAL" clId="{FF4ED740-A129-48D1-8F1B-02FEA5130255}" dt="2018-03-09T17:20:58.326" v="13" actId="2696"/>
          <pc:sldLayoutMkLst>
            <pc:docMk/>
            <pc:sldMasterMk cId="395580010" sldId="2147483660"/>
            <pc:sldLayoutMk cId="3779765694" sldId="2147483662"/>
          </pc:sldLayoutMkLst>
        </pc:sldLayoutChg>
        <pc:sldLayoutChg chg="del">
          <pc:chgData name="Israel Vega" userId="58ef89dc-0801-4743-bab3-1fdeabdf9ff4" providerId="ADAL" clId="{FF4ED740-A129-48D1-8F1B-02FEA5130255}" dt="2018-03-09T17:20:58.329" v="14" actId="2696"/>
          <pc:sldLayoutMkLst>
            <pc:docMk/>
            <pc:sldMasterMk cId="395580010" sldId="2147483660"/>
            <pc:sldLayoutMk cId="289792908" sldId="2147483663"/>
          </pc:sldLayoutMkLst>
        </pc:sldLayoutChg>
        <pc:sldLayoutChg chg="del">
          <pc:chgData name="Israel Vega" userId="58ef89dc-0801-4743-bab3-1fdeabdf9ff4" providerId="ADAL" clId="{FF4ED740-A129-48D1-8F1B-02FEA5130255}" dt="2018-03-09T17:20:58.332" v="15" actId="2696"/>
          <pc:sldLayoutMkLst>
            <pc:docMk/>
            <pc:sldMasterMk cId="395580010" sldId="2147483660"/>
            <pc:sldLayoutMk cId="3202393281" sldId="2147483664"/>
          </pc:sldLayoutMkLst>
        </pc:sldLayoutChg>
        <pc:sldLayoutChg chg="del">
          <pc:chgData name="Israel Vega" userId="58ef89dc-0801-4743-bab3-1fdeabdf9ff4" providerId="ADAL" clId="{FF4ED740-A129-48D1-8F1B-02FEA5130255}" dt="2018-03-09T17:20:58.336" v="16" actId="2696"/>
          <pc:sldLayoutMkLst>
            <pc:docMk/>
            <pc:sldMasterMk cId="395580010" sldId="2147483660"/>
            <pc:sldLayoutMk cId="2218594255" sldId="2147483665"/>
          </pc:sldLayoutMkLst>
        </pc:sldLayoutChg>
        <pc:sldLayoutChg chg="del">
          <pc:chgData name="Israel Vega" userId="58ef89dc-0801-4743-bab3-1fdeabdf9ff4" providerId="ADAL" clId="{FF4ED740-A129-48D1-8F1B-02FEA5130255}" dt="2018-03-09T17:20:58.342" v="17" actId="2696"/>
          <pc:sldLayoutMkLst>
            <pc:docMk/>
            <pc:sldMasterMk cId="395580010" sldId="2147483660"/>
            <pc:sldLayoutMk cId="2693956901" sldId="2147483666"/>
          </pc:sldLayoutMkLst>
        </pc:sldLayoutChg>
        <pc:sldLayoutChg chg="del">
          <pc:chgData name="Israel Vega" userId="58ef89dc-0801-4743-bab3-1fdeabdf9ff4" providerId="ADAL" clId="{FF4ED740-A129-48D1-8F1B-02FEA5130255}" dt="2018-03-09T17:20:58.346" v="18" actId="2696"/>
          <pc:sldLayoutMkLst>
            <pc:docMk/>
            <pc:sldMasterMk cId="395580010" sldId="2147483660"/>
            <pc:sldLayoutMk cId="2690756529" sldId="2147483667"/>
          </pc:sldLayoutMkLst>
        </pc:sldLayoutChg>
        <pc:sldLayoutChg chg="del">
          <pc:chgData name="Israel Vega" userId="58ef89dc-0801-4743-bab3-1fdeabdf9ff4" providerId="ADAL" clId="{FF4ED740-A129-48D1-8F1B-02FEA5130255}" dt="2018-03-09T17:20:58.349" v="19" actId="2696"/>
          <pc:sldLayoutMkLst>
            <pc:docMk/>
            <pc:sldMasterMk cId="395580010" sldId="2147483660"/>
            <pc:sldLayoutMk cId="541956067" sldId="2147483668"/>
          </pc:sldLayoutMkLst>
        </pc:sldLayoutChg>
        <pc:sldLayoutChg chg="del">
          <pc:chgData name="Israel Vega" userId="58ef89dc-0801-4743-bab3-1fdeabdf9ff4" providerId="ADAL" clId="{FF4ED740-A129-48D1-8F1B-02FEA5130255}" dt="2018-03-09T17:20:58.352" v="20" actId="2696"/>
          <pc:sldLayoutMkLst>
            <pc:docMk/>
            <pc:sldMasterMk cId="395580010" sldId="2147483660"/>
            <pc:sldLayoutMk cId="2426624248" sldId="2147483669"/>
          </pc:sldLayoutMkLst>
        </pc:sldLayoutChg>
        <pc:sldLayoutChg chg="del">
          <pc:chgData name="Israel Vega" userId="58ef89dc-0801-4743-bab3-1fdeabdf9ff4" providerId="ADAL" clId="{FF4ED740-A129-48D1-8F1B-02FEA5130255}" dt="2018-03-09T17:20:58.354" v="21" actId="2696"/>
          <pc:sldLayoutMkLst>
            <pc:docMk/>
            <pc:sldMasterMk cId="395580010" sldId="2147483660"/>
            <pc:sldLayoutMk cId="1269192403" sldId="2147483670"/>
          </pc:sldLayoutMkLst>
        </pc:sldLayoutChg>
        <pc:sldLayoutChg chg="del">
          <pc:chgData name="Israel Vega" userId="58ef89dc-0801-4743-bab3-1fdeabdf9ff4" providerId="ADAL" clId="{FF4ED740-A129-48D1-8F1B-02FEA5130255}" dt="2018-03-09T17:20:58.356" v="22" actId="2696"/>
          <pc:sldLayoutMkLst>
            <pc:docMk/>
            <pc:sldMasterMk cId="395580010" sldId="2147483660"/>
            <pc:sldLayoutMk cId="2234326440" sldId="2147483671"/>
          </pc:sldLayoutMkLst>
        </pc:sldLayoutChg>
        <pc:sldLayoutChg chg="del">
          <pc:chgData name="Israel Vega" userId="58ef89dc-0801-4743-bab3-1fdeabdf9ff4" providerId="ADAL" clId="{FF4ED740-A129-48D1-8F1B-02FEA5130255}" dt="2018-03-09T17:20:58.358" v="23" actId="2696"/>
          <pc:sldLayoutMkLst>
            <pc:docMk/>
            <pc:sldMasterMk cId="395580010" sldId="2147483660"/>
            <pc:sldLayoutMk cId="3124863140" sldId="2147483672"/>
          </pc:sldLayoutMkLst>
        </pc:sldLayoutChg>
        <pc:sldLayoutChg chg="del">
          <pc:chgData name="Israel Vega" userId="58ef89dc-0801-4743-bab3-1fdeabdf9ff4" providerId="ADAL" clId="{FF4ED740-A129-48D1-8F1B-02FEA5130255}" dt="2018-03-09T17:20:58.359" v="24" actId="2696"/>
          <pc:sldLayoutMkLst>
            <pc:docMk/>
            <pc:sldMasterMk cId="395580010" sldId="2147483660"/>
            <pc:sldLayoutMk cId="25956043" sldId="2147483673"/>
          </pc:sldLayoutMkLst>
        </pc:sldLayoutChg>
        <pc:sldLayoutChg chg="del">
          <pc:chgData name="Israel Vega" userId="58ef89dc-0801-4743-bab3-1fdeabdf9ff4" providerId="ADAL" clId="{FF4ED740-A129-48D1-8F1B-02FEA5130255}" dt="2018-03-09T17:20:58.361" v="25" actId="2696"/>
          <pc:sldLayoutMkLst>
            <pc:docMk/>
            <pc:sldMasterMk cId="395580010" sldId="2147483660"/>
            <pc:sldLayoutMk cId="2702920800" sldId="2147483674"/>
          </pc:sldLayoutMkLst>
        </pc:sldLayoutChg>
        <pc:sldLayoutChg chg="del">
          <pc:chgData name="Israel Vega" userId="58ef89dc-0801-4743-bab3-1fdeabdf9ff4" providerId="ADAL" clId="{FF4ED740-A129-48D1-8F1B-02FEA5130255}" dt="2018-03-09T17:20:58.364" v="26" actId="2696"/>
          <pc:sldLayoutMkLst>
            <pc:docMk/>
            <pc:sldMasterMk cId="395580010" sldId="2147483660"/>
            <pc:sldLayoutMk cId="4153127491" sldId="2147483675"/>
          </pc:sldLayoutMkLst>
        </pc:sldLayoutChg>
        <pc:sldLayoutChg chg="del">
          <pc:chgData name="Israel Vega" userId="58ef89dc-0801-4743-bab3-1fdeabdf9ff4" providerId="ADAL" clId="{FF4ED740-A129-48D1-8F1B-02FEA5130255}" dt="2018-03-09T17:20:58.366" v="27" actId="2696"/>
          <pc:sldLayoutMkLst>
            <pc:docMk/>
            <pc:sldMasterMk cId="395580010" sldId="2147483660"/>
            <pc:sldLayoutMk cId="1928022742" sldId="214748371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643EF-3938-4A98-90FB-C7A1A109E9A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71C79CD-9CAE-4D32-9F01-7E7DE9AFA3E8}">
      <dgm:prSet phldrT="[Text]"/>
      <dgm:spPr>
        <a:solidFill>
          <a:schemeClr val="accent2"/>
        </a:solidFill>
      </dgm:spPr>
      <dgm:t>
        <a:bodyPr/>
        <a:lstStyle/>
        <a:p>
          <a:r>
            <a:rPr lang="en-US"/>
            <a:t>Improve Engineering Agility</a:t>
          </a:r>
        </a:p>
      </dgm:t>
    </dgm:pt>
    <dgm:pt modelId="{7487B91B-E25B-487A-81C3-338BF8999DC5}" type="parTrans" cxnId="{4B153F83-992E-4D6E-8DE8-5C3C567CE50D}">
      <dgm:prSet/>
      <dgm:spPr/>
      <dgm:t>
        <a:bodyPr/>
        <a:lstStyle/>
        <a:p>
          <a:endParaRPr lang="en-US"/>
        </a:p>
      </dgm:t>
    </dgm:pt>
    <dgm:pt modelId="{067534C4-BF51-49B1-9A8F-6C7A54E8F016}" type="sibTrans" cxnId="{4B153F83-992E-4D6E-8DE8-5C3C567CE50D}">
      <dgm:prSet/>
      <dgm:spPr/>
      <dgm:t>
        <a:bodyPr/>
        <a:lstStyle/>
        <a:p>
          <a:endParaRPr lang="en-US"/>
        </a:p>
      </dgm:t>
    </dgm:pt>
    <dgm:pt modelId="{39181302-3BA3-41DD-8067-58EEE60BBA10}">
      <dgm:prSet phldrT="[Text]"/>
      <dgm:spPr>
        <a:solidFill>
          <a:schemeClr val="bg2">
            <a:lumMod val="50000"/>
          </a:schemeClr>
        </a:solidFill>
      </dgm:spPr>
      <dgm:t>
        <a:bodyPr/>
        <a:lstStyle/>
        <a:p>
          <a:r>
            <a:rPr lang="en-US"/>
            <a:t>Encourage Data-Driven Decision Making</a:t>
          </a:r>
        </a:p>
      </dgm:t>
    </dgm:pt>
    <dgm:pt modelId="{82DB5307-429C-4FBF-8A19-2E00C2CF786D}" type="parTrans" cxnId="{DBB9B9BF-27F4-482C-89B7-9C7844622D4D}">
      <dgm:prSet/>
      <dgm:spPr/>
      <dgm:t>
        <a:bodyPr/>
        <a:lstStyle/>
        <a:p>
          <a:endParaRPr lang="en-US"/>
        </a:p>
      </dgm:t>
    </dgm:pt>
    <dgm:pt modelId="{25E288C1-0F7A-4E16-8744-71B8E263AF10}" type="sibTrans" cxnId="{DBB9B9BF-27F4-482C-89B7-9C7844622D4D}">
      <dgm:prSet/>
      <dgm:spPr/>
      <dgm:t>
        <a:bodyPr/>
        <a:lstStyle/>
        <a:p>
          <a:endParaRPr lang="en-US"/>
        </a:p>
      </dgm:t>
    </dgm:pt>
    <dgm:pt modelId="{AD50B4FF-F04D-474A-A3BC-BEA0903B9D33}">
      <dgm:prSet phldrT="[Text]"/>
      <dgm:spPr>
        <a:solidFill>
          <a:schemeClr val="accent4">
            <a:lumMod val="75000"/>
          </a:schemeClr>
        </a:solidFill>
      </dgm:spPr>
      <dgm:t>
        <a:bodyPr/>
        <a:lstStyle/>
        <a:p>
          <a:r>
            <a:rPr lang="en-US"/>
            <a:t>Scale-up Customer Obsession</a:t>
          </a:r>
        </a:p>
      </dgm:t>
    </dgm:pt>
    <dgm:pt modelId="{D5147776-BD74-4450-A757-A36F37807CFC}" type="parTrans" cxnId="{0B6CC7E5-34AC-4CE7-BD80-C61993CAF4F1}">
      <dgm:prSet/>
      <dgm:spPr/>
      <dgm:t>
        <a:bodyPr/>
        <a:lstStyle/>
        <a:p>
          <a:endParaRPr lang="en-US"/>
        </a:p>
      </dgm:t>
    </dgm:pt>
    <dgm:pt modelId="{AB0FD61B-B24D-42E2-8990-74E26A6C8F12}" type="sibTrans" cxnId="{0B6CC7E5-34AC-4CE7-BD80-C61993CAF4F1}">
      <dgm:prSet/>
      <dgm:spPr/>
      <dgm:t>
        <a:bodyPr/>
        <a:lstStyle/>
        <a:p>
          <a:endParaRPr lang="en-US"/>
        </a:p>
      </dgm:t>
    </dgm:pt>
    <dgm:pt modelId="{2AD6698B-ED53-4B3D-9C1C-D89A9039DB13}" type="pres">
      <dgm:prSet presAssocID="{5EF643EF-3938-4A98-90FB-C7A1A109E9A3}" presName="Name0" presStyleCnt="0">
        <dgm:presLayoutVars>
          <dgm:chMax val="7"/>
          <dgm:chPref val="7"/>
          <dgm:dir/>
        </dgm:presLayoutVars>
      </dgm:prSet>
      <dgm:spPr/>
    </dgm:pt>
    <dgm:pt modelId="{22358BCB-866F-4AEA-810A-03CC9664C22E}" type="pres">
      <dgm:prSet presAssocID="{5EF643EF-3938-4A98-90FB-C7A1A109E9A3}" presName="Name1" presStyleCnt="0"/>
      <dgm:spPr/>
    </dgm:pt>
    <dgm:pt modelId="{028369C8-2471-4573-963E-440D3CFBC416}" type="pres">
      <dgm:prSet presAssocID="{5EF643EF-3938-4A98-90FB-C7A1A109E9A3}" presName="cycle" presStyleCnt="0"/>
      <dgm:spPr/>
    </dgm:pt>
    <dgm:pt modelId="{E2E19C0A-BF39-44F4-8DFD-025569C3F146}" type="pres">
      <dgm:prSet presAssocID="{5EF643EF-3938-4A98-90FB-C7A1A109E9A3}" presName="srcNode" presStyleLbl="node1" presStyleIdx="0" presStyleCnt="3"/>
      <dgm:spPr/>
    </dgm:pt>
    <dgm:pt modelId="{0785C139-4262-41E7-8780-F154A22CFED4}" type="pres">
      <dgm:prSet presAssocID="{5EF643EF-3938-4A98-90FB-C7A1A109E9A3}" presName="conn" presStyleLbl="parChTrans1D2" presStyleIdx="0" presStyleCnt="1"/>
      <dgm:spPr/>
    </dgm:pt>
    <dgm:pt modelId="{4474A251-43F8-4A03-9BCD-A8CB275C084A}" type="pres">
      <dgm:prSet presAssocID="{5EF643EF-3938-4A98-90FB-C7A1A109E9A3}" presName="extraNode" presStyleLbl="node1" presStyleIdx="0" presStyleCnt="3"/>
      <dgm:spPr/>
    </dgm:pt>
    <dgm:pt modelId="{51FF56E3-6AF5-4F45-8CD3-A941EC1F2FB5}" type="pres">
      <dgm:prSet presAssocID="{5EF643EF-3938-4A98-90FB-C7A1A109E9A3}" presName="dstNode" presStyleLbl="node1" presStyleIdx="0" presStyleCnt="3"/>
      <dgm:spPr/>
    </dgm:pt>
    <dgm:pt modelId="{576BBBE9-D348-4F0A-84F5-DB516B650218}" type="pres">
      <dgm:prSet presAssocID="{A71C79CD-9CAE-4D32-9F01-7E7DE9AFA3E8}" presName="text_1" presStyleLbl="node1" presStyleIdx="0" presStyleCnt="3">
        <dgm:presLayoutVars>
          <dgm:bulletEnabled val="1"/>
        </dgm:presLayoutVars>
      </dgm:prSet>
      <dgm:spPr/>
    </dgm:pt>
    <dgm:pt modelId="{96C00122-8712-449A-9E8B-1E65A6035D84}" type="pres">
      <dgm:prSet presAssocID="{A71C79CD-9CAE-4D32-9F01-7E7DE9AFA3E8}" presName="accent_1" presStyleCnt="0"/>
      <dgm:spPr/>
    </dgm:pt>
    <dgm:pt modelId="{9D86B6BF-CC17-4134-8EC8-49CF631C9AD0}" type="pres">
      <dgm:prSet presAssocID="{A71C79CD-9CAE-4D32-9F01-7E7DE9AFA3E8}" presName="accentRepeatNode" presStyleLbl="solidFgAcc1" presStyleIdx="0" presStyleCnt="3"/>
      <dgm:spPr/>
    </dgm:pt>
    <dgm:pt modelId="{C8B435A9-0063-44AB-AF48-60C698B61A54}" type="pres">
      <dgm:prSet presAssocID="{39181302-3BA3-41DD-8067-58EEE60BBA10}" presName="text_2" presStyleLbl="node1" presStyleIdx="1" presStyleCnt="3">
        <dgm:presLayoutVars>
          <dgm:bulletEnabled val="1"/>
        </dgm:presLayoutVars>
      </dgm:prSet>
      <dgm:spPr/>
    </dgm:pt>
    <dgm:pt modelId="{89A9B85C-9A67-4E33-AFE5-17452744D235}" type="pres">
      <dgm:prSet presAssocID="{39181302-3BA3-41DD-8067-58EEE60BBA10}" presName="accent_2" presStyleCnt="0"/>
      <dgm:spPr/>
    </dgm:pt>
    <dgm:pt modelId="{A537FD8A-F9F6-40F7-92EA-07259530F308}" type="pres">
      <dgm:prSet presAssocID="{39181302-3BA3-41DD-8067-58EEE60BBA10}" presName="accentRepeatNode" presStyleLbl="solidFgAcc1" presStyleIdx="1" presStyleCnt="3"/>
      <dgm:spPr/>
    </dgm:pt>
    <dgm:pt modelId="{1C9F4D13-A1C3-4A8F-B15B-702C36D03932}" type="pres">
      <dgm:prSet presAssocID="{AD50B4FF-F04D-474A-A3BC-BEA0903B9D33}" presName="text_3" presStyleLbl="node1" presStyleIdx="2" presStyleCnt="3">
        <dgm:presLayoutVars>
          <dgm:bulletEnabled val="1"/>
        </dgm:presLayoutVars>
      </dgm:prSet>
      <dgm:spPr/>
    </dgm:pt>
    <dgm:pt modelId="{A2E6E0BD-7FBA-4DA0-8607-58995D481847}" type="pres">
      <dgm:prSet presAssocID="{AD50B4FF-F04D-474A-A3BC-BEA0903B9D33}" presName="accent_3" presStyleCnt="0"/>
      <dgm:spPr/>
    </dgm:pt>
    <dgm:pt modelId="{24AEE46D-CB5B-46B3-AE2B-AAD4C89495E2}" type="pres">
      <dgm:prSet presAssocID="{AD50B4FF-F04D-474A-A3BC-BEA0903B9D33}" presName="accentRepeatNode" presStyleLbl="solidFgAcc1" presStyleIdx="2" presStyleCnt="3"/>
      <dgm:spPr/>
    </dgm:pt>
  </dgm:ptLst>
  <dgm:cxnLst>
    <dgm:cxn modelId="{E04C1B1D-F7B6-4733-BD6F-89C4A7F6D392}" type="presOf" srcId="{A71C79CD-9CAE-4D32-9F01-7E7DE9AFA3E8}" destId="{576BBBE9-D348-4F0A-84F5-DB516B650218}" srcOrd="0" destOrd="0" presId="urn:microsoft.com/office/officeart/2008/layout/VerticalCurvedList"/>
    <dgm:cxn modelId="{2A20C12F-E3D1-4860-8C36-892999605849}" type="presOf" srcId="{AD50B4FF-F04D-474A-A3BC-BEA0903B9D33}" destId="{1C9F4D13-A1C3-4A8F-B15B-702C36D03932}" srcOrd="0" destOrd="0" presId="urn:microsoft.com/office/officeart/2008/layout/VerticalCurvedList"/>
    <dgm:cxn modelId="{6659A547-482C-4104-957E-49C4EE951EC9}" type="presOf" srcId="{067534C4-BF51-49B1-9A8F-6C7A54E8F016}" destId="{0785C139-4262-41E7-8780-F154A22CFED4}" srcOrd="0" destOrd="0" presId="urn:microsoft.com/office/officeart/2008/layout/VerticalCurvedList"/>
    <dgm:cxn modelId="{B95C534F-6FC2-4766-99BA-09B5809467F4}" type="presOf" srcId="{39181302-3BA3-41DD-8067-58EEE60BBA10}" destId="{C8B435A9-0063-44AB-AF48-60C698B61A54}" srcOrd="0" destOrd="0" presId="urn:microsoft.com/office/officeart/2008/layout/VerticalCurvedList"/>
    <dgm:cxn modelId="{4B153F83-992E-4D6E-8DE8-5C3C567CE50D}" srcId="{5EF643EF-3938-4A98-90FB-C7A1A109E9A3}" destId="{A71C79CD-9CAE-4D32-9F01-7E7DE9AFA3E8}" srcOrd="0" destOrd="0" parTransId="{7487B91B-E25B-487A-81C3-338BF8999DC5}" sibTransId="{067534C4-BF51-49B1-9A8F-6C7A54E8F016}"/>
    <dgm:cxn modelId="{DBB9B9BF-27F4-482C-89B7-9C7844622D4D}" srcId="{5EF643EF-3938-4A98-90FB-C7A1A109E9A3}" destId="{39181302-3BA3-41DD-8067-58EEE60BBA10}" srcOrd="1" destOrd="0" parTransId="{82DB5307-429C-4FBF-8A19-2E00C2CF786D}" sibTransId="{25E288C1-0F7A-4E16-8744-71B8E263AF10}"/>
    <dgm:cxn modelId="{0B6CC7E5-34AC-4CE7-BD80-C61993CAF4F1}" srcId="{5EF643EF-3938-4A98-90FB-C7A1A109E9A3}" destId="{AD50B4FF-F04D-474A-A3BC-BEA0903B9D33}" srcOrd="2" destOrd="0" parTransId="{D5147776-BD74-4450-A757-A36F37807CFC}" sibTransId="{AB0FD61B-B24D-42E2-8990-74E26A6C8F12}"/>
    <dgm:cxn modelId="{99E944F8-67D5-4553-9C6B-41CA89442600}" type="presOf" srcId="{5EF643EF-3938-4A98-90FB-C7A1A109E9A3}" destId="{2AD6698B-ED53-4B3D-9C1C-D89A9039DB13}" srcOrd="0" destOrd="0" presId="urn:microsoft.com/office/officeart/2008/layout/VerticalCurvedList"/>
    <dgm:cxn modelId="{614398BF-F9DF-41B3-9A7B-F80295997B6D}" type="presParOf" srcId="{2AD6698B-ED53-4B3D-9C1C-D89A9039DB13}" destId="{22358BCB-866F-4AEA-810A-03CC9664C22E}" srcOrd="0" destOrd="0" presId="urn:microsoft.com/office/officeart/2008/layout/VerticalCurvedList"/>
    <dgm:cxn modelId="{40C989E4-935D-4CCC-A1CE-18BCA4036B69}" type="presParOf" srcId="{22358BCB-866F-4AEA-810A-03CC9664C22E}" destId="{028369C8-2471-4573-963E-440D3CFBC416}" srcOrd="0" destOrd="0" presId="urn:microsoft.com/office/officeart/2008/layout/VerticalCurvedList"/>
    <dgm:cxn modelId="{E58572D6-D5F6-46E0-BF1D-69A730349BBC}" type="presParOf" srcId="{028369C8-2471-4573-963E-440D3CFBC416}" destId="{E2E19C0A-BF39-44F4-8DFD-025569C3F146}" srcOrd="0" destOrd="0" presId="urn:microsoft.com/office/officeart/2008/layout/VerticalCurvedList"/>
    <dgm:cxn modelId="{6A1A7D21-1EAA-4E35-A300-DD59AF5EC786}" type="presParOf" srcId="{028369C8-2471-4573-963E-440D3CFBC416}" destId="{0785C139-4262-41E7-8780-F154A22CFED4}" srcOrd="1" destOrd="0" presId="urn:microsoft.com/office/officeart/2008/layout/VerticalCurvedList"/>
    <dgm:cxn modelId="{1EC442CA-C711-4CDA-BD10-E30343C63966}" type="presParOf" srcId="{028369C8-2471-4573-963E-440D3CFBC416}" destId="{4474A251-43F8-4A03-9BCD-A8CB275C084A}" srcOrd="2" destOrd="0" presId="urn:microsoft.com/office/officeart/2008/layout/VerticalCurvedList"/>
    <dgm:cxn modelId="{2B883CB0-C116-44B3-B37C-A10E0E8B0396}" type="presParOf" srcId="{028369C8-2471-4573-963E-440D3CFBC416}" destId="{51FF56E3-6AF5-4F45-8CD3-A941EC1F2FB5}" srcOrd="3" destOrd="0" presId="urn:microsoft.com/office/officeart/2008/layout/VerticalCurvedList"/>
    <dgm:cxn modelId="{E44C3E11-7F92-43BC-8CC0-C78BB02FB0B3}" type="presParOf" srcId="{22358BCB-866F-4AEA-810A-03CC9664C22E}" destId="{576BBBE9-D348-4F0A-84F5-DB516B650218}" srcOrd="1" destOrd="0" presId="urn:microsoft.com/office/officeart/2008/layout/VerticalCurvedList"/>
    <dgm:cxn modelId="{C793FAC6-A61F-4606-BD32-C04E56AE53E9}" type="presParOf" srcId="{22358BCB-866F-4AEA-810A-03CC9664C22E}" destId="{96C00122-8712-449A-9E8B-1E65A6035D84}" srcOrd="2" destOrd="0" presId="urn:microsoft.com/office/officeart/2008/layout/VerticalCurvedList"/>
    <dgm:cxn modelId="{DC9ACF39-5903-4354-86D2-82DACD8763EE}" type="presParOf" srcId="{96C00122-8712-449A-9E8B-1E65A6035D84}" destId="{9D86B6BF-CC17-4134-8EC8-49CF631C9AD0}" srcOrd="0" destOrd="0" presId="urn:microsoft.com/office/officeart/2008/layout/VerticalCurvedList"/>
    <dgm:cxn modelId="{EB7CD5D3-9F23-4731-9CDE-43BAE4B33AE2}" type="presParOf" srcId="{22358BCB-866F-4AEA-810A-03CC9664C22E}" destId="{C8B435A9-0063-44AB-AF48-60C698B61A54}" srcOrd="3" destOrd="0" presId="urn:microsoft.com/office/officeart/2008/layout/VerticalCurvedList"/>
    <dgm:cxn modelId="{9CC2C57B-E53D-4E21-BF54-75F525442568}" type="presParOf" srcId="{22358BCB-866F-4AEA-810A-03CC9664C22E}" destId="{89A9B85C-9A67-4E33-AFE5-17452744D235}" srcOrd="4" destOrd="0" presId="urn:microsoft.com/office/officeart/2008/layout/VerticalCurvedList"/>
    <dgm:cxn modelId="{4E7FD814-24E2-43EF-A4D0-0A0120736179}" type="presParOf" srcId="{89A9B85C-9A67-4E33-AFE5-17452744D235}" destId="{A537FD8A-F9F6-40F7-92EA-07259530F308}" srcOrd="0" destOrd="0" presId="urn:microsoft.com/office/officeart/2008/layout/VerticalCurvedList"/>
    <dgm:cxn modelId="{96CB4F60-433A-4684-89F3-DDAE108F1796}" type="presParOf" srcId="{22358BCB-866F-4AEA-810A-03CC9664C22E}" destId="{1C9F4D13-A1C3-4A8F-B15B-702C36D03932}" srcOrd="5" destOrd="0" presId="urn:microsoft.com/office/officeart/2008/layout/VerticalCurvedList"/>
    <dgm:cxn modelId="{375D44E5-9B5F-4866-BD7E-45862D2790BF}" type="presParOf" srcId="{22358BCB-866F-4AEA-810A-03CC9664C22E}" destId="{A2E6E0BD-7FBA-4DA0-8607-58995D481847}" srcOrd="6" destOrd="0" presId="urn:microsoft.com/office/officeart/2008/layout/VerticalCurvedList"/>
    <dgm:cxn modelId="{F7CDA6D7-9EB4-4F98-BCE3-45BF8E958186}" type="presParOf" srcId="{A2E6E0BD-7FBA-4DA0-8607-58995D481847}" destId="{24AEE46D-CB5B-46B3-AE2B-AAD4C89495E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643EF-3938-4A98-90FB-C7A1A109E9A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71C79CD-9CAE-4D32-9F01-7E7DE9AFA3E8}">
      <dgm:prSet phldrT="[Text]"/>
      <dgm:spPr>
        <a:solidFill>
          <a:schemeClr val="accent2"/>
        </a:solidFill>
      </dgm:spPr>
      <dgm:t>
        <a:bodyPr/>
        <a:lstStyle/>
        <a:p>
          <a:r>
            <a:rPr lang="en-US"/>
            <a:t>Light weight and fast install</a:t>
          </a:r>
        </a:p>
      </dgm:t>
    </dgm:pt>
    <dgm:pt modelId="{7487B91B-E25B-487A-81C3-338BF8999DC5}" type="parTrans" cxnId="{4B153F83-992E-4D6E-8DE8-5C3C567CE50D}">
      <dgm:prSet/>
      <dgm:spPr/>
      <dgm:t>
        <a:bodyPr/>
        <a:lstStyle/>
        <a:p>
          <a:endParaRPr lang="en-US"/>
        </a:p>
      </dgm:t>
    </dgm:pt>
    <dgm:pt modelId="{067534C4-BF51-49B1-9A8F-6C7A54E8F016}" type="sibTrans" cxnId="{4B153F83-992E-4D6E-8DE8-5C3C567CE50D}">
      <dgm:prSet/>
      <dgm:spPr/>
      <dgm:t>
        <a:bodyPr/>
        <a:lstStyle/>
        <a:p>
          <a:endParaRPr lang="en-US"/>
        </a:p>
      </dgm:t>
    </dgm:pt>
    <dgm:pt modelId="{39181302-3BA3-41DD-8067-58EEE60BBA10}">
      <dgm:prSet phldrT="[Text]"/>
      <dgm:spPr>
        <a:solidFill>
          <a:schemeClr val="bg2">
            <a:lumMod val="50000"/>
          </a:schemeClr>
        </a:solidFill>
      </dgm:spPr>
      <dgm:t>
        <a:bodyPr/>
        <a:lstStyle/>
        <a:p>
          <a:r>
            <a:rPr lang="en-US"/>
            <a:t>Isolated and non-impactful</a:t>
          </a:r>
        </a:p>
      </dgm:t>
    </dgm:pt>
    <dgm:pt modelId="{82DB5307-429C-4FBF-8A19-2E00C2CF786D}" type="parTrans" cxnId="{DBB9B9BF-27F4-482C-89B7-9C7844622D4D}">
      <dgm:prSet/>
      <dgm:spPr/>
      <dgm:t>
        <a:bodyPr/>
        <a:lstStyle/>
        <a:p>
          <a:endParaRPr lang="en-US"/>
        </a:p>
      </dgm:t>
    </dgm:pt>
    <dgm:pt modelId="{25E288C1-0F7A-4E16-8744-71B8E263AF10}" type="sibTrans" cxnId="{DBB9B9BF-27F4-482C-89B7-9C7844622D4D}">
      <dgm:prSet/>
      <dgm:spPr/>
      <dgm:t>
        <a:bodyPr/>
        <a:lstStyle/>
        <a:p>
          <a:endParaRPr lang="en-US"/>
        </a:p>
      </dgm:t>
    </dgm:pt>
    <dgm:pt modelId="{E0539733-206D-49FA-BA3F-BD7065FBFE48}">
      <dgm:prSet phldrT="[Text]"/>
      <dgm:spPr>
        <a:solidFill>
          <a:schemeClr val="accent1">
            <a:lumMod val="75000"/>
          </a:schemeClr>
        </a:solidFill>
      </dgm:spPr>
      <dgm:t>
        <a:bodyPr/>
        <a:lstStyle/>
        <a:p>
          <a:r>
            <a:rPr lang="en-US"/>
            <a:t>Enable Experimentation</a:t>
          </a:r>
        </a:p>
      </dgm:t>
    </dgm:pt>
    <dgm:pt modelId="{67F6986A-1530-42F6-936A-72A646015380}" type="parTrans" cxnId="{66484F11-2AD8-407A-A6D8-0D0FAB523FE2}">
      <dgm:prSet/>
      <dgm:spPr/>
      <dgm:t>
        <a:bodyPr/>
        <a:lstStyle/>
        <a:p>
          <a:endParaRPr lang="en-US"/>
        </a:p>
      </dgm:t>
    </dgm:pt>
    <dgm:pt modelId="{0617E0C7-6CA8-4BE0-8D16-D717B93109B9}" type="sibTrans" cxnId="{66484F11-2AD8-407A-A6D8-0D0FAB523FE2}">
      <dgm:prSet/>
      <dgm:spPr/>
      <dgm:t>
        <a:bodyPr/>
        <a:lstStyle/>
        <a:p>
          <a:endParaRPr lang="en-US"/>
        </a:p>
      </dgm:t>
    </dgm:pt>
    <dgm:pt modelId="{B46BD111-C373-4E46-AF2F-71AF01DDE8FC}">
      <dgm:prSet phldrT="[Text]"/>
      <dgm:spPr>
        <a:solidFill>
          <a:schemeClr val="accent4">
            <a:lumMod val="75000"/>
          </a:schemeClr>
        </a:solidFill>
      </dgm:spPr>
      <dgm:t>
        <a:bodyPr/>
        <a:lstStyle/>
        <a:p>
          <a:r>
            <a:rPr lang="en-US"/>
            <a:t>Built-in Feedback mechanism</a:t>
          </a:r>
        </a:p>
      </dgm:t>
    </dgm:pt>
    <dgm:pt modelId="{0E694D82-4A4E-4222-A1C7-608979A5A171}" type="parTrans" cxnId="{0B50AFF0-F0A1-43BD-A0E7-4DA9AB4DE04B}">
      <dgm:prSet/>
      <dgm:spPr/>
    </dgm:pt>
    <dgm:pt modelId="{5229D004-C943-4D95-AC77-304C2B3AEAB6}" type="sibTrans" cxnId="{0B50AFF0-F0A1-43BD-A0E7-4DA9AB4DE04B}">
      <dgm:prSet/>
      <dgm:spPr/>
    </dgm:pt>
    <dgm:pt modelId="{2AD6698B-ED53-4B3D-9C1C-D89A9039DB13}" type="pres">
      <dgm:prSet presAssocID="{5EF643EF-3938-4A98-90FB-C7A1A109E9A3}" presName="Name0" presStyleCnt="0">
        <dgm:presLayoutVars>
          <dgm:chMax val="7"/>
          <dgm:chPref val="7"/>
          <dgm:dir/>
        </dgm:presLayoutVars>
      </dgm:prSet>
      <dgm:spPr/>
    </dgm:pt>
    <dgm:pt modelId="{22358BCB-866F-4AEA-810A-03CC9664C22E}" type="pres">
      <dgm:prSet presAssocID="{5EF643EF-3938-4A98-90FB-C7A1A109E9A3}" presName="Name1" presStyleCnt="0"/>
      <dgm:spPr/>
    </dgm:pt>
    <dgm:pt modelId="{028369C8-2471-4573-963E-440D3CFBC416}" type="pres">
      <dgm:prSet presAssocID="{5EF643EF-3938-4A98-90FB-C7A1A109E9A3}" presName="cycle" presStyleCnt="0"/>
      <dgm:spPr/>
    </dgm:pt>
    <dgm:pt modelId="{E2E19C0A-BF39-44F4-8DFD-025569C3F146}" type="pres">
      <dgm:prSet presAssocID="{5EF643EF-3938-4A98-90FB-C7A1A109E9A3}" presName="srcNode" presStyleLbl="node1" presStyleIdx="0" presStyleCnt="4"/>
      <dgm:spPr/>
    </dgm:pt>
    <dgm:pt modelId="{0785C139-4262-41E7-8780-F154A22CFED4}" type="pres">
      <dgm:prSet presAssocID="{5EF643EF-3938-4A98-90FB-C7A1A109E9A3}" presName="conn" presStyleLbl="parChTrans1D2" presStyleIdx="0" presStyleCnt="1"/>
      <dgm:spPr/>
    </dgm:pt>
    <dgm:pt modelId="{4474A251-43F8-4A03-9BCD-A8CB275C084A}" type="pres">
      <dgm:prSet presAssocID="{5EF643EF-3938-4A98-90FB-C7A1A109E9A3}" presName="extraNode" presStyleLbl="node1" presStyleIdx="0" presStyleCnt="4"/>
      <dgm:spPr/>
    </dgm:pt>
    <dgm:pt modelId="{51FF56E3-6AF5-4F45-8CD3-A941EC1F2FB5}" type="pres">
      <dgm:prSet presAssocID="{5EF643EF-3938-4A98-90FB-C7A1A109E9A3}" presName="dstNode" presStyleLbl="node1" presStyleIdx="0" presStyleCnt="4"/>
      <dgm:spPr/>
    </dgm:pt>
    <dgm:pt modelId="{576BBBE9-D348-4F0A-84F5-DB516B650218}" type="pres">
      <dgm:prSet presAssocID="{A71C79CD-9CAE-4D32-9F01-7E7DE9AFA3E8}" presName="text_1" presStyleLbl="node1" presStyleIdx="0" presStyleCnt="4">
        <dgm:presLayoutVars>
          <dgm:bulletEnabled val="1"/>
        </dgm:presLayoutVars>
      </dgm:prSet>
      <dgm:spPr/>
    </dgm:pt>
    <dgm:pt modelId="{96C00122-8712-449A-9E8B-1E65A6035D84}" type="pres">
      <dgm:prSet presAssocID="{A71C79CD-9CAE-4D32-9F01-7E7DE9AFA3E8}" presName="accent_1" presStyleCnt="0"/>
      <dgm:spPr/>
    </dgm:pt>
    <dgm:pt modelId="{9D86B6BF-CC17-4134-8EC8-49CF631C9AD0}" type="pres">
      <dgm:prSet presAssocID="{A71C79CD-9CAE-4D32-9F01-7E7DE9AFA3E8}" presName="accentRepeatNode" presStyleLbl="solidFgAcc1" presStyleIdx="0" presStyleCnt="4"/>
      <dgm:spPr/>
    </dgm:pt>
    <dgm:pt modelId="{C8B435A9-0063-44AB-AF48-60C698B61A54}" type="pres">
      <dgm:prSet presAssocID="{39181302-3BA3-41DD-8067-58EEE60BBA10}" presName="text_2" presStyleLbl="node1" presStyleIdx="1" presStyleCnt="4">
        <dgm:presLayoutVars>
          <dgm:bulletEnabled val="1"/>
        </dgm:presLayoutVars>
      </dgm:prSet>
      <dgm:spPr/>
    </dgm:pt>
    <dgm:pt modelId="{89A9B85C-9A67-4E33-AFE5-17452744D235}" type="pres">
      <dgm:prSet presAssocID="{39181302-3BA3-41DD-8067-58EEE60BBA10}" presName="accent_2" presStyleCnt="0"/>
      <dgm:spPr/>
    </dgm:pt>
    <dgm:pt modelId="{A537FD8A-F9F6-40F7-92EA-07259530F308}" type="pres">
      <dgm:prSet presAssocID="{39181302-3BA3-41DD-8067-58EEE60BBA10}" presName="accentRepeatNode" presStyleLbl="solidFgAcc1" presStyleIdx="1" presStyleCnt="4"/>
      <dgm:spPr/>
    </dgm:pt>
    <dgm:pt modelId="{3F9FC931-6449-42E9-A9D4-3FE303FD232D}" type="pres">
      <dgm:prSet presAssocID="{E0539733-206D-49FA-BA3F-BD7065FBFE48}" presName="text_3" presStyleLbl="node1" presStyleIdx="2" presStyleCnt="4">
        <dgm:presLayoutVars>
          <dgm:bulletEnabled val="1"/>
        </dgm:presLayoutVars>
      </dgm:prSet>
      <dgm:spPr/>
    </dgm:pt>
    <dgm:pt modelId="{632E63E0-A4BB-468F-AA0F-B95A2C0478ED}" type="pres">
      <dgm:prSet presAssocID="{E0539733-206D-49FA-BA3F-BD7065FBFE48}" presName="accent_3" presStyleCnt="0"/>
      <dgm:spPr/>
    </dgm:pt>
    <dgm:pt modelId="{92138AC1-CC8E-41A0-B7AC-F46540CEFAF8}" type="pres">
      <dgm:prSet presAssocID="{E0539733-206D-49FA-BA3F-BD7065FBFE48}" presName="accentRepeatNode" presStyleLbl="solidFgAcc1" presStyleIdx="2" presStyleCnt="4"/>
      <dgm:spPr/>
    </dgm:pt>
    <dgm:pt modelId="{E5DBC195-66AD-4F24-B599-D0C69CDAFDAD}" type="pres">
      <dgm:prSet presAssocID="{B46BD111-C373-4E46-AF2F-71AF01DDE8FC}" presName="text_4" presStyleLbl="node1" presStyleIdx="3" presStyleCnt="4">
        <dgm:presLayoutVars>
          <dgm:bulletEnabled val="1"/>
        </dgm:presLayoutVars>
      </dgm:prSet>
      <dgm:spPr/>
    </dgm:pt>
    <dgm:pt modelId="{EE176F25-00CF-4D56-9261-F5AAC7D68182}" type="pres">
      <dgm:prSet presAssocID="{B46BD111-C373-4E46-AF2F-71AF01DDE8FC}" presName="accent_4" presStyleCnt="0"/>
      <dgm:spPr/>
    </dgm:pt>
    <dgm:pt modelId="{3C88D5B8-92EF-4016-831A-6B1FF54B094A}" type="pres">
      <dgm:prSet presAssocID="{B46BD111-C373-4E46-AF2F-71AF01DDE8FC}" presName="accentRepeatNode" presStyleLbl="solidFgAcc1" presStyleIdx="3" presStyleCnt="4"/>
      <dgm:spPr/>
    </dgm:pt>
  </dgm:ptLst>
  <dgm:cxnLst>
    <dgm:cxn modelId="{66484F11-2AD8-407A-A6D8-0D0FAB523FE2}" srcId="{5EF643EF-3938-4A98-90FB-C7A1A109E9A3}" destId="{E0539733-206D-49FA-BA3F-BD7065FBFE48}" srcOrd="2" destOrd="0" parTransId="{67F6986A-1530-42F6-936A-72A646015380}" sibTransId="{0617E0C7-6CA8-4BE0-8D16-D717B93109B9}"/>
    <dgm:cxn modelId="{E04C1B1D-F7B6-4733-BD6F-89C4A7F6D392}" type="presOf" srcId="{A71C79CD-9CAE-4D32-9F01-7E7DE9AFA3E8}" destId="{576BBBE9-D348-4F0A-84F5-DB516B650218}" srcOrd="0" destOrd="0" presId="urn:microsoft.com/office/officeart/2008/layout/VerticalCurvedList"/>
    <dgm:cxn modelId="{6659A547-482C-4104-957E-49C4EE951EC9}" type="presOf" srcId="{067534C4-BF51-49B1-9A8F-6C7A54E8F016}" destId="{0785C139-4262-41E7-8780-F154A22CFED4}" srcOrd="0" destOrd="0" presId="urn:microsoft.com/office/officeart/2008/layout/VerticalCurvedList"/>
    <dgm:cxn modelId="{B95C534F-6FC2-4766-99BA-09B5809467F4}" type="presOf" srcId="{39181302-3BA3-41DD-8067-58EEE60BBA10}" destId="{C8B435A9-0063-44AB-AF48-60C698B61A54}" srcOrd="0" destOrd="0" presId="urn:microsoft.com/office/officeart/2008/layout/VerticalCurvedList"/>
    <dgm:cxn modelId="{4B153F83-992E-4D6E-8DE8-5C3C567CE50D}" srcId="{5EF643EF-3938-4A98-90FB-C7A1A109E9A3}" destId="{A71C79CD-9CAE-4D32-9F01-7E7DE9AFA3E8}" srcOrd="0" destOrd="0" parTransId="{7487B91B-E25B-487A-81C3-338BF8999DC5}" sibTransId="{067534C4-BF51-49B1-9A8F-6C7A54E8F016}"/>
    <dgm:cxn modelId="{481987A4-37C3-4A2E-901A-BF5349B3581F}" type="presOf" srcId="{E0539733-206D-49FA-BA3F-BD7065FBFE48}" destId="{3F9FC931-6449-42E9-A9D4-3FE303FD232D}" srcOrd="0" destOrd="0" presId="urn:microsoft.com/office/officeart/2008/layout/VerticalCurvedList"/>
    <dgm:cxn modelId="{DBB9B9BF-27F4-482C-89B7-9C7844622D4D}" srcId="{5EF643EF-3938-4A98-90FB-C7A1A109E9A3}" destId="{39181302-3BA3-41DD-8067-58EEE60BBA10}" srcOrd="1" destOrd="0" parTransId="{82DB5307-429C-4FBF-8A19-2E00C2CF786D}" sibTransId="{25E288C1-0F7A-4E16-8744-71B8E263AF10}"/>
    <dgm:cxn modelId="{D9041ED1-0B54-4B48-95B1-F6356CDB2861}" type="presOf" srcId="{B46BD111-C373-4E46-AF2F-71AF01DDE8FC}" destId="{E5DBC195-66AD-4F24-B599-D0C69CDAFDAD}" srcOrd="0" destOrd="0" presId="urn:microsoft.com/office/officeart/2008/layout/VerticalCurvedList"/>
    <dgm:cxn modelId="{0B50AFF0-F0A1-43BD-A0E7-4DA9AB4DE04B}" srcId="{5EF643EF-3938-4A98-90FB-C7A1A109E9A3}" destId="{B46BD111-C373-4E46-AF2F-71AF01DDE8FC}" srcOrd="3" destOrd="0" parTransId="{0E694D82-4A4E-4222-A1C7-608979A5A171}" sibTransId="{5229D004-C943-4D95-AC77-304C2B3AEAB6}"/>
    <dgm:cxn modelId="{99E944F8-67D5-4553-9C6B-41CA89442600}" type="presOf" srcId="{5EF643EF-3938-4A98-90FB-C7A1A109E9A3}" destId="{2AD6698B-ED53-4B3D-9C1C-D89A9039DB13}" srcOrd="0" destOrd="0" presId="urn:microsoft.com/office/officeart/2008/layout/VerticalCurvedList"/>
    <dgm:cxn modelId="{614398BF-F9DF-41B3-9A7B-F80295997B6D}" type="presParOf" srcId="{2AD6698B-ED53-4B3D-9C1C-D89A9039DB13}" destId="{22358BCB-866F-4AEA-810A-03CC9664C22E}" srcOrd="0" destOrd="0" presId="urn:microsoft.com/office/officeart/2008/layout/VerticalCurvedList"/>
    <dgm:cxn modelId="{40C989E4-935D-4CCC-A1CE-18BCA4036B69}" type="presParOf" srcId="{22358BCB-866F-4AEA-810A-03CC9664C22E}" destId="{028369C8-2471-4573-963E-440D3CFBC416}" srcOrd="0" destOrd="0" presId="urn:microsoft.com/office/officeart/2008/layout/VerticalCurvedList"/>
    <dgm:cxn modelId="{E58572D6-D5F6-46E0-BF1D-69A730349BBC}" type="presParOf" srcId="{028369C8-2471-4573-963E-440D3CFBC416}" destId="{E2E19C0A-BF39-44F4-8DFD-025569C3F146}" srcOrd="0" destOrd="0" presId="urn:microsoft.com/office/officeart/2008/layout/VerticalCurvedList"/>
    <dgm:cxn modelId="{6A1A7D21-1EAA-4E35-A300-DD59AF5EC786}" type="presParOf" srcId="{028369C8-2471-4573-963E-440D3CFBC416}" destId="{0785C139-4262-41E7-8780-F154A22CFED4}" srcOrd="1" destOrd="0" presId="urn:microsoft.com/office/officeart/2008/layout/VerticalCurvedList"/>
    <dgm:cxn modelId="{1EC442CA-C711-4CDA-BD10-E30343C63966}" type="presParOf" srcId="{028369C8-2471-4573-963E-440D3CFBC416}" destId="{4474A251-43F8-4A03-9BCD-A8CB275C084A}" srcOrd="2" destOrd="0" presId="urn:microsoft.com/office/officeart/2008/layout/VerticalCurvedList"/>
    <dgm:cxn modelId="{2B883CB0-C116-44B3-B37C-A10E0E8B0396}" type="presParOf" srcId="{028369C8-2471-4573-963E-440D3CFBC416}" destId="{51FF56E3-6AF5-4F45-8CD3-A941EC1F2FB5}" srcOrd="3" destOrd="0" presId="urn:microsoft.com/office/officeart/2008/layout/VerticalCurvedList"/>
    <dgm:cxn modelId="{E44C3E11-7F92-43BC-8CC0-C78BB02FB0B3}" type="presParOf" srcId="{22358BCB-866F-4AEA-810A-03CC9664C22E}" destId="{576BBBE9-D348-4F0A-84F5-DB516B650218}" srcOrd="1" destOrd="0" presId="urn:microsoft.com/office/officeart/2008/layout/VerticalCurvedList"/>
    <dgm:cxn modelId="{C793FAC6-A61F-4606-BD32-C04E56AE53E9}" type="presParOf" srcId="{22358BCB-866F-4AEA-810A-03CC9664C22E}" destId="{96C00122-8712-449A-9E8B-1E65A6035D84}" srcOrd="2" destOrd="0" presId="urn:microsoft.com/office/officeart/2008/layout/VerticalCurvedList"/>
    <dgm:cxn modelId="{DC9ACF39-5903-4354-86D2-82DACD8763EE}" type="presParOf" srcId="{96C00122-8712-449A-9E8B-1E65A6035D84}" destId="{9D86B6BF-CC17-4134-8EC8-49CF631C9AD0}" srcOrd="0" destOrd="0" presId="urn:microsoft.com/office/officeart/2008/layout/VerticalCurvedList"/>
    <dgm:cxn modelId="{EB7CD5D3-9F23-4731-9CDE-43BAE4B33AE2}" type="presParOf" srcId="{22358BCB-866F-4AEA-810A-03CC9664C22E}" destId="{C8B435A9-0063-44AB-AF48-60C698B61A54}" srcOrd="3" destOrd="0" presId="urn:microsoft.com/office/officeart/2008/layout/VerticalCurvedList"/>
    <dgm:cxn modelId="{9CC2C57B-E53D-4E21-BF54-75F525442568}" type="presParOf" srcId="{22358BCB-866F-4AEA-810A-03CC9664C22E}" destId="{89A9B85C-9A67-4E33-AFE5-17452744D235}" srcOrd="4" destOrd="0" presId="urn:microsoft.com/office/officeart/2008/layout/VerticalCurvedList"/>
    <dgm:cxn modelId="{4E7FD814-24E2-43EF-A4D0-0A0120736179}" type="presParOf" srcId="{89A9B85C-9A67-4E33-AFE5-17452744D235}" destId="{A537FD8A-F9F6-40F7-92EA-07259530F308}" srcOrd="0" destOrd="0" presId="urn:microsoft.com/office/officeart/2008/layout/VerticalCurvedList"/>
    <dgm:cxn modelId="{34010BF2-85B2-40A0-A3B1-560ED6DB5AD9}" type="presParOf" srcId="{22358BCB-866F-4AEA-810A-03CC9664C22E}" destId="{3F9FC931-6449-42E9-A9D4-3FE303FD232D}" srcOrd="5" destOrd="0" presId="urn:microsoft.com/office/officeart/2008/layout/VerticalCurvedList"/>
    <dgm:cxn modelId="{8861366D-2093-491B-A277-82E363C44B4A}" type="presParOf" srcId="{22358BCB-866F-4AEA-810A-03CC9664C22E}" destId="{632E63E0-A4BB-468F-AA0F-B95A2C0478ED}" srcOrd="6" destOrd="0" presId="urn:microsoft.com/office/officeart/2008/layout/VerticalCurvedList"/>
    <dgm:cxn modelId="{F20E6EE6-45F3-46B9-A5EF-34E5BEDA610C}" type="presParOf" srcId="{632E63E0-A4BB-468F-AA0F-B95A2C0478ED}" destId="{92138AC1-CC8E-41A0-B7AC-F46540CEFAF8}" srcOrd="0" destOrd="0" presId="urn:microsoft.com/office/officeart/2008/layout/VerticalCurvedList"/>
    <dgm:cxn modelId="{7392B627-0A04-45FF-8F51-62F534FD6E74}" type="presParOf" srcId="{22358BCB-866F-4AEA-810A-03CC9664C22E}" destId="{E5DBC195-66AD-4F24-B599-D0C69CDAFDAD}" srcOrd="7" destOrd="0" presId="urn:microsoft.com/office/officeart/2008/layout/VerticalCurvedList"/>
    <dgm:cxn modelId="{DBC33CAB-3E0D-418B-BE77-DCA3A4B923E0}" type="presParOf" srcId="{22358BCB-866F-4AEA-810A-03CC9664C22E}" destId="{EE176F25-00CF-4D56-9261-F5AAC7D68182}" srcOrd="8" destOrd="0" presId="urn:microsoft.com/office/officeart/2008/layout/VerticalCurvedList"/>
    <dgm:cxn modelId="{5A86272F-BB59-4966-AE07-A1A71F8569E3}" type="presParOf" srcId="{EE176F25-00CF-4D56-9261-F5AAC7D68182}" destId="{3C88D5B8-92EF-4016-831A-6B1FF54B094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07C0C3-0210-4601-9CC5-A1238B3955F2}"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US"/>
        </a:p>
      </dgm:t>
    </dgm:pt>
    <dgm:pt modelId="{D3E1989C-9700-45DA-8EDB-1AEC1AAF968E}">
      <dgm:prSet phldrT="[Text]"/>
      <dgm:spPr>
        <a:xfrm>
          <a:off x="1770367" y="287072"/>
          <a:ext cx="2180745" cy="2180745"/>
        </a:xfrm>
        <a:prstGeom prst="pieWedge">
          <a:avLst/>
        </a:prstGeom>
        <a:solidFill>
          <a:srgbClr val="002060"/>
        </a:solidFill>
        <a:ln w="12700" cap="flat" cmpd="sng" algn="ctr">
          <a:solidFill>
            <a:sysClr val="window" lastClr="FFFFFF">
              <a:hueOff val="0"/>
              <a:satOff val="0"/>
              <a:lumOff val="0"/>
              <a:alphaOff val="0"/>
            </a:sysClr>
          </a:solidFill>
          <a:prstDash val="solid"/>
          <a:miter lim="800000"/>
        </a:ln>
        <a:effectLst/>
      </dgm:spPr>
      <dgm:t>
        <a:bodyPr/>
        <a:lstStyle/>
        <a:p>
          <a:r>
            <a:rPr lang="en-US" dirty="0">
              <a:solidFill>
                <a:sysClr val="window" lastClr="FFFFFF"/>
              </a:solidFill>
              <a:latin typeface="Calibri" panose="020F0502020204030204"/>
              <a:ea typeface="+mn-ea"/>
              <a:cs typeface="+mn-cs"/>
            </a:rPr>
            <a:t>Development</a:t>
          </a:r>
        </a:p>
      </dgm:t>
    </dgm:pt>
    <dgm:pt modelId="{A99E279B-FDAF-407F-8AA7-52FEC034D47D}" type="parTrans" cxnId="{B1C1400F-706E-4CF3-9F4A-64599649CE29}">
      <dgm:prSet/>
      <dgm:spPr/>
      <dgm:t>
        <a:bodyPr/>
        <a:lstStyle/>
        <a:p>
          <a:endParaRPr lang="en-US"/>
        </a:p>
      </dgm:t>
    </dgm:pt>
    <dgm:pt modelId="{38C82486-75AB-48A2-B97A-5C3FBFE3B1F9}" type="sibTrans" cxnId="{B1C1400F-706E-4CF3-9F4A-64599649CE29}">
      <dgm:prSet/>
      <dgm:spPr/>
      <dgm:t>
        <a:bodyPr/>
        <a:lstStyle/>
        <a:p>
          <a:endParaRPr lang="en-US"/>
        </a:p>
      </dgm:t>
    </dgm:pt>
    <dgm:pt modelId="{053E5EB5-E452-4EF0-AD4E-9CCF0AC56A47}">
      <dgm:prSet phldrT="[Text]"/>
      <dgm:spPr>
        <a:xfrm rot="10800000">
          <a:off x="4051840" y="2568545"/>
          <a:ext cx="2180745" cy="2180745"/>
        </a:xfrm>
        <a:prstGeom prst="pieWedge">
          <a:avLst/>
        </a:prstGeom>
        <a:solidFill>
          <a:schemeClr val="accent2">
            <a:lumMod val="5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Feedback</a:t>
          </a:r>
        </a:p>
      </dgm:t>
    </dgm:pt>
    <dgm:pt modelId="{65F03406-8B63-4EE2-8A72-2511E55D2320}" type="parTrans" cxnId="{21801D7F-1AB2-45E6-972D-8D67BEBA8F35}">
      <dgm:prSet/>
      <dgm:spPr/>
      <dgm:t>
        <a:bodyPr/>
        <a:lstStyle/>
        <a:p>
          <a:endParaRPr lang="en-US"/>
        </a:p>
      </dgm:t>
    </dgm:pt>
    <dgm:pt modelId="{94F1772C-AE41-444F-B6D3-C06EB9B10464}" type="sibTrans" cxnId="{21801D7F-1AB2-45E6-972D-8D67BEBA8F35}">
      <dgm:prSet/>
      <dgm:spPr/>
      <dgm:t>
        <a:bodyPr/>
        <a:lstStyle/>
        <a:p>
          <a:endParaRPr lang="en-US"/>
        </a:p>
      </dgm:t>
    </dgm:pt>
    <dgm:pt modelId="{29401BB6-A77F-4AF2-888A-A3AEE52BDE46}">
      <dgm:prSet phldrT="[Text]"/>
      <dgm:spPr>
        <a:xfrm rot="16200000">
          <a:off x="1770367" y="2568545"/>
          <a:ext cx="2180745" cy="2180745"/>
        </a:xfrm>
        <a:prstGeom prst="pieWedg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Delivery</a:t>
          </a:r>
        </a:p>
      </dgm:t>
    </dgm:pt>
    <dgm:pt modelId="{12653543-416D-47C8-93D6-829238C7533F}" type="parTrans" cxnId="{D89CB78E-EFC2-4973-8126-DEA81F2A209D}">
      <dgm:prSet/>
      <dgm:spPr/>
      <dgm:t>
        <a:bodyPr/>
        <a:lstStyle/>
        <a:p>
          <a:endParaRPr lang="en-US"/>
        </a:p>
      </dgm:t>
    </dgm:pt>
    <dgm:pt modelId="{C9A3C763-8DC1-46B4-9D0B-517BB8800BFD}" type="sibTrans" cxnId="{D89CB78E-EFC2-4973-8126-DEA81F2A209D}">
      <dgm:prSet/>
      <dgm:spPr/>
      <dgm:t>
        <a:bodyPr/>
        <a:lstStyle/>
        <a:p>
          <a:endParaRPr lang="en-US"/>
        </a:p>
      </dgm:t>
    </dgm:pt>
    <dgm:pt modelId="{6F1EF543-2EE8-4507-B52F-F6BDA19D3820}">
      <dgm:prSet phldrT="[Text]">
        <dgm:style>
          <a:lnRef idx="2">
            <a:schemeClr val="accent4"/>
          </a:lnRef>
          <a:fillRef idx="1">
            <a:schemeClr val="lt1"/>
          </a:fillRef>
          <a:effectRef idx="0">
            <a:schemeClr val="accent4"/>
          </a:effectRef>
          <a:fontRef idx="minor">
            <a:schemeClr val="dk1"/>
          </a:fontRef>
        </dgm:style>
      </dgm:prSet>
      <dgm:spPr>
        <a:xfrm>
          <a:off x="727840" y="3424727"/>
          <a:ext cx="2487963" cy="1611636"/>
        </a:xfrm>
        <a:prstGeom prst="roundRect">
          <a:avLst>
            <a:gd name="adj" fmla="val 10000"/>
          </a:avLst>
        </a:prstGeom>
        <a:ln/>
      </dgm:spPr>
      <dgm:t>
        <a:bodyPr/>
        <a:lstStyle/>
        <a:p>
          <a:pPr>
            <a:buFontTx/>
            <a:buNone/>
          </a:pPr>
          <a:r>
            <a:rPr lang="en-US" dirty="0">
              <a:solidFill>
                <a:sysClr val="windowText" lastClr="000000">
                  <a:hueOff val="0"/>
                  <a:satOff val="0"/>
                  <a:lumOff val="0"/>
                  <a:alphaOff val="0"/>
                </a:sysClr>
              </a:solidFill>
              <a:latin typeface="Calibri" panose="020F0502020204030204"/>
              <a:ea typeface="+mn-ea"/>
              <a:cs typeface="+mn-cs"/>
            </a:rPr>
            <a:t>Real world feedback -  early, often and actionable</a:t>
          </a:r>
        </a:p>
      </dgm:t>
    </dgm:pt>
    <dgm:pt modelId="{B23BEE40-B064-4387-9CD2-8A9831FC9A47}" type="parTrans" cxnId="{4557A485-5DAD-44ED-B1DA-09B4E9AF543A}">
      <dgm:prSet/>
      <dgm:spPr/>
      <dgm:t>
        <a:bodyPr/>
        <a:lstStyle/>
        <a:p>
          <a:endParaRPr lang="en-US"/>
        </a:p>
      </dgm:t>
    </dgm:pt>
    <dgm:pt modelId="{B852AA10-AE51-414F-87E4-88F06BBCDDCA}" type="sibTrans" cxnId="{4557A485-5DAD-44ED-B1DA-09B4E9AF543A}">
      <dgm:prSet/>
      <dgm:spPr/>
      <dgm:t>
        <a:bodyPr/>
        <a:lstStyle/>
        <a:p>
          <a:endParaRPr lang="en-US"/>
        </a:p>
      </dgm:t>
    </dgm:pt>
    <dgm:pt modelId="{5CD1D22C-A4A2-43CB-9829-A3A4DFAC561E}">
      <dgm:prSet phldrT="[Text]">
        <dgm:style>
          <a:lnRef idx="2">
            <a:schemeClr val="accent1"/>
          </a:lnRef>
          <a:fillRef idx="1">
            <a:schemeClr val="lt1"/>
          </a:fillRef>
          <a:effectRef idx="0">
            <a:schemeClr val="accent1"/>
          </a:effectRef>
          <a:fontRef idx="minor">
            <a:schemeClr val="dk1"/>
          </a:fontRef>
        </dgm:style>
      </dgm:prSet>
      <dgm:spPr>
        <a:xfrm>
          <a:off x="4787149" y="3424727"/>
          <a:ext cx="2487963" cy="1611636"/>
        </a:xfrm>
        <a:prstGeom prst="roundRect">
          <a:avLst>
            <a:gd name="adj" fmla="val 10000"/>
          </a:avLst>
        </a:prstGeom>
        <a:ln/>
      </dgm:spPr>
      <dgm:t>
        <a:bodyPr/>
        <a:lstStyle/>
        <a:p>
          <a:pPr>
            <a:buFontTx/>
            <a:buNone/>
          </a:pPr>
          <a:r>
            <a:rPr lang="en-US">
              <a:solidFill>
                <a:sysClr val="windowText" lastClr="000000">
                  <a:hueOff val="0"/>
                  <a:satOff val="0"/>
                  <a:lumOff val="0"/>
                  <a:alphaOff val="0"/>
                </a:sysClr>
              </a:solidFill>
              <a:latin typeface="Calibri" panose="020F0502020204030204"/>
              <a:ea typeface="+mn-ea"/>
              <a:cs typeface="+mn-cs"/>
            </a:rPr>
            <a:t>Faster  release cadence with customer engagement on early bits. </a:t>
          </a:r>
        </a:p>
      </dgm:t>
    </dgm:pt>
    <dgm:pt modelId="{23B7085D-9D1A-4432-9EEA-43F5BAC0F668}" type="parTrans" cxnId="{5E1E2EC9-EEC5-412F-B593-3A92A6872171}">
      <dgm:prSet/>
      <dgm:spPr/>
      <dgm:t>
        <a:bodyPr/>
        <a:lstStyle/>
        <a:p>
          <a:endParaRPr lang="en-US"/>
        </a:p>
      </dgm:t>
    </dgm:pt>
    <dgm:pt modelId="{9515A74A-C8CB-4211-85C6-1E15E3D34D80}" type="sibTrans" cxnId="{5E1E2EC9-EEC5-412F-B593-3A92A6872171}">
      <dgm:prSet/>
      <dgm:spPr/>
      <dgm:t>
        <a:bodyPr/>
        <a:lstStyle/>
        <a:p>
          <a:endParaRPr lang="en-US"/>
        </a:p>
      </dgm:t>
    </dgm:pt>
    <dgm:pt modelId="{E33D6443-628D-4F25-894B-E9A224D00F75}">
      <dgm:prSet phldrT="[Text]"/>
      <dgm:spPr>
        <a:xfrm>
          <a:off x="727840" y="0"/>
          <a:ext cx="2487963" cy="1611636"/>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buFontTx/>
            <a:buNone/>
          </a:pPr>
          <a:r>
            <a:rPr lang="en-US">
              <a:solidFill>
                <a:sysClr val="windowText" lastClr="000000">
                  <a:hueOff val="0"/>
                  <a:satOff val="0"/>
                  <a:lumOff val="0"/>
                  <a:alphaOff val="0"/>
                </a:sysClr>
              </a:solidFill>
              <a:latin typeface="Calibri" panose="020F0502020204030204"/>
              <a:ea typeface="+mn-ea"/>
              <a:cs typeface="+mn-cs"/>
            </a:rPr>
            <a:t>Small iterative code changes – maintain quality,  continuous dogfooding</a:t>
          </a:r>
        </a:p>
      </dgm:t>
    </dgm:pt>
    <dgm:pt modelId="{56CD7455-7C3E-40BA-929D-7F029541998E}" type="sibTrans" cxnId="{13ECB95A-E342-41CE-9F60-E434386394A5}">
      <dgm:prSet/>
      <dgm:spPr/>
      <dgm:t>
        <a:bodyPr/>
        <a:lstStyle/>
        <a:p>
          <a:endParaRPr lang="en-US"/>
        </a:p>
      </dgm:t>
    </dgm:pt>
    <dgm:pt modelId="{3E16771D-C122-4C71-A268-64E2D505D27E}" type="parTrans" cxnId="{13ECB95A-E342-41CE-9F60-E434386394A5}">
      <dgm:prSet/>
      <dgm:spPr/>
      <dgm:t>
        <a:bodyPr/>
        <a:lstStyle/>
        <a:p>
          <a:endParaRPr lang="en-US"/>
        </a:p>
      </dgm:t>
    </dgm:pt>
    <dgm:pt modelId="{F6D44BC6-DA83-4DB0-B2CC-E75975305153}">
      <dgm:prSet phldrT="[Text]"/>
      <dgm:spPr>
        <a:xfrm rot="5400000">
          <a:off x="4051840" y="287072"/>
          <a:ext cx="2180745" cy="2180745"/>
        </a:xfrm>
        <a:prstGeom prst="pieWedge">
          <a:avLst/>
        </a:prstGeom>
        <a:solidFill>
          <a:schemeClr val="accent4">
            <a:lumMod val="50000"/>
          </a:schemeClr>
        </a:solidFill>
        <a:ln w="12700" cap="flat" cmpd="sng" algn="ctr">
          <a:solidFill>
            <a:sysClr val="window" lastClr="FFFFFF">
              <a:hueOff val="0"/>
              <a:satOff val="0"/>
              <a:lumOff val="0"/>
              <a:alphaOff val="0"/>
            </a:sysClr>
          </a:solidFill>
          <a:prstDash val="solid"/>
          <a:miter lim="800000"/>
        </a:ln>
        <a:effectLst/>
      </dgm:spPr>
      <dgm:t>
        <a:bodyPr/>
        <a:lstStyle/>
        <a:p>
          <a:r>
            <a:rPr lang="en-US">
              <a:solidFill>
                <a:sysClr val="window" lastClr="FFFFFF"/>
              </a:solidFill>
              <a:latin typeface="Calibri" panose="020F0502020204030204"/>
              <a:ea typeface="+mn-ea"/>
              <a:cs typeface="+mn-cs"/>
            </a:rPr>
            <a:t>Planning</a:t>
          </a:r>
        </a:p>
      </dgm:t>
    </dgm:pt>
    <dgm:pt modelId="{F7C19570-B558-4C7E-98A6-1B9639C1E4A0}" type="sibTrans" cxnId="{BA3613D6-33BB-4689-9F66-BB800AFDD6E4}">
      <dgm:prSet/>
      <dgm:spPr/>
      <dgm:t>
        <a:bodyPr/>
        <a:lstStyle/>
        <a:p>
          <a:endParaRPr lang="en-US"/>
        </a:p>
      </dgm:t>
    </dgm:pt>
    <dgm:pt modelId="{48DFD05E-E311-47DC-9137-67C5D4992686}" type="parTrans" cxnId="{BA3613D6-33BB-4689-9F66-BB800AFDD6E4}">
      <dgm:prSet/>
      <dgm:spPr/>
      <dgm:t>
        <a:bodyPr/>
        <a:lstStyle/>
        <a:p>
          <a:endParaRPr lang="en-US"/>
        </a:p>
      </dgm:t>
    </dgm:pt>
    <dgm:pt modelId="{52B33F6C-4617-48F8-A603-46AD3C07C682}">
      <dgm:prSet phldrT="[Text]"/>
      <dgm:spPr>
        <a:xfrm>
          <a:off x="727840" y="0"/>
          <a:ext cx="2487963" cy="1611636"/>
        </a:xfrm>
        <a:prstGeom prst="roundRect">
          <a:avLst>
            <a:gd name="adj" fmla="val 10000"/>
          </a:avLst>
        </a:prstGeom>
        <a:solidFill>
          <a:sysClr val="window" lastClr="FFFFFF">
            <a:alpha val="90000"/>
            <a:hueOff val="0"/>
            <a:satOff val="0"/>
            <a:lumOff val="0"/>
            <a:alphaOff val="0"/>
          </a:sysClr>
        </a:solidFill>
        <a:ln w="12700" cap="flat" cmpd="sng" algn="ctr">
          <a:solidFill>
            <a:schemeClr val="tx1">
              <a:lumMod val="50000"/>
              <a:lumOff val="50000"/>
            </a:schemeClr>
          </a:solidFill>
          <a:prstDash val="solid"/>
          <a:miter lim="800000"/>
        </a:ln>
        <a:effectLst/>
      </dgm:spPr>
      <dgm:t>
        <a:bodyPr/>
        <a:lstStyle/>
        <a:p>
          <a:pPr>
            <a:buFontTx/>
            <a:buNone/>
          </a:pPr>
          <a:r>
            <a:rPr lang="en-US">
              <a:solidFill>
                <a:sysClr val="windowText" lastClr="000000">
                  <a:hueOff val="0"/>
                  <a:satOff val="0"/>
                  <a:lumOff val="0"/>
                  <a:alphaOff val="0"/>
                </a:sysClr>
              </a:solidFill>
              <a:latin typeface="Calibri" panose="020F0502020204030204"/>
              <a:ea typeface="+mn-ea"/>
              <a:cs typeface="+mn-cs"/>
            </a:rPr>
            <a:t>Integrated plan on what we build, who we build for and why</a:t>
          </a:r>
        </a:p>
      </dgm:t>
    </dgm:pt>
    <dgm:pt modelId="{AF8FD38F-184E-4575-A16D-2E0C42E7FE73}" type="sibTrans" cxnId="{0DA54BA9-6341-4198-A314-09E44F3377A6}">
      <dgm:prSet/>
      <dgm:spPr/>
      <dgm:t>
        <a:bodyPr/>
        <a:lstStyle/>
        <a:p>
          <a:endParaRPr lang="en-US"/>
        </a:p>
      </dgm:t>
    </dgm:pt>
    <dgm:pt modelId="{7EB09B5C-A33E-4651-9CC3-A2F91C81BEEA}" type="parTrans" cxnId="{0DA54BA9-6341-4198-A314-09E44F3377A6}">
      <dgm:prSet/>
      <dgm:spPr/>
      <dgm:t>
        <a:bodyPr/>
        <a:lstStyle/>
        <a:p>
          <a:endParaRPr lang="en-US"/>
        </a:p>
      </dgm:t>
    </dgm:pt>
    <dgm:pt modelId="{2308B07A-AFBA-4CE3-BAF3-CCC727016308}">
      <dgm:prSet phldrT="[Text]">
        <dgm:style>
          <a:lnRef idx="2">
            <a:schemeClr val="accent4"/>
          </a:lnRef>
          <a:fillRef idx="1">
            <a:schemeClr val="lt1"/>
          </a:fillRef>
          <a:effectRef idx="0">
            <a:schemeClr val="accent4"/>
          </a:effectRef>
          <a:fontRef idx="minor">
            <a:schemeClr val="dk1"/>
          </a:fontRef>
        </dgm:style>
      </dgm:prSet>
      <dgm:spPr>
        <a:xfrm>
          <a:off x="727840" y="3424727"/>
          <a:ext cx="2487963" cy="1611636"/>
        </a:xfrm>
        <a:ln/>
      </dgm:spPr>
      <dgm:t>
        <a:bodyPr/>
        <a:lstStyle/>
        <a:p>
          <a:pPr>
            <a:buFontTx/>
            <a:buNone/>
          </a:pPr>
          <a:endParaRPr lang="en-US">
            <a:solidFill>
              <a:sysClr val="windowText" lastClr="000000">
                <a:hueOff val="0"/>
                <a:satOff val="0"/>
                <a:lumOff val="0"/>
                <a:alphaOff val="0"/>
              </a:sysClr>
            </a:solidFill>
            <a:latin typeface="Calibri" panose="020F0502020204030204"/>
            <a:ea typeface="+mn-ea"/>
            <a:cs typeface="+mn-cs"/>
          </a:endParaRPr>
        </a:p>
      </dgm:t>
    </dgm:pt>
    <dgm:pt modelId="{7C0B0ECA-A353-493F-81ED-B3B42825DEF0}" type="parTrans" cxnId="{21148EBE-2E03-4361-AF27-C349BFFF7440}">
      <dgm:prSet/>
      <dgm:spPr/>
    </dgm:pt>
    <dgm:pt modelId="{852BD4AB-9B96-40BC-9BF0-944B84B4E633}" type="sibTrans" cxnId="{21148EBE-2E03-4361-AF27-C349BFFF7440}">
      <dgm:prSet/>
      <dgm:spPr/>
    </dgm:pt>
    <dgm:pt modelId="{39A1C524-BAE7-4237-9ADD-AD422515C6CC}" type="pres">
      <dgm:prSet presAssocID="{8B07C0C3-0210-4601-9CC5-A1238B3955F2}" presName="cycleMatrixDiagram" presStyleCnt="0">
        <dgm:presLayoutVars>
          <dgm:chMax val="1"/>
          <dgm:dir/>
          <dgm:animLvl val="lvl"/>
          <dgm:resizeHandles val="exact"/>
        </dgm:presLayoutVars>
      </dgm:prSet>
      <dgm:spPr/>
    </dgm:pt>
    <dgm:pt modelId="{D2FE0A12-8FE0-483B-91E0-E65FA5264C1A}" type="pres">
      <dgm:prSet presAssocID="{8B07C0C3-0210-4601-9CC5-A1238B3955F2}" presName="children" presStyleCnt="0"/>
      <dgm:spPr/>
    </dgm:pt>
    <dgm:pt modelId="{6BC29645-A6BD-49E2-BEFA-C612967C05D3}" type="pres">
      <dgm:prSet presAssocID="{8B07C0C3-0210-4601-9CC5-A1238B3955F2}" presName="child1group" presStyleCnt="0"/>
      <dgm:spPr/>
    </dgm:pt>
    <dgm:pt modelId="{B5C16942-690E-48D3-ADEA-3D9C058346F8}" type="pres">
      <dgm:prSet presAssocID="{8B07C0C3-0210-4601-9CC5-A1238B3955F2}" presName="child1" presStyleLbl="bgAcc1" presStyleIdx="0" presStyleCnt="4"/>
      <dgm:spPr/>
    </dgm:pt>
    <dgm:pt modelId="{2E1D8DBE-D863-4D6C-8ACA-ECC8DCAEE6A0}" type="pres">
      <dgm:prSet presAssocID="{8B07C0C3-0210-4601-9CC5-A1238B3955F2}" presName="child1Text" presStyleLbl="bgAcc1" presStyleIdx="0" presStyleCnt="4">
        <dgm:presLayoutVars>
          <dgm:bulletEnabled val="1"/>
        </dgm:presLayoutVars>
      </dgm:prSet>
      <dgm:spPr/>
    </dgm:pt>
    <dgm:pt modelId="{654DFA34-6FA7-4D23-AE54-0AA4F422D24F}" type="pres">
      <dgm:prSet presAssocID="{8B07C0C3-0210-4601-9CC5-A1238B3955F2}" presName="child2group" presStyleCnt="0"/>
      <dgm:spPr/>
    </dgm:pt>
    <dgm:pt modelId="{3890882F-8674-4FCF-8C6E-38593A87535F}" type="pres">
      <dgm:prSet presAssocID="{8B07C0C3-0210-4601-9CC5-A1238B3955F2}" presName="child2" presStyleLbl="bgAcc1" presStyleIdx="1" presStyleCnt="4"/>
      <dgm:spPr>
        <a:prstGeom prst="roundRect">
          <a:avLst>
            <a:gd name="adj" fmla="val 10000"/>
          </a:avLst>
        </a:prstGeom>
      </dgm:spPr>
    </dgm:pt>
    <dgm:pt modelId="{34FC2B06-4415-41B7-A2BF-BCDA44B7627B}" type="pres">
      <dgm:prSet presAssocID="{8B07C0C3-0210-4601-9CC5-A1238B3955F2}" presName="child2Text" presStyleLbl="bgAcc1" presStyleIdx="1" presStyleCnt="4">
        <dgm:presLayoutVars>
          <dgm:bulletEnabled val="1"/>
        </dgm:presLayoutVars>
      </dgm:prSet>
      <dgm:spPr/>
    </dgm:pt>
    <dgm:pt modelId="{D1A0A51E-B73E-40DB-9A74-4B6A78FB8638}" type="pres">
      <dgm:prSet presAssocID="{8B07C0C3-0210-4601-9CC5-A1238B3955F2}" presName="child3group" presStyleCnt="0"/>
      <dgm:spPr/>
    </dgm:pt>
    <dgm:pt modelId="{2C3259D4-959B-400F-B200-A6DC801CE8F5}" type="pres">
      <dgm:prSet presAssocID="{8B07C0C3-0210-4601-9CC5-A1238B3955F2}" presName="child3" presStyleLbl="bgAcc1" presStyleIdx="2" presStyleCnt="4"/>
      <dgm:spPr>
        <a:prstGeom prst="roundRect">
          <a:avLst>
            <a:gd name="adj" fmla="val 10000"/>
          </a:avLst>
        </a:prstGeom>
      </dgm:spPr>
    </dgm:pt>
    <dgm:pt modelId="{692F0BE4-FF24-4E83-B639-333F06D22445}" type="pres">
      <dgm:prSet presAssocID="{8B07C0C3-0210-4601-9CC5-A1238B3955F2}" presName="child3Text" presStyleLbl="bgAcc1" presStyleIdx="2" presStyleCnt="4">
        <dgm:presLayoutVars>
          <dgm:bulletEnabled val="1"/>
        </dgm:presLayoutVars>
      </dgm:prSet>
      <dgm:spPr/>
    </dgm:pt>
    <dgm:pt modelId="{C2A01EEC-EEE1-4AEA-AA7B-1992AEBF71D1}" type="pres">
      <dgm:prSet presAssocID="{8B07C0C3-0210-4601-9CC5-A1238B3955F2}" presName="child4group" presStyleCnt="0"/>
      <dgm:spPr/>
    </dgm:pt>
    <dgm:pt modelId="{84FC91F8-3D9B-4661-BC6E-FF4EBA152F78}" type="pres">
      <dgm:prSet presAssocID="{8B07C0C3-0210-4601-9CC5-A1238B3955F2}" presName="child4" presStyleLbl="bgAcc1" presStyleIdx="3" presStyleCnt="4"/>
      <dgm:spPr>
        <a:prstGeom prst="roundRect">
          <a:avLst>
            <a:gd name="adj" fmla="val 10000"/>
          </a:avLst>
        </a:prstGeom>
      </dgm:spPr>
    </dgm:pt>
    <dgm:pt modelId="{D0B6A0C6-3F1E-404D-81B3-44A7066091A2}" type="pres">
      <dgm:prSet presAssocID="{8B07C0C3-0210-4601-9CC5-A1238B3955F2}" presName="child4Text" presStyleLbl="bgAcc1" presStyleIdx="3" presStyleCnt="4">
        <dgm:presLayoutVars>
          <dgm:bulletEnabled val="1"/>
        </dgm:presLayoutVars>
      </dgm:prSet>
      <dgm:spPr/>
    </dgm:pt>
    <dgm:pt modelId="{DDAE084C-05A5-484E-9115-95F4EB4E0C98}" type="pres">
      <dgm:prSet presAssocID="{8B07C0C3-0210-4601-9CC5-A1238B3955F2}" presName="childPlaceholder" presStyleCnt="0"/>
      <dgm:spPr/>
    </dgm:pt>
    <dgm:pt modelId="{722C3AA1-A1A0-4594-98DB-63190F7D4EC8}" type="pres">
      <dgm:prSet presAssocID="{8B07C0C3-0210-4601-9CC5-A1238B3955F2}" presName="circle" presStyleCnt="0"/>
      <dgm:spPr/>
    </dgm:pt>
    <dgm:pt modelId="{229F07C1-460D-474F-8A36-0C3103E4FF15}" type="pres">
      <dgm:prSet presAssocID="{8B07C0C3-0210-4601-9CC5-A1238B3955F2}" presName="quadrant1" presStyleLbl="node1" presStyleIdx="0" presStyleCnt="4">
        <dgm:presLayoutVars>
          <dgm:chMax val="1"/>
          <dgm:bulletEnabled val="1"/>
        </dgm:presLayoutVars>
      </dgm:prSet>
      <dgm:spPr/>
    </dgm:pt>
    <dgm:pt modelId="{AB9F04F5-1C0A-417B-936E-E36DB2C8E363}" type="pres">
      <dgm:prSet presAssocID="{8B07C0C3-0210-4601-9CC5-A1238B3955F2}" presName="quadrant2" presStyleLbl="node1" presStyleIdx="1" presStyleCnt="4">
        <dgm:presLayoutVars>
          <dgm:chMax val="1"/>
          <dgm:bulletEnabled val="1"/>
        </dgm:presLayoutVars>
      </dgm:prSet>
      <dgm:spPr/>
    </dgm:pt>
    <dgm:pt modelId="{D52FD71F-64B7-474E-9B15-0E13289A926C}" type="pres">
      <dgm:prSet presAssocID="{8B07C0C3-0210-4601-9CC5-A1238B3955F2}" presName="quadrant3" presStyleLbl="node1" presStyleIdx="2" presStyleCnt="4">
        <dgm:presLayoutVars>
          <dgm:chMax val="1"/>
          <dgm:bulletEnabled val="1"/>
        </dgm:presLayoutVars>
      </dgm:prSet>
      <dgm:spPr/>
    </dgm:pt>
    <dgm:pt modelId="{6A3352CC-A324-4702-9FD0-9C9A118E8E18}" type="pres">
      <dgm:prSet presAssocID="{8B07C0C3-0210-4601-9CC5-A1238B3955F2}" presName="quadrant4" presStyleLbl="node1" presStyleIdx="3" presStyleCnt="4">
        <dgm:presLayoutVars>
          <dgm:chMax val="1"/>
          <dgm:bulletEnabled val="1"/>
        </dgm:presLayoutVars>
      </dgm:prSet>
      <dgm:spPr/>
    </dgm:pt>
    <dgm:pt modelId="{A0C52A2F-47CD-4B7C-8A6E-5937BB4B8D45}" type="pres">
      <dgm:prSet presAssocID="{8B07C0C3-0210-4601-9CC5-A1238B3955F2}" presName="quadrantPlaceholder" presStyleCnt="0"/>
      <dgm:spPr/>
    </dgm:pt>
    <dgm:pt modelId="{F9EA3E92-1EF5-4329-AF85-A620E8CE5D97}" type="pres">
      <dgm:prSet presAssocID="{8B07C0C3-0210-4601-9CC5-A1238B3955F2}" presName="center1" presStyleLbl="fgShp" presStyleIdx="0" presStyleCnt="2" custAng="0" custFlipHor="1" custScaleX="99053" custLinFactNeighborX="-964" custLinFactNeighborY="4444"/>
      <dgm:spPr>
        <a:xfrm>
          <a:off x="3625008" y="2064909"/>
          <a:ext cx="752936" cy="654727"/>
        </a:xfrm>
        <a:prstGeom prst="circularArrow">
          <a:avLst/>
        </a:prstGeom>
        <a:solidFill>
          <a:srgbClr val="ED7D31">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E95779B-E713-4D69-82E3-5DA806EC5F5C}" type="pres">
      <dgm:prSet presAssocID="{8B07C0C3-0210-4601-9CC5-A1238B3955F2}" presName="center2" presStyleLbl="fgShp" presStyleIdx="1" presStyleCnt="2" custAng="0" custFlipHor="1" custScaleX="100985" custLinFactNeighborX="-962" custLinFactNeighborY="-4445"/>
      <dgm:spPr>
        <a:xfrm rot="10800000">
          <a:off x="3625008" y="2316727"/>
          <a:ext cx="752936" cy="654727"/>
        </a:xfrm>
        <a:prstGeom prst="circularArrow">
          <a:avLst/>
        </a:prstGeom>
        <a:solidFill>
          <a:srgbClr val="ED7D31">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Lst>
  <dgm:cxnLst>
    <dgm:cxn modelId="{4A5DB009-EF61-4541-8A76-1701D45C5008}" type="presOf" srcId="{E33D6443-628D-4F25-894B-E9A224D00F75}" destId="{2E1D8DBE-D863-4D6C-8ACA-ECC8DCAEE6A0}" srcOrd="1" destOrd="0" presId="urn:microsoft.com/office/officeart/2005/8/layout/cycle4"/>
    <dgm:cxn modelId="{B1C1400F-706E-4CF3-9F4A-64599649CE29}" srcId="{8B07C0C3-0210-4601-9CC5-A1238B3955F2}" destId="{D3E1989C-9700-45DA-8EDB-1AEC1AAF968E}" srcOrd="0" destOrd="0" parTransId="{A99E279B-FDAF-407F-8AA7-52FEC034D47D}" sibTransId="{38C82486-75AB-48A2-B97A-5C3FBFE3B1F9}"/>
    <dgm:cxn modelId="{2853171E-3ECF-4292-B5CB-EDE3109DDDA5}" type="presOf" srcId="{6F1EF543-2EE8-4507-B52F-F6BDA19D3820}" destId="{692F0BE4-FF24-4E83-B639-333F06D22445}" srcOrd="1" destOrd="1" presId="urn:microsoft.com/office/officeart/2005/8/layout/cycle4"/>
    <dgm:cxn modelId="{75884622-D096-49B1-BED3-8AB3EC0855AF}" type="presOf" srcId="{29401BB6-A77F-4AF2-888A-A3AEE52BDE46}" destId="{6A3352CC-A324-4702-9FD0-9C9A118E8E18}" srcOrd="0" destOrd="0" presId="urn:microsoft.com/office/officeart/2005/8/layout/cycle4"/>
    <dgm:cxn modelId="{FC01EA22-53EA-4606-9D3D-A31DF91E1FE2}" type="presOf" srcId="{E33D6443-628D-4F25-894B-E9A224D00F75}" destId="{B5C16942-690E-48D3-ADEA-3D9C058346F8}" srcOrd="0" destOrd="0" presId="urn:microsoft.com/office/officeart/2005/8/layout/cycle4"/>
    <dgm:cxn modelId="{E6FF3F23-88F9-4AE2-A18E-6A7BD87B5B0C}" type="presOf" srcId="{F6D44BC6-DA83-4DB0-B2CC-E75975305153}" destId="{AB9F04F5-1C0A-417B-936E-E36DB2C8E363}" srcOrd="0" destOrd="0" presId="urn:microsoft.com/office/officeart/2005/8/layout/cycle4"/>
    <dgm:cxn modelId="{A893EC31-17B3-46A5-9B62-895DBB50D864}" type="presOf" srcId="{053E5EB5-E452-4EF0-AD4E-9CCF0AC56A47}" destId="{D52FD71F-64B7-474E-9B15-0E13289A926C}" srcOrd="0" destOrd="0" presId="urn:microsoft.com/office/officeart/2005/8/layout/cycle4"/>
    <dgm:cxn modelId="{674FD857-5789-4F0B-BC3F-3656E0124ABC}" type="presOf" srcId="{5CD1D22C-A4A2-43CB-9829-A3A4DFAC561E}" destId="{84FC91F8-3D9B-4661-BC6E-FF4EBA152F78}" srcOrd="0" destOrd="0" presId="urn:microsoft.com/office/officeart/2005/8/layout/cycle4"/>
    <dgm:cxn modelId="{13ECB95A-E342-41CE-9F60-E434386394A5}" srcId="{D3E1989C-9700-45DA-8EDB-1AEC1AAF968E}" destId="{E33D6443-628D-4F25-894B-E9A224D00F75}" srcOrd="0" destOrd="0" parTransId="{3E16771D-C122-4C71-A268-64E2D505D27E}" sibTransId="{56CD7455-7C3E-40BA-929D-7F029541998E}"/>
    <dgm:cxn modelId="{21801D7F-1AB2-45E6-972D-8D67BEBA8F35}" srcId="{8B07C0C3-0210-4601-9CC5-A1238B3955F2}" destId="{053E5EB5-E452-4EF0-AD4E-9CCF0AC56A47}" srcOrd="2" destOrd="0" parTransId="{65F03406-8B63-4EE2-8A72-2511E55D2320}" sibTransId="{94F1772C-AE41-444F-B6D3-C06EB9B10464}"/>
    <dgm:cxn modelId="{4557A485-5DAD-44ED-B1DA-09B4E9AF543A}" srcId="{053E5EB5-E452-4EF0-AD4E-9CCF0AC56A47}" destId="{6F1EF543-2EE8-4507-B52F-F6BDA19D3820}" srcOrd="1" destOrd="0" parTransId="{B23BEE40-B064-4387-9CD2-8A9831FC9A47}" sibTransId="{B852AA10-AE51-414F-87E4-88F06BBCDDCA}"/>
    <dgm:cxn modelId="{D89CB78E-EFC2-4973-8126-DEA81F2A209D}" srcId="{8B07C0C3-0210-4601-9CC5-A1238B3955F2}" destId="{29401BB6-A77F-4AF2-888A-A3AEE52BDE46}" srcOrd="3" destOrd="0" parTransId="{12653543-416D-47C8-93D6-829238C7533F}" sibTransId="{C9A3C763-8DC1-46B4-9D0B-517BB8800BFD}"/>
    <dgm:cxn modelId="{0DA54BA9-6341-4198-A314-09E44F3377A6}" srcId="{F6D44BC6-DA83-4DB0-B2CC-E75975305153}" destId="{52B33F6C-4617-48F8-A603-46AD3C07C682}" srcOrd="0" destOrd="0" parTransId="{7EB09B5C-A33E-4651-9CC3-A2F91C81BEEA}" sibTransId="{AF8FD38F-184E-4575-A16D-2E0C42E7FE73}"/>
    <dgm:cxn modelId="{469052B2-F29F-4BC5-ADB9-00BD2BDF0526}" type="presOf" srcId="{8B07C0C3-0210-4601-9CC5-A1238B3955F2}" destId="{39A1C524-BAE7-4237-9ADD-AD422515C6CC}" srcOrd="0" destOrd="0" presId="urn:microsoft.com/office/officeart/2005/8/layout/cycle4"/>
    <dgm:cxn modelId="{945E48B3-39FB-4D69-AC9D-FAA10C583CFD}" type="presOf" srcId="{6F1EF543-2EE8-4507-B52F-F6BDA19D3820}" destId="{2C3259D4-959B-400F-B200-A6DC801CE8F5}" srcOrd="0" destOrd="1" presId="urn:microsoft.com/office/officeart/2005/8/layout/cycle4"/>
    <dgm:cxn modelId="{4B56C8BB-5481-4215-B24D-43FBDB8CB69A}" type="presOf" srcId="{2308B07A-AFBA-4CE3-BAF3-CCC727016308}" destId="{2C3259D4-959B-400F-B200-A6DC801CE8F5}" srcOrd="0" destOrd="0" presId="urn:microsoft.com/office/officeart/2005/8/layout/cycle4"/>
    <dgm:cxn modelId="{21148EBE-2E03-4361-AF27-C349BFFF7440}" srcId="{053E5EB5-E452-4EF0-AD4E-9CCF0AC56A47}" destId="{2308B07A-AFBA-4CE3-BAF3-CCC727016308}" srcOrd="0" destOrd="0" parTransId="{7C0B0ECA-A353-493F-81ED-B3B42825DEF0}" sibTransId="{852BD4AB-9B96-40BC-9BF0-944B84B4E633}"/>
    <dgm:cxn modelId="{722081C5-85F1-4709-96EE-73FC7DBB776A}" type="presOf" srcId="{2308B07A-AFBA-4CE3-BAF3-CCC727016308}" destId="{692F0BE4-FF24-4E83-B639-333F06D22445}" srcOrd="1" destOrd="0" presId="urn:microsoft.com/office/officeart/2005/8/layout/cycle4"/>
    <dgm:cxn modelId="{5E1E2EC9-EEC5-412F-B593-3A92A6872171}" srcId="{29401BB6-A77F-4AF2-888A-A3AEE52BDE46}" destId="{5CD1D22C-A4A2-43CB-9829-A3A4DFAC561E}" srcOrd="0" destOrd="0" parTransId="{23B7085D-9D1A-4432-9EEA-43F5BAC0F668}" sibTransId="{9515A74A-C8CB-4211-85C6-1E15E3D34D80}"/>
    <dgm:cxn modelId="{AEE9DBCB-5363-40DD-88C3-A5209EE6FA46}" type="presOf" srcId="{52B33F6C-4617-48F8-A603-46AD3C07C682}" destId="{34FC2B06-4415-41B7-A2BF-BCDA44B7627B}" srcOrd="1" destOrd="0" presId="urn:microsoft.com/office/officeart/2005/8/layout/cycle4"/>
    <dgm:cxn modelId="{BA3613D6-33BB-4689-9F66-BB800AFDD6E4}" srcId="{8B07C0C3-0210-4601-9CC5-A1238B3955F2}" destId="{F6D44BC6-DA83-4DB0-B2CC-E75975305153}" srcOrd="1" destOrd="0" parTransId="{48DFD05E-E311-47DC-9137-67C5D4992686}" sibTransId="{F7C19570-B558-4C7E-98A6-1B9639C1E4A0}"/>
    <dgm:cxn modelId="{F92968DF-B532-4B04-94B0-54A3B8D21EDA}" type="presOf" srcId="{52B33F6C-4617-48F8-A603-46AD3C07C682}" destId="{3890882F-8674-4FCF-8C6E-38593A87535F}" srcOrd="0" destOrd="0" presId="urn:microsoft.com/office/officeart/2005/8/layout/cycle4"/>
    <dgm:cxn modelId="{515E28E8-3C53-40D7-B4D2-CAB4C1E62632}" type="presOf" srcId="{D3E1989C-9700-45DA-8EDB-1AEC1AAF968E}" destId="{229F07C1-460D-474F-8A36-0C3103E4FF15}" srcOrd="0" destOrd="0" presId="urn:microsoft.com/office/officeart/2005/8/layout/cycle4"/>
    <dgm:cxn modelId="{8A7204F2-AF39-42E7-A806-FBF357040156}" type="presOf" srcId="{5CD1D22C-A4A2-43CB-9829-A3A4DFAC561E}" destId="{D0B6A0C6-3F1E-404D-81B3-44A7066091A2}" srcOrd="1" destOrd="0" presId="urn:microsoft.com/office/officeart/2005/8/layout/cycle4"/>
    <dgm:cxn modelId="{A9699715-21F5-47FF-9B7C-2C7CB71375A2}" type="presParOf" srcId="{39A1C524-BAE7-4237-9ADD-AD422515C6CC}" destId="{D2FE0A12-8FE0-483B-91E0-E65FA5264C1A}" srcOrd="0" destOrd="0" presId="urn:microsoft.com/office/officeart/2005/8/layout/cycle4"/>
    <dgm:cxn modelId="{B5DDF212-585D-4AE9-90D2-EA6DDF0D4A08}" type="presParOf" srcId="{D2FE0A12-8FE0-483B-91E0-E65FA5264C1A}" destId="{6BC29645-A6BD-49E2-BEFA-C612967C05D3}" srcOrd="0" destOrd="0" presId="urn:microsoft.com/office/officeart/2005/8/layout/cycle4"/>
    <dgm:cxn modelId="{0EB19638-70B1-4CEC-81D8-EF7CF893BBC2}" type="presParOf" srcId="{6BC29645-A6BD-49E2-BEFA-C612967C05D3}" destId="{B5C16942-690E-48D3-ADEA-3D9C058346F8}" srcOrd="0" destOrd="0" presId="urn:microsoft.com/office/officeart/2005/8/layout/cycle4"/>
    <dgm:cxn modelId="{8CE025DF-F3A3-4D5C-B09C-5B5D771BFB86}" type="presParOf" srcId="{6BC29645-A6BD-49E2-BEFA-C612967C05D3}" destId="{2E1D8DBE-D863-4D6C-8ACA-ECC8DCAEE6A0}" srcOrd="1" destOrd="0" presId="urn:microsoft.com/office/officeart/2005/8/layout/cycle4"/>
    <dgm:cxn modelId="{04B221FD-D5E6-47B2-A330-96734052D6E1}" type="presParOf" srcId="{D2FE0A12-8FE0-483B-91E0-E65FA5264C1A}" destId="{654DFA34-6FA7-4D23-AE54-0AA4F422D24F}" srcOrd="1" destOrd="0" presId="urn:microsoft.com/office/officeart/2005/8/layout/cycle4"/>
    <dgm:cxn modelId="{C3709F13-BA62-40DC-938F-F3D38460DB16}" type="presParOf" srcId="{654DFA34-6FA7-4D23-AE54-0AA4F422D24F}" destId="{3890882F-8674-4FCF-8C6E-38593A87535F}" srcOrd="0" destOrd="0" presId="urn:microsoft.com/office/officeart/2005/8/layout/cycle4"/>
    <dgm:cxn modelId="{907D99F3-47E6-4BB7-BD79-79DD18CF1DF9}" type="presParOf" srcId="{654DFA34-6FA7-4D23-AE54-0AA4F422D24F}" destId="{34FC2B06-4415-41B7-A2BF-BCDA44B7627B}" srcOrd="1" destOrd="0" presId="urn:microsoft.com/office/officeart/2005/8/layout/cycle4"/>
    <dgm:cxn modelId="{6E19840B-9939-423B-A1DB-55BC3D65A842}" type="presParOf" srcId="{D2FE0A12-8FE0-483B-91E0-E65FA5264C1A}" destId="{D1A0A51E-B73E-40DB-9A74-4B6A78FB8638}" srcOrd="2" destOrd="0" presId="urn:microsoft.com/office/officeart/2005/8/layout/cycle4"/>
    <dgm:cxn modelId="{5F3B5688-BEB3-47CA-B7F8-BE86F2DB9933}" type="presParOf" srcId="{D1A0A51E-B73E-40DB-9A74-4B6A78FB8638}" destId="{2C3259D4-959B-400F-B200-A6DC801CE8F5}" srcOrd="0" destOrd="0" presId="urn:microsoft.com/office/officeart/2005/8/layout/cycle4"/>
    <dgm:cxn modelId="{28D47833-8B00-4D24-A87F-FF5BB3746F59}" type="presParOf" srcId="{D1A0A51E-B73E-40DB-9A74-4B6A78FB8638}" destId="{692F0BE4-FF24-4E83-B639-333F06D22445}" srcOrd="1" destOrd="0" presId="urn:microsoft.com/office/officeart/2005/8/layout/cycle4"/>
    <dgm:cxn modelId="{374D4CDF-94CD-4138-8B95-B716401984B2}" type="presParOf" srcId="{D2FE0A12-8FE0-483B-91E0-E65FA5264C1A}" destId="{C2A01EEC-EEE1-4AEA-AA7B-1992AEBF71D1}" srcOrd="3" destOrd="0" presId="urn:microsoft.com/office/officeart/2005/8/layout/cycle4"/>
    <dgm:cxn modelId="{547EFEB2-BC9B-4C68-8C2F-BC25BA177861}" type="presParOf" srcId="{C2A01EEC-EEE1-4AEA-AA7B-1992AEBF71D1}" destId="{84FC91F8-3D9B-4661-BC6E-FF4EBA152F78}" srcOrd="0" destOrd="0" presId="urn:microsoft.com/office/officeart/2005/8/layout/cycle4"/>
    <dgm:cxn modelId="{ED47FB27-3A8D-403C-B20D-B290E28A4A67}" type="presParOf" srcId="{C2A01EEC-EEE1-4AEA-AA7B-1992AEBF71D1}" destId="{D0B6A0C6-3F1E-404D-81B3-44A7066091A2}" srcOrd="1" destOrd="0" presId="urn:microsoft.com/office/officeart/2005/8/layout/cycle4"/>
    <dgm:cxn modelId="{1C7CAEC2-F83A-4DA6-949E-1691A1E3B714}" type="presParOf" srcId="{D2FE0A12-8FE0-483B-91E0-E65FA5264C1A}" destId="{DDAE084C-05A5-484E-9115-95F4EB4E0C98}" srcOrd="4" destOrd="0" presId="urn:microsoft.com/office/officeart/2005/8/layout/cycle4"/>
    <dgm:cxn modelId="{5E6655DA-0220-40A2-8349-EC017249A763}" type="presParOf" srcId="{39A1C524-BAE7-4237-9ADD-AD422515C6CC}" destId="{722C3AA1-A1A0-4594-98DB-63190F7D4EC8}" srcOrd="1" destOrd="0" presId="urn:microsoft.com/office/officeart/2005/8/layout/cycle4"/>
    <dgm:cxn modelId="{917F29B5-66C5-409E-9889-78D962DDBECD}" type="presParOf" srcId="{722C3AA1-A1A0-4594-98DB-63190F7D4EC8}" destId="{229F07C1-460D-474F-8A36-0C3103E4FF15}" srcOrd="0" destOrd="0" presId="urn:microsoft.com/office/officeart/2005/8/layout/cycle4"/>
    <dgm:cxn modelId="{020F17A8-1D30-4FB0-A2C5-20A0B2D4D455}" type="presParOf" srcId="{722C3AA1-A1A0-4594-98DB-63190F7D4EC8}" destId="{AB9F04F5-1C0A-417B-936E-E36DB2C8E363}" srcOrd="1" destOrd="0" presId="urn:microsoft.com/office/officeart/2005/8/layout/cycle4"/>
    <dgm:cxn modelId="{9379CD1E-CDEC-40F8-9F31-FA1594EAB4AE}" type="presParOf" srcId="{722C3AA1-A1A0-4594-98DB-63190F7D4EC8}" destId="{D52FD71F-64B7-474E-9B15-0E13289A926C}" srcOrd="2" destOrd="0" presId="urn:microsoft.com/office/officeart/2005/8/layout/cycle4"/>
    <dgm:cxn modelId="{12ECE535-2B61-4484-8332-19E996E5B582}" type="presParOf" srcId="{722C3AA1-A1A0-4594-98DB-63190F7D4EC8}" destId="{6A3352CC-A324-4702-9FD0-9C9A118E8E18}" srcOrd="3" destOrd="0" presId="urn:microsoft.com/office/officeart/2005/8/layout/cycle4"/>
    <dgm:cxn modelId="{FF5DA26F-506A-46F0-A4DC-C846C958BF3A}" type="presParOf" srcId="{722C3AA1-A1A0-4594-98DB-63190F7D4EC8}" destId="{A0C52A2F-47CD-4B7C-8A6E-5937BB4B8D45}" srcOrd="4" destOrd="0" presId="urn:microsoft.com/office/officeart/2005/8/layout/cycle4"/>
    <dgm:cxn modelId="{B39F9417-0DD7-455F-9C78-93CAFA151913}" type="presParOf" srcId="{39A1C524-BAE7-4237-9ADD-AD422515C6CC}" destId="{F9EA3E92-1EF5-4329-AF85-A620E8CE5D97}" srcOrd="2" destOrd="0" presId="urn:microsoft.com/office/officeart/2005/8/layout/cycle4"/>
    <dgm:cxn modelId="{4F336832-77F3-4FBD-AD97-5209B17F7045}" type="presParOf" srcId="{39A1C524-BAE7-4237-9ADD-AD422515C6CC}" destId="{4E95779B-E713-4D69-82E3-5DA806EC5F5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9A3E2F-6336-4F21-8E0B-513D2FDA672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63FBBAD-2A8E-478E-9141-58034663129A}">
      <dgm:prSet phldrT="[Text]"/>
      <dgm:spPr/>
      <dgm:t>
        <a:bodyPr/>
        <a:lstStyle/>
        <a:p>
          <a:r>
            <a:rPr lang="en-US" dirty="0"/>
            <a:t>Business hypothesis</a:t>
          </a:r>
        </a:p>
      </dgm:t>
    </dgm:pt>
    <dgm:pt modelId="{50AD8FA2-04C3-4AF8-8CE0-B7706C4CF9E8}" type="parTrans" cxnId="{013D5CCB-B151-4470-946B-079F192F799D}">
      <dgm:prSet/>
      <dgm:spPr/>
      <dgm:t>
        <a:bodyPr/>
        <a:lstStyle/>
        <a:p>
          <a:endParaRPr lang="en-US"/>
        </a:p>
      </dgm:t>
    </dgm:pt>
    <dgm:pt modelId="{D47FEB3F-3F42-4E18-A755-81C0A67FF67C}" type="sibTrans" cxnId="{013D5CCB-B151-4470-946B-079F192F799D}">
      <dgm:prSet/>
      <dgm:spPr/>
      <dgm:t>
        <a:bodyPr/>
        <a:lstStyle/>
        <a:p>
          <a:endParaRPr lang="en-US" dirty="0"/>
        </a:p>
      </dgm:t>
    </dgm:pt>
    <dgm:pt modelId="{3E6594E8-F5BE-42E1-8E4A-D2CC555DA87C}">
      <dgm:prSet phldrT="[Text]"/>
      <dgm:spPr/>
      <dgm:t>
        <a:bodyPr/>
        <a:lstStyle/>
        <a:p>
          <a:r>
            <a:rPr lang="en-US" dirty="0"/>
            <a:t>Define</a:t>
          </a:r>
        </a:p>
      </dgm:t>
    </dgm:pt>
    <dgm:pt modelId="{090ADA9B-99A1-43A8-BD89-B0B2531A25A9}" type="parTrans" cxnId="{D0158929-3982-490D-AE0F-49EB638457CA}">
      <dgm:prSet/>
      <dgm:spPr/>
      <dgm:t>
        <a:bodyPr/>
        <a:lstStyle/>
        <a:p>
          <a:endParaRPr lang="en-US"/>
        </a:p>
      </dgm:t>
    </dgm:pt>
    <dgm:pt modelId="{C1D2AF0B-1D85-4CE9-B558-583527AA48D8}" type="sibTrans" cxnId="{D0158929-3982-490D-AE0F-49EB638457CA}">
      <dgm:prSet/>
      <dgm:spPr/>
      <dgm:t>
        <a:bodyPr/>
        <a:lstStyle/>
        <a:p>
          <a:endParaRPr lang="en-US"/>
        </a:p>
      </dgm:t>
    </dgm:pt>
    <dgm:pt modelId="{58F3706A-0A12-4081-BC3F-67137D13AB3D}">
      <dgm:prSet phldrT="[Text]"/>
      <dgm:spPr/>
      <dgm:t>
        <a:bodyPr/>
        <a:lstStyle/>
        <a:p>
          <a:r>
            <a:rPr lang="en-US" dirty="0"/>
            <a:t>Build</a:t>
          </a:r>
        </a:p>
      </dgm:t>
    </dgm:pt>
    <dgm:pt modelId="{B228750B-75F9-4AE1-9620-203010FCB341}" type="parTrans" cxnId="{7A4A657B-7F7D-4299-845C-78CCF759AFA3}">
      <dgm:prSet/>
      <dgm:spPr/>
      <dgm:t>
        <a:bodyPr/>
        <a:lstStyle/>
        <a:p>
          <a:endParaRPr lang="en-US"/>
        </a:p>
      </dgm:t>
    </dgm:pt>
    <dgm:pt modelId="{C2D3FC49-3C44-4E54-BD1B-0F292DB356FC}" type="sibTrans" cxnId="{7A4A657B-7F7D-4299-845C-78CCF759AFA3}">
      <dgm:prSet/>
      <dgm:spPr/>
      <dgm:t>
        <a:bodyPr/>
        <a:lstStyle/>
        <a:p>
          <a:endParaRPr lang="en-US"/>
        </a:p>
      </dgm:t>
    </dgm:pt>
    <dgm:pt modelId="{DDE6A1FE-6183-484C-98D2-F1A8F97859AB}">
      <dgm:prSet phldrT="[Text]"/>
      <dgm:spPr/>
      <dgm:t>
        <a:bodyPr/>
        <a:lstStyle/>
        <a:p>
          <a:r>
            <a:rPr lang="en-US" dirty="0"/>
            <a:t>QA</a:t>
          </a:r>
        </a:p>
      </dgm:t>
    </dgm:pt>
    <dgm:pt modelId="{FBF5BB12-AD1D-4629-9B00-C798D7F8C190}" type="parTrans" cxnId="{B1967AF0-16D9-412A-B09C-DF8C1BC50B7A}">
      <dgm:prSet/>
      <dgm:spPr/>
      <dgm:t>
        <a:bodyPr/>
        <a:lstStyle/>
        <a:p>
          <a:endParaRPr lang="en-US"/>
        </a:p>
      </dgm:t>
    </dgm:pt>
    <dgm:pt modelId="{5D34FB8D-592A-4DB7-B39A-7F43C6FB3DE1}" type="sibTrans" cxnId="{B1967AF0-16D9-412A-B09C-DF8C1BC50B7A}">
      <dgm:prSet/>
      <dgm:spPr/>
      <dgm:t>
        <a:bodyPr/>
        <a:lstStyle/>
        <a:p>
          <a:endParaRPr lang="en-US"/>
        </a:p>
      </dgm:t>
    </dgm:pt>
    <dgm:pt modelId="{AA4168EE-A93C-4B70-82B5-793BDF0D7D70}">
      <dgm:prSet phldrT="[Text]"/>
      <dgm:spPr/>
      <dgm:t>
        <a:bodyPr/>
        <a:lstStyle/>
        <a:p>
          <a:r>
            <a:rPr lang="en-US" dirty="0"/>
            <a:t>Release</a:t>
          </a:r>
        </a:p>
      </dgm:t>
    </dgm:pt>
    <dgm:pt modelId="{1CBBB4C4-4D74-447C-A05F-CDE37F4B3CB8}" type="parTrans" cxnId="{25684015-0FE4-43D4-BAE1-E3ACFE7854B2}">
      <dgm:prSet/>
      <dgm:spPr/>
      <dgm:t>
        <a:bodyPr/>
        <a:lstStyle/>
        <a:p>
          <a:endParaRPr lang="en-US"/>
        </a:p>
      </dgm:t>
    </dgm:pt>
    <dgm:pt modelId="{83889A12-E613-41EC-A1E4-300AE0F3E233}" type="sibTrans" cxnId="{25684015-0FE4-43D4-BAE1-E3ACFE7854B2}">
      <dgm:prSet/>
      <dgm:spPr/>
      <dgm:t>
        <a:bodyPr/>
        <a:lstStyle/>
        <a:p>
          <a:endParaRPr lang="en-US"/>
        </a:p>
      </dgm:t>
    </dgm:pt>
    <dgm:pt modelId="{C2294A8D-BD1F-4D78-B336-6AFC6E51375F}">
      <dgm:prSet phldrT="[Text]"/>
      <dgm:spPr/>
      <dgm:t>
        <a:bodyPr/>
        <a:lstStyle/>
        <a:p>
          <a:r>
            <a:rPr lang="en-US" dirty="0"/>
            <a:t>Measure &amp; Evaluate</a:t>
          </a:r>
        </a:p>
      </dgm:t>
    </dgm:pt>
    <dgm:pt modelId="{7A875C07-075A-4E58-8E1E-5AF279E6CA10}" type="parTrans" cxnId="{05D16B23-5696-409A-ABF3-5C90F4B36D78}">
      <dgm:prSet/>
      <dgm:spPr/>
      <dgm:t>
        <a:bodyPr/>
        <a:lstStyle/>
        <a:p>
          <a:endParaRPr lang="en-US"/>
        </a:p>
      </dgm:t>
    </dgm:pt>
    <dgm:pt modelId="{D8D33CA1-9460-42FE-8B8D-F3480D1DCAB6}" type="sibTrans" cxnId="{05D16B23-5696-409A-ABF3-5C90F4B36D78}">
      <dgm:prSet/>
      <dgm:spPr/>
      <dgm:t>
        <a:bodyPr/>
        <a:lstStyle/>
        <a:p>
          <a:endParaRPr lang="en-US"/>
        </a:p>
      </dgm:t>
    </dgm:pt>
    <dgm:pt modelId="{3279F2A7-2D94-47A9-A485-E20ACFF9F0C0}" type="pres">
      <dgm:prSet presAssocID="{A29A3E2F-6336-4F21-8E0B-513D2FDA6728}" presName="Name0" presStyleCnt="0">
        <dgm:presLayoutVars>
          <dgm:dir/>
          <dgm:resizeHandles val="exact"/>
        </dgm:presLayoutVars>
      </dgm:prSet>
      <dgm:spPr/>
    </dgm:pt>
    <dgm:pt modelId="{E03B2560-D7CF-4F99-AB5D-4FEE819761ED}" type="pres">
      <dgm:prSet presAssocID="{A29A3E2F-6336-4F21-8E0B-513D2FDA6728}" presName="cycle" presStyleCnt="0"/>
      <dgm:spPr/>
    </dgm:pt>
    <dgm:pt modelId="{958D535F-B369-4F9E-A7EB-37179FFE3917}" type="pres">
      <dgm:prSet presAssocID="{A63FBBAD-2A8E-478E-9141-58034663129A}" presName="nodeFirstNode" presStyleLbl="node1" presStyleIdx="0" presStyleCnt="6">
        <dgm:presLayoutVars>
          <dgm:bulletEnabled val="1"/>
        </dgm:presLayoutVars>
      </dgm:prSet>
      <dgm:spPr/>
    </dgm:pt>
    <dgm:pt modelId="{4CC40518-815E-488B-A702-21108362E615}" type="pres">
      <dgm:prSet presAssocID="{D47FEB3F-3F42-4E18-A755-81C0A67FF67C}" presName="sibTransFirstNode" presStyleLbl="bgShp" presStyleIdx="0" presStyleCnt="1"/>
      <dgm:spPr/>
    </dgm:pt>
    <dgm:pt modelId="{46C02977-7937-44B4-9800-AAA2386F580A}" type="pres">
      <dgm:prSet presAssocID="{3E6594E8-F5BE-42E1-8E4A-D2CC555DA87C}" presName="nodeFollowingNodes" presStyleLbl="node1" presStyleIdx="1" presStyleCnt="6">
        <dgm:presLayoutVars>
          <dgm:bulletEnabled val="1"/>
        </dgm:presLayoutVars>
      </dgm:prSet>
      <dgm:spPr/>
    </dgm:pt>
    <dgm:pt modelId="{9B230A96-D3DE-4ECF-9A59-DFE86478ED2D}" type="pres">
      <dgm:prSet presAssocID="{58F3706A-0A12-4081-BC3F-67137D13AB3D}" presName="nodeFollowingNodes" presStyleLbl="node1" presStyleIdx="2" presStyleCnt="6">
        <dgm:presLayoutVars>
          <dgm:bulletEnabled val="1"/>
        </dgm:presLayoutVars>
      </dgm:prSet>
      <dgm:spPr/>
    </dgm:pt>
    <dgm:pt modelId="{87BCC9B5-2025-47A2-8015-850F254DFC98}" type="pres">
      <dgm:prSet presAssocID="{DDE6A1FE-6183-484C-98D2-F1A8F97859AB}" presName="nodeFollowingNodes" presStyleLbl="node1" presStyleIdx="3" presStyleCnt="6">
        <dgm:presLayoutVars>
          <dgm:bulletEnabled val="1"/>
        </dgm:presLayoutVars>
      </dgm:prSet>
      <dgm:spPr/>
    </dgm:pt>
    <dgm:pt modelId="{FB083835-78CE-4B83-8DA9-3041BF34C7AB}" type="pres">
      <dgm:prSet presAssocID="{AA4168EE-A93C-4B70-82B5-793BDF0D7D70}" presName="nodeFollowingNodes" presStyleLbl="node1" presStyleIdx="4" presStyleCnt="6">
        <dgm:presLayoutVars>
          <dgm:bulletEnabled val="1"/>
        </dgm:presLayoutVars>
      </dgm:prSet>
      <dgm:spPr/>
    </dgm:pt>
    <dgm:pt modelId="{B8D44B40-C61E-456C-9AAB-4FB36B319BF6}" type="pres">
      <dgm:prSet presAssocID="{C2294A8D-BD1F-4D78-B336-6AFC6E51375F}" presName="nodeFollowingNodes" presStyleLbl="node1" presStyleIdx="5" presStyleCnt="6">
        <dgm:presLayoutVars>
          <dgm:bulletEnabled val="1"/>
        </dgm:presLayoutVars>
      </dgm:prSet>
      <dgm:spPr/>
    </dgm:pt>
  </dgm:ptLst>
  <dgm:cxnLst>
    <dgm:cxn modelId="{25684015-0FE4-43D4-BAE1-E3ACFE7854B2}" srcId="{A29A3E2F-6336-4F21-8E0B-513D2FDA6728}" destId="{AA4168EE-A93C-4B70-82B5-793BDF0D7D70}" srcOrd="4" destOrd="0" parTransId="{1CBBB4C4-4D74-447C-A05F-CDE37F4B3CB8}" sibTransId="{83889A12-E613-41EC-A1E4-300AE0F3E233}"/>
    <dgm:cxn modelId="{05D16B23-5696-409A-ABF3-5C90F4B36D78}" srcId="{A29A3E2F-6336-4F21-8E0B-513D2FDA6728}" destId="{C2294A8D-BD1F-4D78-B336-6AFC6E51375F}" srcOrd="5" destOrd="0" parTransId="{7A875C07-075A-4E58-8E1E-5AF279E6CA10}" sibTransId="{D8D33CA1-9460-42FE-8B8D-F3480D1DCAB6}"/>
    <dgm:cxn modelId="{D0158929-3982-490D-AE0F-49EB638457CA}" srcId="{A29A3E2F-6336-4F21-8E0B-513D2FDA6728}" destId="{3E6594E8-F5BE-42E1-8E4A-D2CC555DA87C}" srcOrd="1" destOrd="0" parTransId="{090ADA9B-99A1-43A8-BD89-B0B2531A25A9}" sibTransId="{C1D2AF0B-1D85-4CE9-B558-583527AA48D8}"/>
    <dgm:cxn modelId="{2758D83F-B999-45AC-819E-6899C7D9762D}" type="presOf" srcId="{DDE6A1FE-6183-484C-98D2-F1A8F97859AB}" destId="{87BCC9B5-2025-47A2-8015-850F254DFC98}" srcOrd="0" destOrd="0" presId="urn:microsoft.com/office/officeart/2005/8/layout/cycle3"/>
    <dgm:cxn modelId="{EF9E3645-591A-46DF-AE0B-AC4BDE545E72}" type="presOf" srcId="{3E6594E8-F5BE-42E1-8E4A-D2CC555DA87C}" destId="{46C02977-7937-44B4-9800-AAA2386F580A}" srcOrd="0" destOrd="0" presId="urn:microsoft.com/office/officeart/2005/8/layout/cycle3"/>
    <dgm:cxn modelId="{CBF3A478-7D64-44EB-AE96-49AF63CB4657}" type="presOf" srcId="{C2294A8D-BD1F-4D78-B336-6AFC6E51375F}" destId="{B8D44B40-C61E-456C-9AAB-4FB36B319BF6}" srcOrd="0" destOrd="0" presId="urn:microsoft.com/office/officeart/2005/8/layout/cycle3"/>
    <dgm:cxn modelId="{7A4A657B-7F7D-4299-845C-78CCF759AFA3}" srcId="{A29A3E2F-6336-4F21-8E0B-513D2FDA6728}" destId="{58F3706A-0A12-4081-BC3F-67137D13AB3D}" srcOrd="2" destOrd="0" parTransId="{B228750B-75F9-4AE1-9620-203010FCB341}" sibTransId="{C2D3FC49-3C44-4E54-BD1B-0F292DB356FC}"/>
    <dgm:cxn modelId="{EEF64988-9845-4CDB-BEA3-17969684F208}" type="presOf" srcId="{A63FBBAD-2A8E-478E-9141-58034663129A}" destId="{958D535F-B369-4F9E-A7EB-37179FFE3917}" srcOrd="0" destOrd="0" presId="urn:microsoft.com/office/officeart/2005/8/layout/cycle3"/>
    <dgm:cxn modelId="{11721796-C15D-49E4-A001-CC3C8B1CE871}" type="presOf" srcId="{58F3706A-0A12-4081-BC3F-67137D13AB3D}" destId="{9B230A96-D3DE-4ECF-9A59-DFE86478ED2D}" srcOrd="0" destOrd="0" presId="urn:microsoft.com/office/officeart/2005/8/layout/cycle3"/>
    <dgm:cxn modelId="{66EEC8B6-5C6E-4748-9D6D-93F383C27FEB}" type="presOf" srcId="{AA4168EE-A93C-4B70-82B5-793BDF0D7D70}" destId="{FB083835-78CE-4B83-8DA9-3041BF34C7AB}" srcOrd="0" destOrd="0" presId="urn:microsoft.com/office/officeart/2005/8/layout/cycle3"/>
    <dgm:cxn modelId="{47C142B9-322D-4FB2-B744-450FD326DADD}" type="presOf" srcId="{A29A3E2F-6336-4F21-8E0B-513D2FDA6728}" destId="{3279F2A7-2D94-47A9-A485-E20ACFF9F0C0}" srcOrd="0" destOrd="0" presId="urn:microsoft.com/office/officeart/2005/8/layout/cycle3"/>
    <dgm:cxn modelId="{04B302C1-4966-4CB4-94F7-C670744F9F4E}" type="presOf" srcId="{D47FEB3F-3F42-4E18-A755-81C0A67FF67C}" destId="{4CC40518-815E-488B-A702-21108362E615}" srcOrd="0" destOrd="0" presId="urn:microsoft.com/office/officeart/2005/8/layout/cycle3"/>
    <dgm:cxn modelId="{013D5CCB-B151-4470-946B-079F192F799D}" srcId="{A29A3E2F-6336-4F21-8E0B-513D2FDA6728}" destId="{A63FBBAD-2A8E-478E-9141-58034663129A}" srcOrd="0" destOrd="0" parTransId="{50AD8FA2-04C3-4AF8-8CE0-B7706C4CF9E8}" sibTransId="{D47FEB3F-3F42-4E18-A755-81C0A67FF67C}"/>
    <dgm:cxn modelId="{B1967AF0-16D9-412A-B09C-DF8C1BC50B7A}" srcId="{A29A3E2F-6336-4F21-8E0B-513D2FDA6728}" destId="{DDE6A1FE-6183-484C-98D2-F1A8F97859AB}" srcOrd="3" destOrd="0" parTransId="{FBF5BB12-AD1D-4629-9B00-C798D7F8C190}" sibTransId="{5D34FB8D-592A-4DB7-B39A-7F43C6FB3DE1}"/>
    <dgm:cxn modelId="{0BE1D254-314A-4381-9BCC-22DEC8BE926F}" type="presParOf" srcId="{3279F2A7-2D94-47A9-A485-E20ACFF9F0C0}" destId="{E03B2560-D7CF-4F99-AB5D-4FEE819761ED}" srcOrd="0" destOrd="0" presId="urn:microsoft.com/office/officeart/2005/8/layout/cycle3"/>
    <dgm:cxn modelId="{C2A6B7BB-8321-44EC-99EF-BA1BD2FDDF1D}" type="presParOf" srcId="{E03B2560-D7CF-4F99-AB5D-4FEE819761ED}" destId="{958D535F-B369-4F9E-A7EB-37179FFE3917}" srcOrd="0" destOrd="0" presId="urn:microsoft.com/office/officeart/2005/8/layout/cycle3"/>
    <dgm:cxn modelId="{A0A2B2A7-8F9B-43D6-815B-92D0A8B4FD2F}" type="presParOf" srcId="{E03B2560-D7CF-4F99-AB5D-4FEE819761ED}" destId="{4CC40518-815E-488B-A702-21108362E615}" srcOrd="1" destOrd="0" presId="urn:microsoft.com/office/officeart/2005/8/layout/cycle3"/>
    <dgm:cxn modelId="{453E928A-0CCB-4A8D-A046-80928CDCA80E}" type="presParOf" srcId="{E03B2560-D7CF-4F99-AB5D-4FEE819761ED}" destId="{46C02977-7937-44B4-9800-AAA2386F580A}" srcOrd="2" destOrd="0" presId="urn:microsoft.com/office/officeart/2005/8/layout/cycle3"/>
    <dgm:cxn modelId="{B3C0ED07-7FDD-474D-8E4F-D2EEBCE80DD2}" type="presParOf" srcId="{E03B2560-D7CF-4F99-AB5D-4FEE819761ED}" destId="{9B230A96-D3DE-4ECF-9A59-DFE86478ED2D}" srcOrd="3" destOrd="0" presId="urn:microsoft.com/office/officeart/2005/8/layout/cycle3"/>
    <dgm:cxn modelId="{C8BE2EB0-7217-4CBF-8F63-1CB3DE8E6CF8}" type="presParOf" srcId="{E03B2560-D7CF-4F99-AB5D-4FEE819761ED}" destId="{87BCC9B5-2025-47A2-8015-850F254DFC98}" srcOrd="4" destOrd="0" presId="urn:microsoft.com/office/officeart/2005/8/layout/cycle3"/>
    <dgm:cxn modelId="{D87037E2-09C0-496D-8F57-16CFCA3B6F51}" type="presParOf" srcId="{E03B2560-D7CF-4F99-AB5D-4FEE819761ED}" destId="{FB083835-78CE-4B83-8DA9-3041BF34C7AB}" srcOrd="5" destOrd="0" presId="urn:microsoft.com/office/officeart/2005/8/layout/cycle3"/>
    <dgm:cxn modelId="{115DECFB-0DD3-46B3-A967-BEE62A529FED}" type="presParOf" srcId="{E03B2560-D7CF-4F99-AB5D-4FEE819761ED}" destId="{B8D44B40-C61E-456C-9AAB-4FB36B319BF6}"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9A3E2F-6336-4F21-8E0B-513D2FDA672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63FBBAD-2A8E-478E-9141-58034663129A}">
      <dgm:prSet phldrT="[Text]" custT="1"/>
      <dgm:spPr/>
      <dgm:t>
        <a:bodyPr/>
        <a:lstStyle/>
        <a:p>
          <a:r>
            <a:rPr lang="en-US" sz="900" dirty="0"/>
            <a:t>Business needs</a:t>
          </a:r>
        </a:p>
      </dgm:t>
    </dgm:pt>
    <dgm:pt modelId="{50AD8FA2-04C3-4AF8-8CE0-B7706C4CF9E8}" type="parTrans" cxnId="{013D5CCB-B151-4470-946B-079F192F799D}">
      <dgm:prSet/>
      <dgm:spPr/>
      <dgm:t>
        <a:bodyPr/>
        <a:lstStyle/>
        <a:p>
          <a:endParaRPr lang="en-US" sz="2000"/>
        </a:p>
      </dgm:t>
    </dgm:pt>
    <dgm:pt modelId="{D47FEB3F-3F42-4E18-A755-81C0A67FF67C}" type="sibTrans" cxnId="{013D5CCB-B151-4470-946B-079F192F799D}">
      <dgm:prSet/>
      <dgm:spPr/>
      <dgm:t>
        <a:bodyPr/>
        <a:lstStyle/>
        <a:p>
          <a:endParaRPr lang="en-US" sz="2000" dirty="0"/>
        </a:p>
      </dgm:t>
    </dgm:pt>
    <dgm:pt modelId="{3E6594E8-F5BE-42E1-8E4A-D2CC555DA87C}">
      <dgm:prSet phldrT="[Text]" custT="1"/>
      <dgm:spPr/>
      <dgm:t>
        <a:bodyPr/>
        <a:lstStyle/>
        <a:p>
          <a:r>
            <a:rPr lang="en-US" sz="900" dirty="0"/>
            <a:t>Define</a:t>
          </a:r>
        </a:p>
      </dgm:t>
    </dgm:pt>
    <dgm:pt modelId="{090ADA9B-99A1-43A8-BD89-B0B2531A25A9}" type="parTrans" cxnId="{D0158929-3982-490D-AE0F-49EB638457CA}">
      <dgm:prSet/>
      <dgm:spPr/>
      <dgm:t>
        <a:bodyPr/>
        <a:lstStyle/>
        <a:p>
          <a:endParaRPr lang="en-US" sz="2000"/>
        </a:p>
      </dgm:t>
    </dgm:pt>
    <dgm:pt modelId="{C1D2AF0B-1D85-4CE9-B558-583527AA48D8}" type="sibTrans" cxnId="{D0158929-3982-490D-AE0F-49EB638457CA}">
      <dgm:prSet/>
      <dgm:spPr/>
      <dgm:t>
        <a:bodyPr/>
        <a:lstStyle/>
        <a:p>
          <a:endParaRPr lang="en-US" sz="2000"/>
        </a:p>
      </dgm:t>
    </dgm:pt>
    <dgm:pt modelId="{58F3706A-0A12-4081-BC3F-67137D13AB3D}">
      <dgm:prSet phldrT="[Text]" custT="1"/>
      <dgm:spPr/>
      <dgm:t>
        <a:bodyPr/>
        <a:lstStyle/>
        <a:p>
          <a:r>
            <a:rPr lang="en-US" sz="900" dirty="0"/>
            <a:t>Build</a:t>
          </a:r>
        </a:p>
      </dgm:t>
    </dgm:pt>
    <dgm:pt modelId="{B228750B-75F9-4AE1-9620-203010FCB341}" type="parTrans" cxnId="{7A4A657B-7F7D-4299-845C-78CCF759AFA3}">
      <dgm:prSet/>
      <dgm:spPr/>
      <dgm:t>
        <a:bodyPr/>
        <a:lstStyle/>
        <a:p>
          <a:endParaRPr lang="en-US" sz="2000"/>
        </a:p>
      </dgm:t>
    </dgm:pt>
    <dgm:pt modelId="{C2D3FC49-3C44-4E54-BD1B-0F292DB356FC}" type="sibTrans" cxnId="{7A4A657B-7F7D-4299-845C-78CCF759AFA3}">
      <dgm:prSet/>
      <dgm:spPr/>
      <dgm:t>
        <a:bodyPr/>
        <a:lstStyle/>
        <a:p>
          <a:endParaRPr lang="en-US" sz="2000"/>
        </a:p>
      </dgm:t>
    </dgm:pt>
    <dgm:pt modelId="{C2073677-157B-4D4F-AD9A-0F810125365D}">
      <dgm:prSet phldrT="[Text]" custT="1"/>
      <dgm:spPr/>
      <dgm:t>
        <a:bodyPr/>
        <a:lstStyle/>
        <a:p>
          <a:r>
            <a:rPr lang="en-US" sz="900" dirty="0"/>
            <a:t>QA</a:t>
          </a:r>
        </a:p>
      </dgm:t>
    </dgm:pt>
    <dgm:pt modelId="{E48A62E4-24EB-41C0-9F25-8496BE97E777}" type="parTrans" cxnId="{972BE43B-0EAF-4A63-9A61-61A50077ACBB}">
      <dgm:prSet/>
      <dgm:spPr/>
      <dgm:t>
        <a:bodyPr/>
        <a:lstStyle/>
        <a:p>
          <a:endParaRPr lang="en-US" sz="2000"/>
        </a:p>
      </dgm:t>
    </dgm:pt>
    <dgm:pt modelId="{4E016CDB-62E8-4008-8FF9-6B88BD6D8F9A}" type="sibTrans" cxnId="{972BE43B-0EAF-4A63-9A61-61A50077ACBB}">
      <dgm:prSet/>
      <dgm:spPr/>
      <dgm:t>
        <a:bodyPr/>
        <a:lstStyle/>
        <a:p>
          <a:endParaRPr lang="en-US" sz="2000"/>
        </a:p>
      </dgm:t>
    </dgm:pt>
    <dgm:pt modelId="{AA4168EE-A93C-4B70-82B5-793BDF0D7D70}">
      <dgm:prSet phldrT="[Text]" custT="1"/>
      <dgm:spPr/>
      <dgm:t>
        <a:bodyPr/>
        <a:lstStyle/>
        <a:p>
          <a:pPr algn="r"/>
          <a:r>
            <a:rPr lang="en-US" sz="900" dirty="0"/>
            <a:t>Release</a:t>
          </a:r>
        </a:p>
      </dgm:t>
    </dgm:pt>
    <dgm:pt modelId="{1CBBB4C4-4D74-447C-A05F-CDE37F4B3CB8}" type="parTrans" cxnId="{25684015-0FE4-43D4-BAE1-E3ACFE7854B2}">
      <dgm:prSet/>
      <dgm:spPr/>
      <dgm:t>
        <a:bodyPr/>
        <a:lstStyle/>
        <a:p>
          <a:endParaRPr lang="en-US" sz="2000"/>
        </a:p>
      </dgm:t>
    </dgm:pt>
    <dgm:pt modelId="{83889A12-E613-41EC-A1E4-300AE0F3E233}" type="sibTrans" cxnId="{25684015-0FE4-43D4-BAE1-E3ACFE7854B2}">
      <dgm:prSet/>
      <dgm:spPr/>
      <dgm:t>
        <a:bodyPr/>
        <a:lstStyle/>
        <a:p>
          <a:endParaRPr lang="en-US" sz="2000"/>
        </a:p>
      </dgm:t>
    </dgm:pt>
    <dgm:pt modelId="{94D8573D-522A-4DD0-9C96-64602380372D}">
      <dgm:prSet phldrT="[Text]" custT="1"/>
      <dgm:spPr/>
      <dgm:t>
        <a:bodyPr/>
        <a:lstStyle/>
        <a:p>
          <a:r>
            <a:rPr lang="en-US" sz="900" dirty="0"/>
            <a:t>Measure &amp; Evaluate</a:t>
          </a:r>
        </a:p>
      </dgm:t>
    </dgm:pt>
    <dgm:pt modelId="{0C4AC55C-F6D9-41FF-82A9-7B9C58A91D97}" type="parTrans" cxnId="{78F64831-1A0C-4ED4-B6A6-751CDCBA726C}">
      <dgm:prSet/>
      <dgm:spPr/>
      <dgm:t>
        <a:bodyPr/>
        <a:lstStyle/>
        <a:p>
          <a:endParaRPr lang="en-US"/>
        </a:p>
      </dgm:t>
    </dgm:pt>
    <dgm:pt modelId="{82472BD4-C59A-4498-BD0E-5C1CDCA62CF7}" type="sibTrans" cxnId="{78F64831-1A0C-4ED4-B6A6-751CDCBA726C}">
      <dgm:prSet/>
      <dgm:spPr/>
      <dgm:t>
        <a:bodyPr/>
        <a:lstStyle/>
        <a:p>
          <a:endParaRPr lang="en-US"/>
        </a:p>
      </dgm:t>
    </dgm:pt>
    <dgm:pt modelId="{3279F2A7-2D94-47A9-A485-E20ACFF9F0C0}" type="pres">
      <dgm:prSet presAssocID="{A29A3E2F-6336-4F21-8E0B-513D2FDA6728}" presName="Name0" presStyleCnt="0">
        <dgm:presLayoutVars>
          <dgm:dir/>
          <dgm:resizeHandles val="exact"/>
        </dgm:presLayoutVars>
      </dgm:prSet>
      <dgm:spPr/>
    </dgm:pt>
    <dgm:pt modelId="{E03B2560-D7CF-4F99-AB5D-4FEE819761ED}" type="pres">
      <dgm:prSet presAssocID="{A29A3E2F-6336-4F21-8E0B-513D2FDA6728}" presName="cycle" presStyleCnt="0"/>
      <dgm:spPr/>
    </dgm:pt>
    <dgm:pt modelId="{958D535F-B369-4F9E-A7EB-37179FFE3917}" type="pres">
      <dgm:prSet presAssocID="{A63FBBAD-2A8E-478E-9141-58034663129A}" presName="nodeFirstNode" presStyleLbl="node1" presStyleIdx="0" presStyleCnt="6">
        <dgm:presLayoutVars>
          <dgm:bulletEnabled val="1"/>
        </dgm:presLayoutVars>
      </dgm:prSet>
      <dgm:spPr/>
    </dgm:pt>
    <dgm:pt modelId="{4CC40518-815E-488B-A702-21108362E615}" type="pres">
      <dgm:prSet presAssocID="{D47FEB3F-3F42-4E18-A755-81C0A67FF67C}" presName="sibTransFirstNode" presStyleLbl="bgShp" presStyleIdx="0" presStyleCnt="1"/>
      <dgm:spPr/>
    </dgm:pt>
    <dgm:pt modelId="{46C02977-7937-44B4-9800-AAA2386F580A}" type="pres">
      <dgm:prSet presAssocID="{3E6594E8-F5BE-42E1-8E4A-D2CC555DA87C}" presName="nodeFollowingNodes" presStyleLbl="node1" presStyleIdx="1" presStyleCnt="6">
        <dgm:presLayoutVars>
          <dgm:bulletEnabled val="1"/>
        </dgm:presLayoutVars>
      </dgm:prSet>
      <dgm:spPr/>
    </dgm:pt>
    <dgm:pt modelId="{9B230A96-D3DE-4ECF-9A59-DFE86478ED2D}" type="pres">
      <dgm:prSet presAssocID="{58F3706A-0A12-4081-BC3F-67137D13AB3D}" presName="nodeFollowingNodes" presStyleLbl="node1" presStyleIdx="2" presStyleCnt="6">
        <dgm:presLayoutVars>
          <dgm:bulletEnabled val="1"/>
        </dgm:presLayoutVars>
      </dgm:prSet>
      <dgm:spPr/>
    </dgm:pt>
    <dgm:pt modelId="{CC55F496-1F61-4C51-AE3D-AE03D82FAC7C}" type="pres">
      <dgm:prSet presAssocID="{C2073677-157B-4D4F-AD9A-0F810125365D}" presName="nodeFollowingNodes" presStyleLbl="node1" presStyleIdx="3" presStyleCnt="6">
        <dgm:presLayoutVars>
          <dgm:bulletEnabled val="1"/>
        </dgm:presLayoutVars>
      </dgm:prSet>
      <dgm:spPr/>
    </dgm:pt>
    <dgm:pt modelId="{FB083835-78CE-4B83-8DA9-3041BF34C7AB}" type="pres">
      <dgm:prSet presAssocID="{AA4168EE-A93C-4B70-82B5-793BDF0D7D70}" presName="nodeFollowingNodes" presStyleLbl="node1" presStyleIdx="4" presStyleCnt="6">
        <dgm:presLayoutVars>
          <dgm:bulletEnabled val="1"/>
        </dgm:presLayoutVars>
      </dgm:prSet>
      <dgm:spPr/>
    </dgm:pt>
    <dgm:pt modelId="{0D6277C2-032C-4DDD-8846-87E188E1527E}" type="pres">
      <dgm:prSet presAssocID="{94D8573D-522A-4DD0-9C96-64602380372D}" presName="nodeFollowingNodes" presStyleLbl="node1" presStyleIdx="5" presStyleCnt="6">
        <dgm:presLayoutVars>
          <dgm:bulletEnabled val="1"/>
        </dgm:presLayoutVars>
      </dgm:prSet>
      <dgm:spPr/>
    </dgm:pt>
  </dgm:ptLst>
  <dgm:cxnLst>
    <dgm:cxn modelId="{BE8D3101-F22F-415E-96FD-F2B8CC652B36}" type="presOf" srcId="{58F3706A-0A12-4081-BC3F-67137D13AB3D}" destId="{9B230A96-D3DE-4ECF-9A59-DFE86478ED2D}" srcOrd="0" destOrd="0" presId="urn:microsoft.com/office/officeart/2005/8/layout/cycle3"/>
    <dgm:cxn modelId="{25684015-0FE4-43D4-BAE1-E3ACFE7854B2}" srcId="{A29A3E2F-6336-4F21-8E0B-513D2FDA6728}" destId="{AA4168EE-A93C-4B70-82B5-793BDF0D7D70}" srcOrd="4" destOrd="0" parTransId="{1CBBB4C4-4D74-447C-A05F-CDE37F4B3CB8}" sibTransId="{83889A12-E613-41EC-A1E4-300AE0F3E233}"/>
    <dgm:cxn modelId="{D0158929-3982-490D-AE0F-49EB638457CA}" srcId="{A29A3E2F-6336-4F21-8E0B-513D2FDA6728}" destId="{3E6594E8-F5BE-42E1-8E4A-D2CC555DA87C}" srcOrd="1" destOrd="0" parTransId="{090ADA9B-99A1-43A8-BD89-B0B2531A25A9}" sibTransId="{C1D2AF0B-1D85-4CE9-B558-583527AA48D8}"/>
    <dgm:cxn modelId="{78F64831-1A0C-4ED4-B6A6-751CDCBA726C}" srcId="{A29A3E2F-6336-4F21-8E0B-513D2FDA6728}" destId="{94D8573D-522A-4DD0-9C96-64602380372D}" srcOrd="5" destOrd="0" parTransId="{0C4AC55C-F6D9-41FF-82A9-7B9C58A91D97}" sibTransId="{82472BD4-C59A-4498-BD0E-5C1CDCA62CF7}"/>
    <dgm:cxn modelId="{972BE43B-0EAF-4A63-9A61-61A50077ACBB}" srcId="{A29A3E2F-6336-4F21-8E0B-513D2FDA6728}" destId="{C2073677-157B-4D4F-AD9A-0F810125365D}" srcOrd="3" destOrd="0" parTransId="{E48A62E4-24EB-41C0-9F25-8496BE97E777}" sibTransId="{4E016CDB-62E8-4008-8FF9-6B88BD6D8F9A}"/>
    <dgm:cxn modelId="{7CA58867-B019-4B69-AF70-6AEBB94EE956}" type="presOf" srcId="{D47FEB3F-3F42-4E18-A755-81C0A67FF67C}" destId="{4CC40518-815E-488B-A702-21108362E615}" srcOrd="0" destOrd="0" presId="urn:microsoft.com/office/officeart/2005/8/layout/cycle3"/>
    <dgm:cxn modelId="{8C4D1C69-CA10-4495-B170-08CE25167728}" type="presOf" srcId="{C2073677-157B-4D4F-AD9A-0F810125365D}" destId="{CC55F496-1F61-4C51-AE3D-AE03D82FAC7C}" srcOrd="0" destOrd="0" presId="urn:microsoft.com/office/officeart/2005/8/layout/cycle3"/>
    <dgm:cxn modelId="{A0532F71-871A-4877-8E58-EF57BA529082}" type="presOf" srcId="{94D8573D-522A-4DD0-9C96-64602380372D}" destId="{0D6277C2-032C-4DDD-8846-87E188E1527E}" srcOrd="0" destOrd="0" presId="urn:microsoft.com/office/officeart/2005/8/layout/cycle3"/>
    <dgm:cxn modelId="{7A4A657B-7F7D-4299-845C-78CCF759AFA3}" srcId="{A29A3E2F-6336-4F21-8E0B-513D2FDA6728}" destId="{58F3706A-0A12-4081-BC3F-67137D13AB3D}" srcOrd="2" destOrd="0" parTransId="{B228750B-75F9-4AE1-9620-203010FCB341}" sibTransId="{C2D3FC49-3C44-4E54-BD1B-0F292DB356FC}"/>
    <dgm:cxn modelId="{011DFA7E-0020-4273-A3FE-8A230B374A6B}" type="presOf" srcId="{A29A3E2F-6336-4F21-8E0B-513D2FDA6728}" destId="{3279F2A7-2D94-47A9-A485-E20ACFF9F0C0}" srcOrd="0" destOrd="0" presId="urn:microsoft.com/office/officeart/2005/8/layout/cycle3"/>
    <dgm:cxn modelId="{2D713DC4-FB2B-4653-AD7C-B58FA2A82DA3}" type="presOf" srcId="{3E6594E8-F5BE-42E1-8E4A-D2CC555DA87C}" destId="{46C02977-7937-44B4-9800-AAA2386F580A}" srcOrd="0" destOrd="0" presId="urn:microsoft.com/office/officeart/2005/8/layout/cycle3"/>
    <dgm:cxn modelId="{D76E22CA-6A62-472C-A823-3D4E312AA06B}" type="presOf" srcId="{A63FBBAD-2A8E-478E-9141-58034663129A}" destId="{958D535F-B369-4F9E-A7EB-37179FFE3917}" srcOrd="0" destOrd="0" presId="urn:microsoft.com/office/officeart/2005/8/layout/cycle3"/>
    <dgm:cxn modelId="{013D5CCB-B151-4470-946B-079F192F799D}" srcId="{A29A3E2F-6336-4F21-8E0B-513D2FDA6728}" destId="{A63FBBAD-2A8E-478E-9141-58034663129A}" srcOrd="0" destOrd="0" parTransId="{50AD8FA2-04C3-4AF8-8CE0-B7706C4CF9E8}" sibTransId="{D47FEB3F-3F42-4E18-A755-81C0A67FF67C}"/>
    <dgm:cxn modelId="{86AEDAE2-8E23-4F5E-8069-5E54B7E55AA8}" type="presOf" srcId="{AA4168EE-A93C-4B70-82B5-793BDF0D7D70}" destId="{FB083835-78CE-4B83-8DA9-3041BF34C7AB}" srcOrd="0" destOrd="0" presId="urn:microsoft.com/office/officeart/2005/8/layout/cycle3"/>
    <dgm:cxn modelId="{BA74B256-4F72-483E-B923-E06C10FFD674}" type="presParOf" srcId="{3279F2A7-2D94-47A9-A485-E20ACFF9F0C0}" destId="{E03B2560-D7CF-4F99-AB5D-4FEE819761ED}" srcOrd="0" destOrd="0" presId="urn:microsoft.com/office/officeart/2005/8/layout/cycle3"/>
    <dgm:cxn modelId="{B4050EB5-968B-4E26-A522-C695C253293C}" type="presParOf" srcId="{E03B2560-D7CF-4F99-AB5D-4FEE819761ED}" destId="{958D535F-B369-4F9E-A7EB-37179FFE3917}" srcOrd="0" destOrd="0" presId="urn:microsoft.com/office/officeart/2005/8/layout/cycle3"/>
    <dgm:cxn modelId="{C2AA5D01-D4C9-4BFC-9F47-B19813CD02D2}" type="presParOf" srcId="{E03B2560-D7CF-4F99-AB5D-4FEE819761ED}" destId="{4CC40518-815E-488B-A702-21108362E615}" srcOrd="1" destOrd="0" presId="urn:microsoft.com/office/officeart/2005/8/layout/cycle3"/>
    <dgm:cxn modelId="{4BE565EF-EEEC-45D7-9770-48CF7A9B014C}" type="presParOf" srcId="{E03B2560-D7CF-4F99-AB5D-4FEE819761ED}" destId="{46C02977-7937-44B4-9800-AAA2386F580A}" srcOrd="2" destOrd="0" presId="urn:microsoft.com/office/officeart/2005/8/layout/cycle3"/>
    <dgm:cxn modelId="{C3735042-6D01-4D22-A8B5-C92705B9B026}" type="presParOf" srcId="{E03B2560-D7CF-4F99-AB5D-4FEE819761ED}" destId="{9B230A96-D3DE-4ECF-9A59-DFE86478ED2D}" srcOrd="3" destOrd="0" presId="urn:microsoft.com/office/officeart/2005/8/layout/cycle3"/>
    <dgm:cxn modelId="{8E7F7AC6-F806-4125-8382-8CF45E0AC20F}" type="presParOf" srcId="{E03B2560-D7CF-4F99-AB5D-4FEE819761ED}" destId="{CC55F496-1F61-4C51-AE3D-AE03D82FAC7C}" srcOrd="4" destOrd="0" presId="urn:microsoft.com/office/officeart/2005/8/layout/cycle3"/>
    <dgm:cxn modelId="{3198E6B1-8B46-46D6-93E9-444499FF241C}" type="presParOf" srcId="{E03B2560-D7CF-4F99-AB5D-4FEE819761ED}" destId="{FB083835-78CE-4B83-8DA9-3041BF34C7AB}" srcOrd="5" destOrd="0" presId="urn:microsoft.com/office/officeart/2005/8/layout/cycle3"/>
    <dgm:cxn modelId="{5452CFA5-4AA3-40D9-9BE5-E424941846A7}" type="presParOf" srcId="{E03B2560-D7CF-4F99-AB5D-4FEE819761ED}" destId="{0D6277C2-032C-4DDD-8846-87E188E1527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9A3E2F-6336-4F21-8E0B-513D2FDA672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63FBBAD-2A8E-478E-9141-58034663129A}">
      <dgm:prSet phldrT="[Text]"/>
      <dgm:spPr/>
      <dgm:t>
        <a:bodyPr/>
        <a:lstStyle/>
        <a:p>
          <a:r>
            <a:rPr lang="en-US" dirty="0"/>
            <a:t>Business needs</a:t>
          </a:r>
        </a:p>
      </dgm:t>
    </dgm:pt>
    <dgm:pt modelId="{50AD8FA2-04C3-4AF8-8CE0-B7706C4CF9E8}" type="parTrans" cxnId="{013D5CCB-B151-4470-946B-079F192F799D}">
      <dgm:prSet/>
      <dgm:spPr/>
      <dgm:t>
        <a:bodyPr/>
        <a:lstStyle/>
        <a:p>
          <a:endParaRPr lang="en-US"/>
        </a:p>
      </dgm:t>
    </dgm:pt>
    <dgm:pt modelId="{D47FEB3F-3F42-4E18-A755-81C0A67FF67C}" type="sibTrans" cxnId="{013D5CCB-B151-4470-946B-079F192F799D}">
      <dgm:prSet/>
      <dgm:spPr/>
      <dgm:t>
        <a:bodyPr/>
        <a:lstStyle/>
        <a:p>
          <a:endParaRPr lang="en-US" dirty="0"/>
        </a:p>
      </dgm:t>
    </dgm:pt>
    <dgm:pt modelId="{3E6594E8-F5BE-42E1-8E4A-D2CC555DA87C}">
      <dgm:prSet phldrT="[Text]"/>
      <dgm:spPr/>
      <dgm:t>
        <a:bodyPr/>
        <a:lstStyle/>
        <a:p>
          <a:r>
            <a:rPr lang="en-US" dirty="0"/>
            <a:t>Define</a:t>
          </a:r>
        </a:p>
      </dgm:t>
    </dgm:pt>
    <dgm:pt modelId="{090ADA9B-99A1-43A8-BD89-B0B2531A25A9}" type="parTrans" cxnId="{D0158929-3982-490D-AE0F-49EB638457CA}">
      <dgm:prSet/>
      <dgm:spPr/>
      <dgm:t>
        <a:bodyPr/>
        <a:lstStyle/>
        <a:p>
          <a:endParaRPr lang="en-US"/>
        </a:p>
      </dgm:t>
    </dgm:pt>
    <dgm:pt modelId="{C1D2AF0B-1D85-4CE9-B558-583527AA48D8}" type="sibTrans" cxnId="{D0158929-3982-490D-AE0F-49EB638457CA}">
      <dgm:prSet/>
      <dgm:spPr/>
      <dgm:t>
        <a:bodyPr/>
        <a:lstStyle/>
        <a:p>
          <a:endParaRPr lang="en-US"/>
        </a:p>
      </dgm:t>
    </dgm:pt>
    <dgm:pt modelId="{58F3706A-0A12-4081-BC3F-67137D13AB3D}">
      <dgm:prSet phldrT="[Text]"/>
      <dgm:spPr/>
      <dgm:t>
        <a:bodyPr/>
        <a:lstStyle/>
        <a:p>
          <a:r>
            <a:rPr lang="en-US" dirty="0"/>
            <a:t>Build</a:t>
          </a:r>
        </a:p>
      </dgm:t>
    </dgm:pt>
    <dgm:pt modelId="{B228750B-75F9-4AE1-9620-203010FCB341}" type="parTrans" cxnId="{7A4A657B-7F7D-4299-845C-78CCF759AFA3}">
      <dgm:prSet/>
      <dgm:spPr/>
      <dgm:t>
        <a:bodyPr/>
        <a:lstStyle/>
        <a:p>
          <a:endParaRPr lang="en-US"/>
        </a:p>
      </dgm:t>
    </dgm:pt>
    <dgm:pt modelId="{C2D3FC49-3C44-4E54-BD1B-0F292DB356FC}" type="sibTrans" cxnId="{7A4A657B-7F7D-4299-845C-78CCF759AFA3}">
      <dgm:prSet/>
      <dgm:spPr/>
      <dgm:t>
        <a:bodyPr/>
        <a:lstStyle/>
        <a:p>
          <a:endParaRPr lang="en-US"/>
        </a:p>
      </dgm:t>
    </dgm:pt>
    <dgm:pt modelId="{DDE6A1FE-6183-484C-98D2-F1A8F97859AB}">
      <dgm:prSet phldrT="[Text]"/>
      <dgm:spPr/>
      <dgm:t>
        <a:bodyPr/>
        <a:lstStyle/>
        <a:p>
          <a:r>
            <a:rPr lang="en-US" dirty="0"/>
            <a:t>BVT</a:t>
          </a:r>
        </a:p>
      </dgm:t>
    </dgm:pt>
    <dgm:pt modelId="{FBF5BB12-AD1D-4629-9B00-C798D7F8C190}" type="parTrans" cxnId="{B1967AF0-16D9-412A-B09C-DF8C1BC50B7A}">
      <dgm:prSet/>
      <dgm:spPr/>
      <dgm:t>
        <a:bodyPr/>
        <a:lstStyle/>
        <a:p>
          <a:endParaRPr lang="en-US"/>
        </a:p>
      </dgm:t>
    </dgm:pt>
    <dgm:pt modelId="{5D34FB8D-592A-4DB7-B39A-7F43C6FB3DE1}" type="sibTrans" cxnId="{B1967AF0-16D9-412A-B09C-DF8C1BC50B7A}">
      <dgm:prSet/>
      <dgm:spPr/>
      <dgm:t>
        <a:bodyPr/>
        <a:lstStyle/>
        <a:p>
          <a:endParaRPr lang="en-US"/>
        </a:p>
      </dgm:t>
    </dgm:pt>
    <dgm:pt modelId="{3279F2A7-2D94-47A9-A485-E20ACFF9F0C0}" type="pres">
      <dgm:prSet presAssocID="{A29A3E2F-6336-4F21-8E0B-513D2FDA6728}" presName="Name0" presStyleCnt="0">
        <dgm:presLayoutVars>
          <dgm:dir/>
          <dgm:resizeHandles val="exact"/>
        </dgm:presLayoutVars>
      </dgm:prSet>
      <dgm:spPr/>
    </dgm:pt>
    <dgm:pt modelId="{E03B2560-D7CF-4F99-AB5D-4FEE819761ED}" type="pres">
      <dgm:prSet presAssocID="{A29A3E2F-6336-4F21-8E0B-513D2FDA6728}" presName="cycle" presStyleCnt="0"/>
      <dgm:spPr/>
    </dgm:pt>
    <dgm:pt modelId="{958D535F-B369-4F9E-A7EB-37179FFE3917}" type="pres">
      <dgm:prSet presAssocID="{A63FBBAD-2A8E-478E-9141-58034663129A}" presName="nodeFirstNode" presStyleLbl="node1" presStyleIdx="0" presStyleCnt="4">
        <dgm:presLayoutVars>
          <dgm:bulletEnabled val="1"/>
        </dgm:presLayoutVars>
      </dgm:prSet>
      <dgm:spPr/>
    </dgm:pt>
    <dgm:pt modelId="{4CC40518-815E-488B-A702-21108362E615}" type="pres">
      <dgm:prSet presAssocID="{D47FEB3F-3F42-4E18-A755-81C0A67FF67C}" presName="sibTransFirstNode" presStyleLbl="bgShp" presStyleIdx="0" presStyleCnt="1"/>
      <dgm:spPr/>
    </dgm:pt>
    <dgm:pt modelId="{46C02977-7937-44B4-9800-AAA2386F580A}" type="pres">
      <dgm:prSet presAssocID="{3E6594E8-F5BE-42E1-8E4A-D2CC555DA87C}" presName="nodeFollowingNodes" presStyleLbl="node1" presStyleIdx="1" presStyleCnt="4">
        <dgm:presLayoutVars>
          <dgm:bulletEnabled val="1"/>
        </dgm:presLayoutVars>
      </dgm:prSet>
      <dgm:spPr/>
    </dgm:pt>
    <dgm:pt modelId="{9B230A96-D3DE-4ECF-9A59-DFE86478ED2D}" type="pres">
      <dgm:prSet presAssocID="{58F3706A-0A12-4081-BC3F-67137D13AB3D}" presName="nodeFollowingNodes" presStyleLbl="node1" presStyleIdx="2" presStyleCnt="4">
        <dgm:presLayoutVars>
          <dgm:bulletEnabled val="1"/>
        </dgm:presLayoutVars>
      </dgm:prSet>
      <dgm:spPr/>
    </dgm:pt>
    <dgm:pt modelId="{87BCC9B5-2025-47A2-8015-850F254DFC98}" type="pres">
      <dgm:prSet presAssocID="{DDE6A1FE-6183-484C-98D2-F1A8F97859AB}" presName="nodeFollowingNodes" presStyleLbl="node1" presStyleIdx="3" presStyleCnt="4">
        <dgm:presLayoutVars>
          <dgm:bulletEnabled val="1"/>
        </dgm:presLayoutVars>
      </dgm:prSet>
      <dgm:spPr/>
    </dgm:pt>
  </dgm:ptLst>
  <dgm:cxnLst>
    <dgm:cxn modelId="{D0158929-3982-490D-AE0F-49EB638457CA}" srcId="{A29A3E2F-6336-4F21-8E0B-513D2FDA6728}" destId="{3E6594E8-F5BE-42E1-8E4A-D2CC555DA87C}" srcOrd="1" destOrd="0" parTransId="{090ADA9B-99A1-43A8-BD89-B0B2531A25A9}" sibTransId="{C1D2AF0B-1D85-4CE9-B558-583527AA48D8}"/>
    <dgm:cxn modelId="{2503514B-0C85-4AD4-9EAC-658734C1F7FA}" type="presOf" srcId="{D47FEB3F-3F42-4E18-A755-81C0A67FF67C}" destId="{4CC40518-815E-488B-A702-21108362E615}" srcOrd="0" destOrd="0" presId="urn:microsoft.com/office/officeart/2005/8/layout/cycle3"/>
    <dgm:cxn modelId="{7A4A657B-7F7D-4299-845C-78CCF759AFA3}" srcId="{A29A3E2F-6336-4F21-8E0B-513D2FDA6728}" destId="{58F3706A-0A12-4081-BC3F-67137D13AB3D}" srcOrd="2" destOrd="0" parTransId="{B228750B-75F9-4AE1-9620-203010FCB341}" sibTransId="{C2D3FC49-3C44-4E54-BD1B-0F292DB356FC}"/>
    <dgm:cxn modelId="{6C8D5D93-05EB-4C9B-909D-DD9A9DB05CA5}" type="presOf" srcId="{A29A3E2F-6336-4F21-8E0B-513D2FDA6728}" destId="{3279F2A7-2D94-47A9-A485-E20ACFF9F0C0}" srcOrd="0" destOrd="0" presId="urn:microsoft.com/office/officeart/2005/8/layout/cycle3"/>
    <dgm:cxn modelId="{11814F9F-CB96-4259-8CB6-33C3D1550AB9}" type="presOf" srcId="{A63FBBAD-2A8E-478E-9141-58034663129A}" destId="{958D535F-B369-4F9E-A7EB-37179FFE3917}" srcOrd="0" destOrd="0" presId="urn:microsoft.com/office/officeart/2005/8/layout/cycle3"/>
    <dgm:cxn modelId="{91AC86AA-6515-43BA-A064-C729FF08859B}" type="presOf" srcId="{58F3706A-0A12-4081-BC3F-67137D13AB3D}" destId="{9B230A96-D3DE-4ECF-9A59-DFE86478ED2D}" srcOrd="0" destOrd="0" presId="urn:microsoft.com/office/officeart/2005/8/layout/cycle3"/>
    <dgm:cxn modelId="{013D5CCB-B151-4470-946B-079F192F799D}" srcId="{A29A3E2F-6336-4F21-8E0B-513D2FDA6728}" destId="{A63FBBAD-2A8E-478E-9141-58034663129A}" srcOrd="0" destOrd="0" parTransId="{50AD8FA2-04C3-4AF8-8CE0-B7706C4CF9E8}" sibTransId="{D47FEB3F-3F42-4E18-A755-81C0A67FF67C}"/>
    <dgm:cxn modelId="{261EF4E2-BE5A-4013-9D63-AC2E90A89EAA}" type="presOf" srcId="{3E6594E8-F5BE-42E1-8E4A-D2CC555DA87C}" destId="{46C02977-7937-44B4-9800-AAA2386F580A}" srcOrd="0" destOrd="0" presId="urn:microsoft.com/office/officeart/2005/8/layout/cycle3"/>
    <dgm:cxn modelId="{B1967AF0-16D9-412A-B09C-DF8C1BC50B7A}" srcId="{A29A3E2F-6336-4F21-8E0B-513D2FDA6728}" destId="{DDE6A1FE-6183-484C-98D2-F1A8F97859AB}" srcOrd="3" destOrd="0" parTransId="{FBF5BB12-AD1D-4629-9B00-C798D7F8C190}" sibTransId="{5D34FB8D-592A-4DB7-B39A-7F43C6FB3DE1}"/>
    <dgm:cxn modelId="{72DC35F2-DD32-474D-84C2-577536F50F36}" type="presOf" srcId="{DDE6A1FE-6183-484C-98D2-F1A8F97859AB}" destId="{87BCC9B5-2025-47A2-8015-850F254DFC98}" srcOrd="0" destOrd="0" presId="urn:microsoft.com/office/officeart/2005/8/layout/cycle3"/>
    <dgm:cxn modelId="{E541C2E4-3569-41F0-B973-4DCD8E1ECF3A}" type="presParOf" srcId="{3279F2A7-2D94-47A9-A485-E20ACFF9F0C0}" destId="{E03B2560-D7CF-4F99-AB5D-4FEE819761ED}" srcOrd="0" destOrd="0" presId="urn:microsoft.com/office/officeart/2005/8/layout/cycle3"/>
    <dgm:cxn modelId="{5F74FF93-E9E6-4B65-A7C9-7B05DFA6D46A}" type="presParOf" srcId="{E03B2560-D7CF-4F99-AB5D-4FEE819761ED}" destId="{958D535F-B369-4F9E-A7EB-37179FFE3917}" srcOrd="0" destOrd="0" presId="urn:microsoft.com/office/officeart/2005/8/layout/cycle3"/>
    <dgm:cxn modelId="{8B14DF4F-8F01-4BE9-85FB-7896B287BA08}" type="presParOf" srcId="{E03B2560-D7CF-4F99-AB5D-4FEE819761ED}" destId="{4CC40518-815E-488B-A702-21108362E615}" srcOrd="1" destOrd="0" presId="urn:microsoft.com/office/officeart/2005/8/layout/cycle3"/>
    <dgm:cxn modelId="{4B421243-0A91-43C9-B575-AB67B91959D1}" type="presParOf" srcId="{E03B2560-D7CF-4F99-AB5D-4FEE819761ED}" destId="{46C02977-7937-44B4-9800-AAA2386F580A}" srcOrd="2" destOrd="0" presId="urn:microsoft.com/office/officeart/2005/8/layout/cycle3"/>
    <dgm:cxn modelId="{1F79FFFE-7B7E-4BC4-9086-424C1872FEBF}" type="presParOf" srcId="{E03B2560-D7CF-4F99-AB5D-4FEE819761ED}" destId="{9B230A96-D3DE-4ECF-9A59-DFE86478ED2D}" srcOrd="3" destOrd="0" presId="urn:microsoft.com/office/officeart/2005/8/layout/cycle3"/>
    <dgm:cxn modelId="{F149DD2D-D2F0-4B59-AA22-3FE88608FE5D}" type="presParOf" srcId="{E03B2560-D7CF-4F99-AB5D-4FEE819761ED}" destId="{87BCC9B5-2025-47A2-8015-850F254DFC98}"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9A3E2F-6336-4F21-8E0B-513D2FDA672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63FBBAD-2A8E-478E-9141-58034663129A}">
      <dgm:prSet phldrT="[Text]"/>
      <dgm:spPr/>
      <dgm:t>
        <a:bodyPr/>
        <a:lstStyle/>
        <a:p>
          <a:r>
            <a:rPr lang="en-US" dirty="0"/>
            <a:t>Business needs</a:t>
          </a:r>
        </a:p>
      </dgm:t>
    </dgm:pt>
    <dgm:pt modelId="{50AD8FA2-04C3-4AF8-8CE0-B7706C4CF9E8}" type="parTrans" cxnId="{013D5CCB-B151-4470-946B-079F192F799D}">
      <dgm:prSet/>
      <dgm:spPr/>
      <dgm:t>
        <a:bodyPr/>
        <a:lstStyle/>
        <a:p>
          <a:endParaRPr lang="en-US"/>
        </a:p>
      </dgm:t>
    </dgm:pt>
    <dgm:pt modelId="{D47FEB3F-3F42-4E18-A755-81C0A67FF67C}" type="sibTrans" cxnId="{013D5CCB-B151-4470-946B-079F192F799D}">
      <dgm:prSet/>
      <dgm:spPr/>
      <dgm:t>
        <a:bodyPr/>
        <a:lstStyle/>
        <a:p>
          <a:endParaRPr lang="en-US" dirty="0"/>
        </a:p>
      </dgm:t>
    </dgm:pt>
    <dgm:pt modelId="{3E6594E8-F5BE-42E1-8E4A-D2CC555DA87C}">
      <dgm:prSet phldrT="[Text]"/>
      <dgm:spPr/>
      <dgm:t>
        <a:bodyPr/>
        <a:lstStyle/>
        <a:p>
          <a:r>
            <a:rPr lang="en-US" dirty="0"/>
            <a:t>Define</a:t>
          </a:r>
        </a:p>
      </dgm:t>
    </dgm:pt>
    <dgm:pt modelId="{090ADA9B-99A1-43A8-BD89-B0B2531A25A9}" type="parTrans" cxnId="{D0158929-3982-490D-AE0F-49EB638457CA}">
      <dgm:prSet/>
      <dgm:spPr/>
      <dgm:t>
        <a:bodyPr/>
        <a:lstStyle/>
        <a:p>
          <a:endParaRPr lang="en-US"/>
        </a:p>
      </dgm:t>
    </dgm:pt>
    <dgm:pt modelId="{C1D2AF0B-1D85-4CE9-B558-583527AA48D8}" type="sibTrans" cxnId="{D0158929-3982-490D-AE0F-49EB638457CA}">
      <dgm:prSet/>
      <dgm:spPr/>
      <dgm:t>
        <a:bodyPr/>
        <a:lstStyle/>
        <a:p>
          <a:endParaRPr lang="en-US"/>
        </a:p>
      </dgm:t>
    </dgm:pt>
    <dgm:pt modelId="{58F3706A-0A12-4081-BC3F-67137D13AB3D}">
      <dgm:prSet phldrT="[Text]"/>
      <dgm:spPr/>
      <dgm:t>
        <a:bodyPr/>
        <a:lstStyle/>
        <a:p>
          <a:r>
            <a:rPr lang="en-US" dirty="0"/>
            <a:t>Build</a:t>
          </a:r>
        </a:p>
      </dgm:t>
    </dgm:pt>
    <dgm:pt modelId="{B228750B-75F9-4AE1-9620-203010FCB341}" type="parTrans" cxnId="{7A4A657B-7F7D-4299-845C-78CCF759AFA3}">
      <dgm:prSet/>
      <dgm:spPr/>
      <dgm:t>
        <a:bodyPr/>
        <a:lstStyle/>
        <a:p>
          <a:endParaRPr lang="en-US"/>
        </a:p>
      </dgm:t>
    </dgm:pt>
    <dgm:pt modelId="{C2D3FC49-3C44-4E54-BD1B-0F292DB356FC}" type="sibTrans" cxnId="{7A4A657B-7F7D-4299-845C-78CCF759AFA3}">
      <dgm:prSet/>
      <dgm:spPr/>
      <dgm:t>
        <a:bodyPr/>
        <a:lstStyle/>
        <a:p>
          <a:endParaRPr lang="en-US"/>
        </a:p>
      </dgm:t>
    </dgm:pt>
    <dgm:pt modelId="{DDE6A1FE-6183-484C-98D2-F1A8F97859AB}">
      <dgm:prSet phldrT="[Text]"/>
      <dgm:spPr/>
      <dgm:t>
        <a:bodyPr/>
        <a:lstStyle/>
        <a:p>
          <a:r>
            <a:rPr lang="en-US" dirty="0"/>
            <a:t>QA</a:t>
          </a:r>
        </a:p>
      </dgm:t>
    </dgm:pt>
    <dgm:pt modelId="{FBF5BB12-AD1D-4629-9B00-C798D7F8C190}" type="parTrans" cxnId="{B1967AF0-16D9-412A-B09C-DF8C1BC50B7A}">
      <dgm:prSet/>
      <dgm:spPr/>
      <dgm:t>
        <a:bodyPr/>
        <a:lstStyle/>
        <a:p>
          <a:endParaRPr lang="en-US"/>
        </a:p>
      </dgm:t>
    </dgm:pt>
    <dgm:pt modelId="{5D34FB8D-592A-4DB7-B39A-7F43C6FB3DE1}" type="sibTrans" cxnId="{B1967AF0-16D9-412A-B09C-DF8C1BC50B7A}">
      <dgm:prSet/>
      <dgm:spPr/>
      <dgm:t>
        <a:bodyPr/>
        <a:lstStyle/>
        <a:p>
          <a:endParaRPr lang="en-US"/>
        </a:p>
      </dgm:t>
    </dgm:pt>
    <dgm:pt modelId="{3279F2A7-2D94-47A9-A485-E20ACFF9F0C0}" type="pres">
      <dgm:prSet presAssocID="{A29A3E2F-6336-4F21-8E0B-513D2FDA6728}" presName="Name0" presStyleCnt="0">
        <dgm:presLayoutVars>
          <dgm:dir/>
          <dgm:resizeHandles val="exact"/>
        </dgm:presLayoutVars>
      </dgm:prSet>
      <dgm:spPr/>
    </dgm:pt>
    <dgm:pt modelId="{E03B2560-D7CF-4F99-AB5D-4FEE819761ED}" type="pres">
      <dgm:prSet presAssocID="{A29A3E2F-6336-4F21-8E0B-513D2FDA6728}" presName="cycle" presStyleCnt="0"/>
      <dgm:spPr/>
    </dgm:pt>
    <dgm:pt modelId="{958D535F-B369-4F9E-A7EB-37179FFE3917}" type="pres">
      <dgm:prSet presAssocID="{A63FBBAD-2A8E-478E-9141-58034663129A}" presName="nodeFirstNode" presStyleLbl="node1" presStyleIdx="0" presStyleCnt="4">
        <dgm:presLayoutVars>
          <dgm:bulletEnabled val="1"/>
        </dgm:presLayoutVars>
      </dgm:prSet>
      <dgm:spPr/>
    </dgm:pt>
    <dgm:pt modelId="{4CC40518-815E-488B-A702-21108362E615}" type="pres">
      <dgm:prSet presAssocID="{D47FEB3F-3F42-4E18-A755-81C0A67FF67C}" presName="sibTransFirstNode" presStyleLbl="bgShp" presStyleIdx="0" presStyleCnt="1"/>
      <dgm:spPr/>
    </dgm:pt>
    <dgm:pt modelId="{46C02977-7937-44B4-9800-AAA2386F580A}" type="pres">
      <dgm:prSet presAssocID="{3E6594E8-F5BE-42E1-8E4A-D2CC555DA87C}" presName="nodeFollowingNodes" presStyleLbl="node1" presStyleIdx="1" presStyleCnt="4">
        <dgm:presLayoutVars>
          <dgm:bulletEnabled val="1"/>
        </dgm:presLayoutVars>
      </dgm:prSet>
      <dgm:spPr/>
    </dgm:pt>
    <dgm:pt modelId="{9B230A96-D3DE-4ECF-9A59-DFE86478ED2D}" type="pres">
      <dgm:prSet presAssocID="{58F3706A-0A12-4081-BC3F-67137D13AB3D}" presName="nodeFollowingNodes" presStyleLbl="node1" presStyleIdx="2" presStyleCnt="4">
        <dgm:presLayoutVars>
          <dgm:bulletEnabled val="1"/>
        </dgm:presLayoutVars>
      </dgm:prSet>
      <dgm:spPr/>
    </dgm:pt>
    <dgm:pt modelId="{87BCC9B5-2025-47A2-8015-850F254DFC98}" type="pres">
      <dgm:prSet presAssocID="{DDE6A1FE-6183-484C-98D2-F1A8F97859AB}" presName="nodeFollowingNodes" presStyleLbl="node1" presStyleIdx="3" presStyleCnt="4">
        <dgm:presLayoutVars>
          <dgm:bulletEnabled val="1"/>
        </dgm:presLayoutVars>
      </dgm:prSet>
      <dgm:spPr/>
    </dgm:pt>
  </dgm:ptLst>
  <dgm:cxnLst>
    <dgm:cxn modelId="{5385EA1F-BB3E-428C-BDEC-7395F71BEA56}" type="presOf" srcId="{A29A3E2F-6336-4F21-8E0B-513D2FDA6728}" destId="{3279F2A7-2D94-47A9-A485-E20ACFF9F0C0}" srcOrd="0" destOrd="0" presId="urn:microsoft.com/office/officeart/2005/8/layout/cycle3"/>
    <dgm:cxn modelId="{D0158929-3982-490D-AE0F-49EB638457CA}" srcId="{A29A3E2F-6336-4F21-8E0B-513D2FDA6728}" destId="{3E6594E8-F5BE-42E1-8E4A-D2CC555DA87C}" srcOrd="1" destOrd="0" parTransId="{090ADA9B-99A1-43A8-BD89-B0B2531A25A9}" sibTransId="{C1D2AF0B-1D85-4CE9-B558-583527AA48D8}"/>
    <dgm:cxn modelId="{D4680848-7DE8-4CEB-9E53-54744BBDF558}" type="presOf" srcId="{58F3706A-0A12-4081-BC3F-67137D13AB3D}" destId="{9B230A96-D3DE-4ECF-9A59-DFE86478ED2D}" srcOrd="0" destOrd="0" presId="urn:microsoft.com/office/officeart/2005/8/layout/cycle3"/>
    <dgm:cxn modelId="{B0DC756C-7A16-48CA-85F3-3F58AA338EF2}" type="presOf" srcId="{DDE6A1FE-6183-484C-98D2-F1A8F97859AB}" destId="{87BCC9B5-2025-47A2-8015-850F254DFC98}" srcOrd="0" destOrd="0" presId="urn:microsoft.com/office/officeart/2005/8/layout/cycle3"/>
    <dgm:cxn modelId="{7A4A657B-7F7D-4299-845C-78CCF759AFA3}" srcId="{A29A3E2F-6336-4F21-8E0B-513D2FDA6728}" destId="{58F3706A-0A12-4081-BC3F-67137D13AB3D}" srcOrd="2" destOrd="0" parTransId="{B228750B-75F9-4AE1-9620-203010FCB341}" sibTransId="{C2D3FC49-3C44-4E54-BD1B-0F292DB356FC}"/>
    <dgm:cxn modelId="{06BFB1B8-9957-408B-B1CF-E5561719C6D3}" type="presOf" srcId="{D47FEB3F-3F42-4E18-A755-81C0A67FF67C}" destId="{4CC40518-815E-488B-A702-21108362E615}" srcOrd="0" destOrd="0" presId="urn:microsoft.com/office/officeart/2005/8/layout/cycle3"/>
    <dgm:cxn modelId="{013D5CCB-B151-4470-946B-079F192F799D}" srcId="{A29A3E2F-6336-4F21-8E0B-513D2FDA6728}" destId="{A63FBBAD-2A8E-478E-9141-58034663129A}" srcOrd="0" destOrd="0" parTransId="{50AD8FA2-04C3-4AF8-8CE0-B7706C4CF9E8}" sibTransId="{D47FEB3F-3F42-4E18-A755-81C0A67FF67C}"/>
    <dgm:cxn modelId="{628046D1-371A-4270-AE53-2130C5BFE6EF}" type="presOf" srcId="{A63FBBAD-2A8E-478E-9141-58034663129A}" destId="{958D535F-B369-4F9E-A7EB-37179FFE3917}" srcOrd="0" destOrd="0" presId="urn:microsoft.com/office/officeart/2005/8/layout/cycle3"/>
    <dgm:cxn modelId="{0536F8E5-47FE-48D1-B8A8-6999C2715ED2}" type="presOf" srcId="{3E6594E8-F5BE-42E1-8E4A-D2CC555DA87C}" destId="{46C02977-7937-44B4-9800-AAA2386F580A}" srcOrd="0" destOrd="0" presId="urn:microsoft.com/office/officeart/2005/8/layout/cycle3"/>
    <dgm:cxn modelId="{B1967AF0-16D9-412A-B09C-DF8C1BC50B7A}" srcId="{A29A3E2F-6336-4F21-8E0B-513D2FDA6728}" destId="{DDE6A1FE-6183-484C-98D2-F1A8F97859AB}" srcOrd="3" destOrd="0" parTransId="{FBF5BB12-AD1D-4629-9B00-C798D7F8C190}" sibTransId="{5D34FB8D-592A-4DB7-B39A-7F43C6FB3DE1}"/>
    <dgm:cxn modelId="{66519108-313B-4A39-BD59-07F94C92CD37}" type="presParOf" srcId="{3279F2A7-2D94-47A9-A485-E20ACFF9F0C0}" destId="{E03B2560-D7CF-4F99-AB5D-4FEE819761ED}" srcOrd="0" destOrd="0" presId="urn:microsoft.com/office/officeart/2005/8/layout/cycle3"/>
    <dgm:cxn modelId="{7EA99D60-6766-42FE-BD87-F84049BD4B02}" type="presParOf" srcId="{E03B2560-D7CF-4F99-AB5D-4FEE819761ED}" destId="{958D535F-B369-4F9E-A7EB-37179FFE3917}" srcOrd="0" destOrd="0" presId="urn:microsoft.com/office/officeart/2005/8/layout/cycle3"/>
    <dgm:cxn modelId="{361CF019-FE90-4DD3-8C43-9DCF330F0575}" type="presParOf" srcId="{E03B2560-D7CF-4F99-AB5D-4FEE819761ED}" destId="{4CC40518-815E-488B-A702-21108362E615}" srcOrd="1" destOrd="0" presId="urn:microsoft.com/office/officeart/2005/8/layout/cycle3"/>
    <dgm:cxn modelId="{517D6169-EF10-40D5-8CAD-933208099D31}" type="presParOf" srcId="{E03B2560-D7CF-4F99-AB5D-4FEE819761ED}" destId="{46C02977-7937-44B4-9800-AAA2386F580A}" srcOrd="2" destOrd="0" presId="urn:microsoft.com/office/officeart/2005/8/layout/cycle3"/>
    <dgm:cxn modelId="{7FE41082-3AFB-4A52-BA10-849F59798D73}" type="presParOf" srcId="{E03B2560-D7CF-4F99-AB5D-4FEE819761ED}" destId="{9B230A96-D3DE-4ECF-9A59-DFE86478ED2D}" srcOrd="3" destOrd="0" presId="urn:microsoft.com/office/officeart/2005/8/layout/cycle3"/>
    <dgm:cxn modelId="{43012CF5-8A00-4042-8B36-67F3A4AED1D2}" type="presParOf" srcId="{E03B2560-D7CF-4F99-AB5D-4FEE819761ED}" destId="{87BCC9B5-2025-47A2-8015-850F254DFC9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9A3E2F-6336-4F21-8E0B-513D2FDA6728}"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63FBBAD-2A8E-478E-9141-58034663129A}">
      <dgm:prSet phldrT="[Text]"/>
      <dgm:spPr/>
      <dgm:t>
        <a:bodyPr/>
        <a:lstStyle/>
        <a:p>
          <a:r>
            <a:rPr lang="en-US" dirty="0"/>
            <a:t>Business hypothesis</a:t>
          </a:r>
        </a:p>
      </dgm:t>
    </dgm:pt>
    <dgm:pt modelId="{50AD8FA2-04C3-4AF8-8CE0-B7706C4CF9E8}" type="parTrans" cxnId="{013D5CCB-B151-4470-946B-079F192F799D}">
      <dgm:prSet/>
      <dgm:spPr/>
      <dgm:t>
        <a:bodyPr/>
        <a:lstStyle/>
        <a:p>
          <a:endParaRPr lang="en-US"/>
        </a:p>
      </dgm:t>
    </dgm:pt>
    <dgm:pt modelId="{D47FEB3F-3F42-4E18-A755-81C0A67FF67C}" type="sibTrans" cxnId="{013D5CCB-B151-4470-946B-079F192F799D}">
      <dgm:prSet/>
      <dgm:spPr/>
      <dgm:t>
        <a:bodyPr/>
        <a:lstStyle/>
        <a:p>
          <a:endParaRPr lang="en-US" dirty="0"/>
        </a:p>
      </dgm:t>
    </dgm:pt>
    <dgm:pt modelId="{3E6594E8-F5BE-42E1-8E4A-D2CC555DA87C}">
      <dgm:prSet phldrT="[Text]"/>
      <dgm:spPr/>
      <dgm:t>
        <a:bodyPr/>
        <a:lstStyle/>
        <a:p>
          <a:r>
            <a:rPr lang="en-US" dirty="0"/>
            <a:t>Define</a:t>
          </a:r>
        </a:p>
      </dgm:t>
    </dgm:pt>
    <dgm:pt modelId="{090ADA9B-99A1-43A8-BD89-B0B2531A25A9}" type="parTrans" cxnId="{D0158929-3982-490D-AE0F-49EB638457CA}">
      <dgm:prSet/>
      <dgm:spPr/>
      <dgm:t>
        <a:bodyPr/>
        <a:lstStyle/>
        <a:p>
          <a:endParaRPr lang="en-US"/>
        </a:p>
      </dgm:t>
    </dgm:pt>
    <dgm:pt modelId="{C1D2AF0B-1D85-4CE9-B558-583527AA48D8}" type="sibTrans" cxnId="{D0158929-3982-490D-AE0F-49EB638457CA}">
      <dgm:prSet/>
      <dgm:spPr/>
      <dgm:t>
        <a:bodyPr/>
        <a:lstStyle/>
        <a:p>
          <a:endParaRPr lang="en-US"/>
        </a:p>
      </dgm:t>
    </dgm:pt>
    <dgm:pt modelId="{58F3706A-0A12-4081-BC3F-67137D13AB3D}">
      <dgm:prSet phldrT="[Text]"/>
      <dgm:spPr/>
      <dgm:t>
        <a:bodyPr/>
        <a:lstStyle/>
        <a:p>
          <a:r>
            <a:rPr lang="en-US" dirty="0"/>
            <a:t>Build</a:t>
          </a:r>
        </a:p>
      </dgm:t>
    </dgm:pt>
    <dgm:pt modelId="{B228750B-75F9-4AE1-9620-203010FCB341}" type="parTrans" cxnId="{7A4A657B-7F7D-4299-845C-78CCF759AFA3}">
      <dgm:prSet/>
      <dgm:spPr/>
      <dgm:t>
        <a:bodyPr/>
        <a:lstStyle/>
        <a:p>
          <a:endParaRPr lang="en-US"/>
        </a:p>
      </dgm:t>
    </dgm:pt>
    <dgm:pt modelId="{C2D3FC49-3C44-4E54-BD1B-0F292DB356FC}" type="sibTrans" cxnId="{7A4A657B-7F7D-4299-845C-78CCF759AFA3}">
      <dgm:prSet/>
      <dgm:spPr/>
      <dgm:t>
        <a:bodyPr/>
        <a:lstStyle/>
        <a:p>
          <a:endParaRPr lang="en-US"/>
        </a:p>
      </dgm:t>
    </dgm:pt>
    <dgm:pt modelId="{DDE6A1FE-6183-484C-98D2-F1A8F97859AB}">
      <dgm:prSet phldrT="[Text]"/>
      <dgm:spPr/>
      <dgm:t>
        <a:bodyPr/>
        <a:lstStyle/>
        <a:p>
          <a:r>
            <a:rPr lang="en-US" dirty="0"/>
            <a:t>QA</a:t>
          </a:r>
        </a:p>
      </dgm:t>
    </dgm:pt>
    <dgm:pt modelId="{FBF5BB12-AD1D-4629-9B00-C798D7F8C190}" type="parTrans" cxnId="{B1967AF0-16D9-412A-B09C-DF8C1BC50B7A}">
      <dgm:prSet/>
      <dgm:spPr/>
      <dgm:t>
        <a:bodyPr/>
        <a:lstStyle/>
        <a:p>
          <a:endParaRPr lang="en-US"/>
        </a:p>
      </dgm:t>
    </dgm:pt>
    <dgm:pt modelId="{5D34FB8D-592A-4DB7-B39A-7F43C6FB3DE1}" type="sibTrans" cxnId="{B1967AF0-16D9-412A-B09C-DF8C1BC50B7A}">
      <dgm:prSet/>
      <dgm:spPr/>
      <dgm:t>
        <a:bodyPr/>
        <a:lstStyle/>
        <a:p>
          <a:endParaRPr lang="en-US"/>
        </a:p>
      </dgm:t>
    </dgm:pt>
    <dgm:pt modelId="{AA4168EE-A93C-4B70-82B5-793BDF0D7D70}">
      <dgm:prSet phldrT="[Text]"/>
      <dgm:spPr/>
      <dgm:t>
        <a:bodyPr/>
        <a:lstStyle/>
        <a:p>
          <a:r>
            <a:rPr lang="en-US" dirty="0"/>
            <a:t>Release</a:t>
          </a:r>
        </a:p>
      </dgm:t>
    </dgm:pt>
    <dgm:pt modelId="{1CBBB4C4-4D74-447C-A05F-CDE37F4B3CB8}" type="parTrans" cxnId="{25684015-0FE4-43D4-BAE1-E3ACFE7854B2}">
      <dgm:prSet/>
      <dgm:spPr/>
      <dgm:t>
        <a:bodyPr/>
        <a:lstStyle/>
        <a:p>
          <a:endParaRPr lang="en-US"/>
        </a:p>
      </dgm:t>
    </dgm:pt>
    <dgm:pt modelId="{83889A12-E613-41EC-A1E4-300AE0F3E233}" type="sibTrans" cxnId="{25684015-0FE4-43D4-BAE1-E3ACFE7854B2}">
      <dgm:prSet/>
      <dgm:spPr/>
      <dgm:t>
        <a:bodyPr/>
        <a:lstStyle/>
        <a:p>
          <a:endParaRPr lang="en-US"/>
        </a:p>
      </dgm:t>
    </dgm:pt>
    <dgm:pt modelId="{C2294A8D-BD1F-4D78-B336-6AFC6E51375F}">
      <dgm:prSet phldrT="[Text]"/>
      <dgm:spPr/>
      <dgm:t>
        <a:bodyPr/>
        <a:lstStyle/>
        <a:p>
          <a:r>
            <a:rPr lang="en-US" dirty="0"/>
            <a:t>Measure &amp; Evaluate</a:t>
          </a:r>
        </a:p>
      </dgm:t>
    </dgm:pt>
    <dgm:pt modelId="{7A875C07-075A-4E58-8E1E-5AF279E6CA10}" type="parTrans" cxnId="{05D16B23-5696-409A-ABF3-5C90F4B36D78}">
      <dgm:prSet/>
      <dgm:spPr/>
      <dgm:t>
        <a:bodyPr/>
        <a:lstStyle/>
        <a:p>
          <a:endParaRPr lang="en-US"/>
        </a:p>
      </dgm:t>
    </dgm:pt>
    <dgm:pt modelId="{D8D33CA1-9460-42FE-8B8D-F3480D1DCAB6}" type="sibTrans" cxnId="{05D16B23-5696-409A-ABF3-5C90F4B36D78}">
      <dgm:prSet/>
      <dgm:spPr/>
      <dgm:t>
        <a:bodyPr/>
        <a:lstStyle/>
        <a:p>
          <a:endParaRPr lang="en-US"/>
        </a:p>
      </dgm:t>
    </dgm:pt>
    <dgm:pt modelId="{3279F2A7-2D94-47A9-A485-E20ACFF9F0C0}" type="pres">
      <dgm:prSet presAssocID="{A29A3E2F-6336-4F21-8E0B-513D2FDA6728}" presName="Name0" presStyleCnt="0">
        <dgm:presLayoutVars>
          <dgm:dir/>
          <dgm:resizeHandles val="exact"/>
        </dgm:presLayoutVars>
      </dgm:prSet>
      <dgm:spPr/>
    </dgm:pt>
    <dgm:pt modelId="{E03B2560-D7CF-4F99-AB5D-4FEE819761ED}" type="pres">
      <dgm:prSet presAssocID="{A29A3E2F-6336-4F21-8E0B-513D2FDA6728}" presName="cycle" presStyleCnt="0"/>
      <dgm:spPr/>
    </dgm:pt>
    <dgm:pt modelId="{958D535F-B369-4F9E-A7EB-37179FFE3917}" type="pres">
      <dgm:prSet presAssocID="{A63FBBAD-2A8E-478E-9141-58034663129A}" presName="nodeFirstNode" presStyleLbl="node1" presStyleIdx="0" presStyleCnt="6">
        <dgm:presLayoutVars>
          <dgm:bulletEnabled val="1"/>
        </dgm:presLayoutVars>
      </dgm:prSet>
      <dgm:spPr/>
    </dgm:pt>
    <dgm:pt modelId="{4CC40518-815E-488B-A702-21108362E615}" type="pres">
      <dgm:prSet presAssocID="{D47FEB3F-3F42-4E18-A755-81C0A67FF67C}" presName="sibTransFirstNode" presStyleLbl="bgShp" presStyleIdx="0" presStyleCnt="1"/>
      <dgm:spPr/>
    </dgm:pt>
    <dgm:pt modelId="{46C02977-7937-44B4-9800-AAA2386F580A}" type="pres">
      <dgm:prSet presAssocID="{3E6594E8-F5BE-42E1-8E4A-D2CC555DA87C}" presName="nodeFollowingNodes" presStyleLbl="node1" presStyleIdx="1" presStyleCnt="6">
        <dgm:presLayoutVars>
          <dgm:bulletEnabled val="1"/>
        </dgm:presLayoutVars>
      </dgm:prSet>
      <dgm:spPr/>
    </dgm:pt>
    <dgm:pt modelId="{9B230A96-D3DE-4ECF-9A59-DFE86478ED2D}" type="pres">
      <dgm:prSet presAssocID="{58F3706A-0A12-4081-BC3F-67137D13AB3D}" presName="nodeFollowingNodes" presStyleLbl="node1" presStyleIdx="2" presStyleCnt="6">
        <dgm:presLayoutVars>
          <dgm:bulletEnabled val="1"/>
        </dgm:presLayoutVars>
      </dgm:prSet>
      <dgm:spPr/>
    </dgm:pt>
    <dgm:pt modelId="{87BCC9B5-2025-47A2-8015-850F254DFC98}" type="pres">
      <dgm:prSet presAssocID="{DDE6A1FE-6183-484C-98D2-F1A8F97859AB}" presName="nodeFollowingNodes" presStyleLbl="node1" presStyleIdx="3" presStyleCnt="6">
        <dgm:presLayoutVars>
          <dgm:bulletEnabled val="1"/>
        </dgm:presLayoutVars>
      </dgm:prSet>
      <dgm:spPr/>
    </dgm:pt>
    <dgm:pt modelId="{FB083835-78CE-4B83-8DA9-3041BF34C7AB}" type="pres">
      <dgm:prSet presAssocID="{AA4168EE-A93C-4B70-82B5-793BDF0D7D70}" presName="nodeFollowingNodes" presStyleLbl="node1" presStyleIdx="4" presStyleCnt="6">
        <dgm:presLayoutVars>
          <dgm:bulletEnabled val="1"/>
        </dgm:presLayoutVars>
      </dgm:prSet>
      <dgm:spPr/>
    </dgm:pt>
    <dgm:pt modelId="{B8D44B40-C61E-456C-9AAB-4FB36B319BF6}" type="pres">
      <dgm:prSet presAssocID="{C2294A8D-BD1F-4D78-B336-6AFC6E51375F}" presName="nodeFollowingNodes" presStyleLbl="node1" presStyleIdx="5" presStyleCnt="6">
        <dgm:presLayoutVars>
          <dgm:bulletEnabled val="1"/>
        </dgm:presLayoutVars>
      </dgm:prSet>
      <dgm:spPr/>
    </dgm:pt>
  </dgm:ptLst>
  <dgm:cxnLst>
    <dgm:cxn modelId="{25684015-0FE4-43D4-BAE1-E3ACFE7854B2}" srcId="{A29A3E2F-6336-4F21-8E0B-513D2FDA6728}" destId="{AA4168EE-A93C-4B70-82B5-793BDF0D7D70}" srcOrd="4" destOrd="0" parTransId="{1CBBB4C4-4D74-447C-A05F-CDE37F4B3CB8}" sibTransId="{83889A12-E613-41EC-A1E4-300AE0F3E233}"/>
    <dgm:cxn modelId="{05D16B23-5696-409A-ABF3-5C90F4B36D78}" srcId="{A29A3E2F-6336-4F21-8E0B-513D2FDA6728}" destId="{C2294A8D-BD1F-4D78-B336-6AFC6E51375F}" srcOrd="5" destOrd="0" parTransId="{7A875C07-075A-4E58-8E1E-5AF279E6CA10}" sibTransId="{D8D33CA1-9460-42FE-8B8D-F3480D1DCAB6}"/>
    <dgm:cxn modelId="{D0158929-3982-490D-AE0F-49EB638457CA}" srcId="{A29A3E2F-6336-4F21-8E0B-513D2FDA6728}" destId="{3E6594E8-F5BE-42E1-8E4A-D2CC555DA87C}" srcOrd="1" destOrd="0" parTransId="{090ADA9B-99A1-43A8-BD89-B0B2531A25A9}" sibTransId="{C1D2AF0B-1D85-4CE9-B558-583527AA48D8}"/>
    <dgm:cxn modelId="{6BEE2C65-32E7-4697-A040-16BA517175E1}" type="presOf" srcId="{D47FEB3F-3F42-4E18-A755-81C0A67FF67C}" destId="{4CC40518-815E-488B-A702-21108362E615}" srcOrd="0" destOrd="0" presId="urn:microsoft.com/office/officeart/2005/8/layout/cycle3"/>
    <dgm:cxn modelId="{54827F66-60E8-48F6-95F2-B0506B23CF1A}" type="presOf" srcId="{AA4168EE-A93C-4B70-82B5-793BDF0D7D70}" destId="{FB083835-78CE-4B83-8DA9-3041BF34C7AB}" srcOrd="0" destOrd="0" presId="urn:microsoft.com/office/officeart/2005/8/layout/cycle3"/>
    <dgm:cxn modelId="{9267626F-209E-438B-B5A3-D03D2C9007F4}" type="presOf" srcId="{C2294A8D-BD1F-4D78-B336-6AFC6E51375F}" destId="{B8D44B40-C61E-456C-9AAB-4FB36B319BF6}" srcOrd="0" destOrd="0" presId="urn:microsoft.com/office/officeart/2005/8/layout/cycle3"/>
    <dgm:cxn modelId="{18D8ED51-A866-4B2E-BF80-8621E6C78B80}" type="presOf" srcId="{58F3706A-0A12-4081-BC3F-67137D13AB3D}" destId="{9B230A96-D3DE-4ECF-9A59-DFE86478ED2D}" srcOrd="0" destOrd="0" presId="urn:microsoft.com/office/officeart/2005/8/layout/cycle3"/>
    <dgm:cxn modelId="{7A4A657B-7F7D-4299-845C-78CCF759AFA3}" srcId="{A29A3E2F-6336-4F21-8E0B-513D2FDA6728}" destId="{58F3706A-0A12-4081-BC3F-67137D13AB3D}" srcOrd="2" destOrd="0" parTransId="{B228750B-75F9-4AE1-9620-203010FCB341}" sibTransId="{C2D3FC49-3C44-4E54-BD1B-0F292DB356FC}"/>
    <dgm:cxn modelId="{B3EB378F-1B52-4C38-8395-34C699835A50}" type="presOf" srcId="{DDE6A1FE-6183-484C-98D2-F1A8F97859AB}" destId="{87BCC9B5-2025-47A2-8015-850F254DFC98}" srcOrd="0" destOrd="0" presId="urn:microsoft.com/office/officeart/2005/8/layout/cycle3"/>
    <dgm:cxn modelId="{DDB33E9A-348D-4E4D-ADCC-705F58590D62}" type="presOf" srcId="{A63FBBAD-2A8E-478E-9141-58034663129A}" destId="{958D535F-B369-4F9E-A7EB-37179FFE3917}" srcOrd="0" destOrd="0" presId="urn:microsoft.com/office/officeart/2005/8/layout/cycle3"/>
    <dgm:cxn modelId="{9040FAA5-C959-44D0-8484-E7157EE89D2A}" type="presOf" srcId="{3E6594E8-F5BE-42E1-8E4A-D2CC555DA87C}" destId="{46C02977-7937-44B4-9800-AAA2386F580A}" srcOrd="0" destOrd="0" presId="urn:microsoft.com/office/officeart/2005/8/layout/cycle3"/>
    <dgm:cxn modelId="{013D5CCB-B151-4470-946B-079F192F799D}" srcId="{A29A3E2F-6336-4F21-8E0B-513D2FDA6728}" destId="{A63FBBAD-2A8E-478E-9141-58034663129A}" srcOrd="0" destOrd="0" parTransId="{50AD8FA2-04C3-4AF8-8CE0-B7706C4CF9E8}" sibTransId="{D47FEB3F-3F42-4E18-A755-81C0A67FF67C}"/>
    <dgm:cxn modelId="{B1967AF0-16D9-412A-B09C-DF8C1BC50B7A}" srcId="{A29A3E2F-6336-4F21-8E0B-513D2FDA6728}" destId="{DDE6A1FE-6183-484C-98D2-F1A8F97859AB}" srcOrd="3" destOrd="0" parTransId="{FBF5BB12-AD1D-4629-9B00-C798D7F8C190}" sibTransId="{5D34FB8D-592A-4DB7-B39A-7F43C6FB3DE1}"/>
    <dgm:cxn modelId="{849D5BF6-435D-486E-8E28-4B50247A961E}" type="presOf" srcId="{A29A3E2F-6336-4F21-8E0B-513D2FDA6728}" destId="{3279F2A7-2D94-47A9-A485-E20ACFF9F0C0}" srcOrd="0" destOrd="0" presId="urn:microsoft.com/office/officeart/2005/8/layout/cycle3"/>
    <dgm:cxn modelId="{A0B607D6-289E-4F8A-A801-A4E062BD10C6}" type="presParOf" srcId="{3279F2A7-2D94-47A9-A485-E20ACFF9F0C0}" destId="{E03B2560-D7CF-4F99-AB5D-4FEE819761ED}" srcOrd="0" destOrd="0" presId="urn:microsoft.com/office/officeart/2005/8/layout/cycle3"/>
    <dgm:cxn modelId="{74E7E7F7-5BD0-43AA-807C-423232F845B5}" type="presParOf" srcId="{E03B2560-D7CF-4F99-AB5D-4FEE819761ED}" destId="{958D535F-B369-4F9E-A7EB-37179FFE3917}" srcOrd="0" destOrd="0" presId="urn:microsoft.com/office/officeart/2005/8/layout/cycle3"/>
    <dgm:cxn modelId="{6725D7FF-15C8-466A-9BAD-BCAA74550BDA}" type="presParOf" srcId="{E03B2560-D7CF-4F99-AB5D-4FEE819761ED}" destId="{4CC40518-815E-488B-A702-21108362E615}" srcOrd="1" destOrd="0" presId="urn:microsoft.com/office/officeart/2005/8/layout/cycle3"/>
    <dgm:cxn modelId="{097A5F3D-B28C-42D1-ABF2-1341A9EDA729}" type="presParOf" srcId="{E03B2560-D7CF-4F99-AB5D-4FEE819761ED}" destId="{46C02977-7937-44B4-9800-AAA2386F580A}" srcOrd="2" destOrd="0" presId="urn:microsoft.com/office/officeart/2005/8/layout/cycle3"/>
    <dgm:cxn modelId="{EB2779DC-B2CC-44EA-BB31-C6AF944FC201}" type="presParOf" srcId="{E03B2560-D7CF-4F99-AB5D-4FEE819761ED}" destId="{9B230A96-D3DE-4ECF-9A59-DFE86478ED2D}" srcOrd="3" destOrd="0" presId="urn:microsoft.com/office/officeart/2005/8/layout/cycle3"/>
    <dgm:cxn modelId="{B1BC93D6-C7C8-4182-BE4C-2F4FEE64B02F}" type="presParOf" srcId="{E03B2560-D7CF-4F99-AB5D-4FEE819761ED}" destId="{87BCC9B5-2025-47A2-8015-850F254DFC98}" srcOrd="4" destOrd="0" presId="urn:microsoft.com/office/officeart/2005/8/layout/cycle3"/>
    <dgm:cxn modelId="{C14B56A6-7660-4B3F-8B25-6D28675ED282}" type="presParOf" srcId="{E03B2560-D7CF-4F99-AB5D-4FEE819761ED}" destId="{FB083835-78CE-4B83-8DA9-3041BF34C7AB}" srcOrd="5" destOrd="0" presId="urn:microsoft.com/office/officeart/2005/8/layout/cycle3"/>
    <dgm:cxn modelId="{F701A0D7-B6D1-40E2-8193-3148646DFB4E}" type="presParOf" srcId="{E03B2560-D7CF-4F99-AB5D-4FEE819761ED}" destId="{B8D44B40-C61E-456C-9AAB-4FB36B319BF6}" srcOrd="6" destOrd="0" presId="urn:microsoft.com/office/officeart/2005/8/layout/cycle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5C139-4262-41E7-8780-F154A22CFED4}">
      <dsp:nvSpPr>
        <dsp:cNvPr id="0" name=""/>
        <dsp:cNvSpPr/>
      </dsp:nvSpPr>
      <dsp:spPr>
        <a:xfrm>
          <a:off x="-4498950" y="-689906"/>
          <a:ext cx="5359504" cy="5359504"/>
        </a:xfrm>
        <a:prstGeom prst="blockArc">
          <a:avLst>
            <a:gd name="adj1" fmla="val 18900000"/>
            <a:gd name="adj2" fmla="val 2700000"/>
            <a:gd name="adj3" fmla="val 40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6BBBE9-D348-4F0A-84F5-DB516B650218}">
      <dsp:nvSpPr>
        <dsp:cNvPr id="0" name=""/>
        <dsp:cNvSpPr/>
      </dsp:nvSpPr>
      <dsp:spPr>
        <a:xfrm>
          <a:off x="553445" y="397969"/>
          <a:ext cx="8390162" cy="795938"/>
        </a:xfrm>
        <a:prstGeom prst="rect">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7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Improve Engineering Agility</a:t>
          </a:r>
        </a:p>
      </dsp:txBody>
      <dsp:txXfrm>
        <a:off x="553445" y="397969"/>
        <a:ext cx="8390162" cy="795938"/>
      </dsp:txXfrm>
    </dsp:sp>
    <dsp:sp modelId="{9D86B6BF-CC17-4134-8EC8-49CF631C9AD0}">
      <dsp:nvSpPr>
        <dsp:cNvPr id="0" name=""/>
        <dsp:cNvSpPr/>
      </dsp:nvSpPr>
      <dsp:spPr>
        <a:xfrm>
          <a:off x="55984" y="298476"/>
          <a:ext cx="994922" cy="994922"/>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B435A9-0063-44AB-AF48-60C698B61A54}">
      <dsp:nvSpPr>
        <dsp:cNvPr id="0" name=""/>
        <dsp:cNvSpPr/>
      </dsp:nvSpPr>
      <dsp:spPr>
        <a:xfrm>
          <a:off x="842769" y="1591876"/>
          <a:ext cx="8100838" cy="795938"/>
        </a:xfrm>
        <a:prstGeom prst="rect">
          <a:avLst/>
        </a:prstGeom>
        <a:solidFill>
          <a:schemeClr val="bg2">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7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Encourage Data-Driven Decision Making</a:t>
          </a:r>
        </a:p>
      </dsp:txBody>
      <dsp:txXfrm>
        <a:off x="842769" y="1591876"/>
        <a:ext cx="8100838" cy="795938"/>
      </dsp:txXfrm>
    </dsp:sp>
    <dsp:sp modelId="{A537FD8A-F9F6-40F7-92EA-07259530F308}">
      <dsp:nvSpPr>
        <dsp:cNvPr id="0" name=""/>
        <dsp:cNvSpPr/>
      </dsp:nvSpPr>
      <dsp:spPr>
        <a:xfrm>
          <a:off x="345308" y="1492384"/>
          <a:ext cx="994922" cy="994922"/>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9F4D13-A1C3-4A8F-B15B-702C36D03932}">
      <dsp:nvSpPr>
        <dsp:cNvPr id="0" name=""/>
        <dsp:cNvSpPr/>
      </dsp:nvSpPr>
      <dsp:spPr>
        <a:xfrm>
          <a:off x="553445" y="2785783"/>
          <a:ext cx="8390162" cy="795938"/>
        </a:xfrm>
        <a:prstGeom prst="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17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t>Scale-up Customer Obsession</a:t>
          </a:r>
        </a:p>
      </dsp:txBody>
      <dsp:txXfrm>
        <a:off x="553445" y="2785783"/>
        <a:ext cx="8390162" cy="795938"/>
      </dsp:txXfrm>
    </dsp:sp>
    <dsp:sp modelId="{24AEE46D-CB5B-46B3-AE2B-AAD4C89495E2}">
      <dsp:nvSpPr>
        <dsp:cNvPr id="0" name=""/>
        <dsp:cNvSpPr/>
      </dsp:nvSpPr>
      <dsp:spPr>
        <a:xfrm>
          <a:off x="55984" y="2686291"/>
          <a:ext cx="994922" cy="994922"/>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5C139-4262-41E7-8780-F154A22CFED4}">
      <dsp:nvSpPr>
        <dsp:cNvPr id="0" name=""/>
        <dsp:cNvSpPr/>
      </dsp:nvSpPr>
      <dsp:spPr>
        <a:xfrm>
          <a:off x="-4498950" y="-689906"/>
          <a:ext cx="5359504" cy="5359504"/>
        </a:xfrm>
        <a:prstGeom prst="blockArc">
          <a:avLst>
            <a:gd name="adj1" fmla="val 18900000"/>
            <a:gd name="adj2" fmla="val 2700000"/>
            <a:gd name="adj3" fmla="val 403"/>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6BBBE9-D348-4F0A-84F5-DB516B650218}">
      <dsp:nvSpPr>
        <dsp:cNvPr id="0" name=""/>
        <dsp:cNvSpPr/>
      </dsp:nvSpPr>
      <dsp:spPr>
        <a:xfrm>
          <a:off x="450769" y="305958"/>
          <a:ext cx="8492838" cy="612235"/>
        </a:xfrm>
        <a:prstGeom prst="rect">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596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Light weight and fast install</a:t>
          </a:r>
        </a:p>
      </dsp:txBody>
      <dsp:txXfrm>
        <a:off x="450769" y="305958"/>
        <a:ext cx="8492838" cy="612235"/>
      </dsp:txXfrm>
    </dsp:sp>
    <dsp:sp modelId="{9D86B6BF-CC17-4134-8EC8-49CF631C9AD0}">
      <dsp:nvSpPr>
        <dsp:cNvPr id="0" name=""/>
        <dsp:cNvSpPr/>
      </dsp:nvSpPr>
      <dsp:spPr>
        <a:xfrm>
          <a:off x="68122" y="229429"/>
          <a:ext cx="765294" cy="76529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B435A9-0063-44AB-AF48-60C698B61A54}">
      <dsp:nvSpPr>
        <dsp:cNvPr id="0" name=""/>
        <dsp:cNvSpPr/>
      </dsp:nvSpPr>
      <dsp:spPr>
        <a:xfrm>
          <a:off x="801778" y="1224471"/>
          <a:ext cx="8141829" cy="612235"/>
        </a:xfrm>
        <a:prstGeom prst="rect">
          <a:avLst/>
        </a:prstGeom>
        <a:solidFill>
          <a:schemeClr val="bg2">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596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Isolated and non-impactful</a:t>
          </a:r>
        </a:p>
      </dsp:txBody>
      <dsp:txXfrm>
        <a:off x="801778" y="1224471"/>
        <a:ext cx="8141829" cy="612235"/>
      </dsp:txXfrm>
    </dsp:sp>
    <dsp:sp modelId="{A537FD8A-F9F6-40F7-92EA-07259530F308}">
      <dsp:nvSpPr>
        <dsp:cNvPr id="0" name=""/>
        <dsp:cNvSpPr/>
      </dsp:nvSpPr>
      <dsp:spPr>
        <a:xfrm>
          <a:off x="419131" y="1147941"/>
          <a:ext cx="765294" cy="76529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9FC931-6449-42E9-A9D4-3FE303FD232D}">
      <dsp:nvSpPr>
        <dsp:cNvPr id="0" name=""/>
        <dsp:cNvSpPr/>
      </dsp:nvSpPr>
      <dsp:spPr>
        <a:xfrm>
          <a:off x="801778" y="2142984"/>
          <a:ext cx="8141829" cy="612235"/>
        </a:xfrm>
        <a:prstGeom prst="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596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Enable Experimentation</a:t>
          </a:r>
        </a:p>
      </dsp:txBody>
      <dsp:txXfrm>
        <a:off x="801778" y="2142984"/>
        <a:ext cx="8141829" cy="612235"/>
      </dsp:txXfrm>
    </dsp:sp>
    <dsp:sp modelId="{92138AC1-CC8E-41A0-B7AC-F46540CEFAF8}">
      <dsp:nvSpPr>
        <dsp:cNvPr id="0" name=""/>
        <dsp:cNvSpPr/>
      </dsp:nvSpPr>
      <dsp:spPr>
        <a:xfrm>
          <a:off x="419131" y="2066454"/>
          <a:ext cx="765294" cy="76529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DBC195-66AD-4F24-B599-D0C69CDAFDAD}">
      <dsp:nvSpPr>
        <dsp:cNvPr id="0" name=""/>
        <dsp:cNvSpPr/>
      </dsp:nvSpPr>
      <dsp:spPr>
        <a:xfrm>
          <a:off x="450769" y="3061496"/>
          <a:ext cx="8492838" cy="612235"/>
        </a:xfrm>
        <a:prstGeom prst="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5962"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Built-in Feedback mechanism</a:t>
          </a:r>
        </a:p>
      </dsp:txBody>
      <dsp:txXfrm>
        <a:off x="450769" y="3061496"/>
        <a:ext cx="8492838" cy="612235"/>
      </dsp:txXfrm>
    </dsp:sp>
    <dsp:sp modelId="{3C88D5B8-92EF-4016-831A-6B1FF54B094A}">
      <dsp:nvSpPr>
        <dsp:cNvPr id="0" name=""/>
        <dsp:cNvSpPr/>
      </dsp:nvSpPr>
      <dsp:spPr>
        <a:xfrm>
          <a:off x="68122" y="2984967"/>
          <a:ext cx="765294" cy="765294"/>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259D4-959B-400F-B200-A6DC801CE8F5}">
      <dsp:nvSpPr>
        <dsp:cNvPr id="0" name=""/>
        <dsp:cNvSpPr/>
      </dsp:nvSpPr>
      <dsp:spPr>
        <a:xfrm>
          <a:off x="4787149" y="3424727"/>
          <a:ext cx="2487963" cy="1611636"/>
        </a:xfrm>
        <a:prstGeom prst="roundRect">
          <a:avLst>
            <a:gd name="adj" fmla="val 10000"/>
          </a:avLst>
        </a:prstGeom>
        <a:solidFill>
          <a:schemeClr val="lt1"/>
        </a:solidFill>
        <a:ln w="10795"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FontTx/>
            <a:buNone/>
          </a:pPr>
          <a:endParaRPr lang="en-US" sz="1400" kern="120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FontTx/>
            <a:buNone/>
          </a:pPr>
          <a:r>
            <a:rPr lang="en-US" sz="1400" kern="1200" dirty="0">
              <a:solidFill>
                <a:sysClr val="windowText" lastClr="000000">
                  <a:hueOff val="0"/>
                  <a:satOff val="0"/>
                  <a:lumOff val="0"/>
                  <a:alphaOff val="0"/>
                </a:sysClr>
              </a:solidFill>
              <a:latin typeface="Calibri" panose="020F0502020204030204"/>
              <a:ea typeface="+mn-ea"/>
              <a:cs typeface="+mn-cs"/>
            </a:rPr>
            <a:t>Real world feedback -  early, often and actionable</a:t>
          </a:r>
        </a:p>
      </dsp:txBody>
      <dsp:txXfrm>
        <a:off x="5568940" y="3863038"/>
        <a:ext cx="1670770" cy="1137923"/>
      </dsp:txXfrm>
    </dsp:sp>
    <dsp:sp modelId="{84FC91F8-3D9B-4661-BC6E-FF4EBA152F78}">
      <dsp:nvSpPr>
        <dsp:cNvPr id="0" name=""/>
        <dsp:cNvSpPr/>
      </dsp:nvSpPr>
      <dsp:spPr>
        <a:xfrm>
          <a:off x="727840" y="3424727"/>
          <a:ext cx="2487963" cy="1611636"/>
        </a:xfrm>
        <a:prstGeom prst="roundRect">
          <a:avLst>
            <a:gd name="adj" fmla="val 10000"/>
          </a:avLst>
        </a:prstGeom>
        <a:solidFill>
          <a:schemeClr val="lt1"/>
        </a:solidFill>
        <a:ln w="1079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FontTx/>
            <a:buNone/>
          </a:pPr>
          <a:r>
            <a:rPr lang="en-US" sz="1400" kern="1200">
              <a:solidFill>
                <a:sysClr val="windowText" lastClr="000000">
                  <a:hueOff val="0"/>
                  <a:satOff val="0"/>
                  <a:lumOff val="0"/>
                  <a:alphaOff val="0"/>
                </a:sysClr>
              </a:solidFill>
              <a:latin typeface="Calibri" panose="020F0502020204030204"/>
              <a:ea typeface="+mn-ea"/>
              <a:cs typeface="+mn-cs"/>
            </a:rPr>
            <a:t>Faster  release cadence with customer engagement on early bits. </a:t>
          </a:r>
        </a:p>
      </dsp:txBody>
      <dsp:txXfrm>
        <a:off x="763242" y="3863038"/>
        <a:ext cx="1670770" cy="1137923"/>
      </dsp:txXfrm>
    </dsp:sp>
    <dsp:sp modelId="{3890882F-8674-4FCF-8C6E-38593A87535F}">
      <dsp:nvSpPr>
        <dsp:cNvPr id="0" name=""/>
        <dsp:cNvSpPr/>
      </dsp:nvSpPr>
      <dsp:spPr>
        <a:xfrm>
          <a:off x="4787149" y="0"/>
          <a:ext cx="2487963" cy="1611636"/>
        </a:xfrm>
        <a:prstGeom prst="roundRect">
          <a:avLst>
            <a:gd name="adj" fmla="val 10000"/>
          </a:avLst>
        </a:prstGeom>
        <a:solidFill>
          <a:sysClr val="window" lastClr="FFFFFF">
            <a:alpha val="90000"/>
            <a:hueOff val="0"/>
            <a:satOff val="0"/>
            <a:lumOff val="0"/>
            <a:alphaOff val="0"/>
          </a:sys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FontTx/>
            <a:buNone/>
          </a:pPr>
          <a:r>
            <a:rPr lang="en-US" sz="1400" kern="1200">
              <a:solidFill>
                <a:sysClr val="windowText" lastClr="000000">
                  <a:hueOff val="0"/>
                  <a:satOff val="0"/>
                  <a:lumOff val="0"/>
                  <a:alphaOff val="0"/>
                </a:sysClr>
              </a:solidFill>
              <a:latin typeface="Calibri" panose="020F0502020204030204"/>
              <a:ea typeface="+mn-ea"/>
              <a:cs typeface="+mn-cs"/>
            </a:rPr>
            <a:t>Integrated plan on what we build, who we build for and why</a:t>
          </a:r>
        </a:p>
      </dsp:txBody>
      <dsp:txXfrm>
        <a:off x="5568940" y="35402"/>
        <a:ext cx="1670770" cy="1137923"/>
      </dsp:txXfrm>
    </dsp:sp>
    <dsp:sp modelId="{B5C16942-690E-48D3-ADEA-3D9C058346F8}">
      <dsp:nvSpPr>
        <dsp:cNvPr id="0" name=""/>
        <dsp:cNvSpPr/>
      </dsp:nvSpPr>
      <dsp:spPr>
        <a:xfrm>
          <a:off x="727840" y="0"/>
          <a:ext cx="2487963" cy="1611636"/>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FontTx/>
            <a:buNone/>
          </a:pPr>
          <a:r>
            <a:rPr lang="en-US" sz="1400" kern="1200">
              <a:solidFill>
                <a:sysClr val="windowText" lastClr="000000">
                  <a:hueOff val="0"/>
                  <a:satOff val="0"/>
                  <a:lumOff val="0"/>
                  <a:alphaOff val="0"/>
                </a:sysClr>
              </a:solidFill>
              <a:latin typeface="Calibri" panose="020F0502020204030204"/>
              <a:ea typeface="+mn-ea"/>
              <a:cs typeface="+mn-cs"/>
            </a:rPr>
            <a:t>Small iterative code changes – maintain quality,  continuous dogfooding</a:t>
          </a:r>
        </a:p>
      </dsp:txBody>
      <dsp:txXfrm>
        <a:off x="763242" y="35402"/>
        <a:ext cx="1670770" cy="1137923"/>
      </dsp:txXfrm>
    </dsp:sp>
    <dsp:sp modelId="{229F07C1-460D-474F-8A36-0C3103E4FF15}">
      <dsp:nvSpPr>
        <dsp:cNvPr id="0" name=""/>
        <dsp:cNvSpPr/>
      </dsp:nvSpPr>
      <dsp:spPr>
        <a:xfrm>
          <a:off x="1770367" y="287072"/>
          <a:ext cx="2180745" cy="2180745"/>
        </a:xfrm>
        <a:prstGeom prst="pieWedge">
          <a:avLst/>
        </a:prstGeom>
        <a:solidFill>
          <a:srgbClr val="00206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Development</a:t>
          </a:r>
        </a:p>
      </dsp:txBody>
      <dsp:txXfrm>
        <a:off x="2409092" y="925797"/>
        <a:ext cx="1542020" cy="1542020"/>
      </dsp:txXfrm>
    </dsp:sp>
    <dsp:sp modelId="{AB9F04F5-1C0A-417B-936E-E36DB2C8E363}">
      <dsp:nvSpPr>
        <dsp:cNvPr id="0" name=""/>
        <dsp:cNvSpPr/>
      </dsp:nvSpPr>
      <dsp:spPr>
        <a:xfrm rot="5400000">
          <a:off x="4051840" y="287072"/>
          <a:ext cx="2180745" cy="2180745"/>
        </a:xfrm>
        <a:prstGeom prst="pieWedge">
          <a:avLst/>
        </a:prstGeom>
        <a:solidFill>
          <a:schemeClr val="accent4">
            <a:lumMod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Planning</a:t>
          </a:r>
        </a:p>
      </dsp:txBody>
      <dsp:txXfrm rot="-5400000">
        <a:off x="4051840" y="925797"/>
        <a:ext cx="1542020" cy="1542020"/>
      </dsp:txXfrm>
    </dsp:sp>
    <dsp:sp modelId="{D52FD71F-64B7-474E-9B15-0E13289A926C}">
      <dsp:nvSpPr>
        <dsp:cNvPr id="0" name=""/>
        <dsp:cNvSpPr/>
      </dsp:nvSpPr>
      <dsp:spPr>
        <a:xfrm rot="10800000">
          <a:off x="4051840" y="2568545"/>
          <a:ext cx="2180745" cy="2180745"/>
        </a:xfrm>
        <a:prstGeom prst="pieWedge">
          <a:avLst/>
        </a:prstGeom>
        <a:solidFill>
          <a:schemeClr val="accent2">
            <a:lumMod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Feedback</a:t>
          </a:r>
        </a:p>
      </dsp:txBody>
      <dsp:txXfrm rot="10800000">
        <a:off x="4051840" y="2568545"/>
        <a:ext cx="1542020" cy="1542020"/>
      </dsp:txXfrm>
    </dsp:sp>
    <dsp:sp modelId="{6A3352CC-A324-4702-9FD0-9C9A118E8E18}">
      <dsp:nvSpPr>
        <dsp:cNvPr id="0" name=""/>
        <dsp:cNvSpPr/>
      </dsp:nvSpPr>
      <dsp:spPr>
        <a:xfrm rot="16200000">
          <a:off x="1770367" y="2568545"/>
          <a:ext cx="2180745" cy="2180745"/>
        </a:xfrm>
        <a:prstGeom prst="pieWedg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Delivery</a:t>
          </a:r>
        </a:p>
      </dsp:txBody>
      <dsp:txXfrm rot="5400000">
        <a:off x="2409092" y="2568545"/>
        <a:ext cx="1542020" cy="1542020"/>
      </dsp:txXfrm>
    </dsp:sp>
    <dsp:sp modelId="{F9EA3E92-1EF5-4329-AF85-A620E8CE5D97}">
      <dsp:nvSpPr>
        <dsp:cNvPr id="0" name=""/>
        <dsp:cNvSpPr/>
      </dsp:nvSpPr>
      <dsp:spPr>
        <a:xfrm flipH="1">
          <a:off x="3621315" y="2094005"/>
          <a:ext cx="745806" cy="654727"/>
        </a:xfrm>
        <a:prstGeom prst="circularArrow">
          <a:avLst/>
        </a:prstGeom>
        <a:solidFill>
          <a:srgbClr val="ED7D31">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E95779B-E713-4D69-82E3-5DA806EC5F5C}">
      <dsp:nvSpPr>
        <dsp:cNvPr id="0" name=""/>
        <dsp:cNvSpPr/>
      </dsp:nvSpPr>
      <dsp:spPr>
        <a:xfrm rot="10800000" flipH="1">
          <a:off x="3614057" y="2287624"/>
          <a:ext cx="760352" cy="654727"/>
        </a:xfrm>
        <a:prstGeom prst="circularArrow">
          <a:avLst/>
        </a:prstGeom>
        <a:solidFill>
          <a:srgbClr val="ED7D31">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0518-815E-488B-A702-21108362E615}">
      <dsp:nvSpPr>
        <dsp:cNvPr id="0" name=""/>
        <dsp:cNvSpPr/>
      </dsp:nvSpPr>
      <dsp:spPr>
        <a:xfrm>
          <a:off x="403527" y="-3914"/>
          <a:ext cx="3809179" cy="3809179"/>
        </a:xfrm>
        <a:prstGeom prst="circularArrow">
          <a:avLst>
            <a:gd name="adj1" fmla="val 5274"/>
            <a:gd name="adj2" fmla="val 312630"/>
            <a:gd name="adj3" fmla="val 14308821"/>
            <a:gd name="adj4" fmla="val 17079955"/>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D535F-B369-4F9E-A7EB-37179FFE3917}">
      <dsp:nvSpPr>
        <dsp:cNvPr id="0" name=""/>
        <dsp:cNvSpPr/>
      </dsp:nvSpPr>
      <dsp:spPr>
        <a:xfrm>
          <a:off x="1617260" y="2133"/>
          <a:ext cx="1381714" cy="690857"/>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Business hypothesis</a:t>
          </a:r>
        </a:p>
      </dsp:txBody>
      <dsp:txXfrm>
        <a:off x="1650985" y="35858"/>
        <a:ext cx="1314264" cy="623407"/>
      </dsp:txXfrm>
    </dsp:sp>
    <dsp:sp modelId="{46C02977-7937-44B4-9800-AAA2386F580A}">
      <dsp:nvSpPr>
        <dsp:cNvPr id="0" name=""/>
        <dsp:cNvSpPr/>
      </dsp:nvSpPr>
      <dsp:spPr>
        <a:xfrm>
          <a:off x="2955534" y="774786"/>
          <a:ext cx="1381714" cy="690857"/>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Define</a:t>
          </a:r>
        </a:p>
      </dsp:txBody>
      <dsp:txXfrm>
        <a:off x="2989259" y="808511"/>
        <a:ext cx="1314264" cy="623407"/>
      </dsp:txXfrm>
    </dsp:sp>
    <dsp:sp modelId="{9B230A96-D3DE-4ECF-9A59-DFE86478ED2D}">
      <dsp:nvSpPr>
        <dsp:cNvPr id="0" name=""/>
        <dsp:cNvSpPr/>
      </dsp:nvSpPr>
      <dsp:spPr>
        <a:xfrm>
          <a:off x="2955534" y="2320092"/>
          <a:ext cx="1381714" cy="690857"/>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Build</a:t>
          </a:r>
        </a:p>
      </dsp:txBody>
      <dsp:txXfrm>
        <a:off x="2989259" y="2353817"/>
        <a:ext cx="1314264" cy="623407"/>
      </dsp:txXfrm>
    </dsp:sp>
    <dsp:sp modelId="{87BCC9B5-2025-47A2-8015-850F254DFC98}">
      <dsp:nvSpPr>
        <dsp:cNvPr id="0" name=""/>
        <dsp:cNvSpPr/>
      </dsp:nvSpPr>
      <dsp:spPr>
        <a:xfrm>
          <a:off x="1617260" y="3092745"/>
          <a:ext cx="1381714" cy="690857"/>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QA</a:t>
          </a:r>
        </a:p>
      </dsp:txBody>
      <dsp:txXfrm>
        <a:off x="1650985" y="3126470"/>
        <a:ext cx="1314264" cy="623407"/>
      </dsp:txXfrm>
    </dsp:sp>
    <dsp:sp modelId="{FB083835-78CE-4B83-8DA9-3041BF34C7AB}">
      <dsp:nvSpPr>
        <dsp:cNvPr id="0" name=""/>
        <dsp:cNvSpPr/>
      </dsp:nvSpPr>
      <dsp:spPr>
        <a:xfrm>
          <a:off x="278985" y="2320092"/>
          <a:ext cx="1381714" cy="690857"/>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Release</a:t>
          </a:r>
        </a:p>
      </dsp:txBody>
      <dsp:txXfrm>
        <a:off x="312710" y="2353817"/>
        <a:ext cx="1314264" cy="623407"/>
      </dsp:txXfrm>
    </dsp:sp>
    <dsp:sp modelId="{B8D44B40-C61E-456C-9AAB-4FB36B319BF6}">
      <dsp:nvSpPr>
        <dsp:cNvPr id="0" name=""/>
        <dsp:cNvSpPr/>
      </dsp:nvSpPr>
      <dsp:spPr>
        <a:xfrm>
          <a:off x="278985" y="774786"/>
          <a:ext cx="1381714" cy="690857"/>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Measure &amp; Evaluate</a:t>
          </a:r>
        </a:p>
      </dsp:txBody>
      <dsp:txXfrm>
        <a:off x="312710" y="808511"/>
        <a:ext cx="1314264" cy="623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0518-815E-488B-A702-21108362E615}">
      <dsp:nvSpPr>
        <dsp:cNvPr id="0" name=""/>
        <dsp:cNvSpPr/>
      </dsp:nvSpPr>
      <dsp:spPr>
        <a:xfrm>
          <a:off x="267182" y="-4774"/>
          <a:ext cx="2656038" cy="2656038"/>
        </a:xfrm>
        <a:prstGeom prst="circularArrow">
          <a:avLst>
            <a:gd name="adj1" fmla="val 5274"/>
            <a:gd name="adj2" fmla="val 312630"/>
            <a:gd name="adj3" fmla="val 14385285"/>
            <a:gd name="adj4" fmla="val 17035629"/>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D535F-B369-4F9E-A7EB-37179FFE3917}">
      <dsp:nvSpPr>
        <dsp:cNvPr id="0" name=""/>
        <dsp:cNvSpPr/>
      </dsp:nvSpPr>
      <dsp:spPr>
        <a:xfrm>
          <a:off x="1135646" y="934"/>
          <a:ext cx="919110" cy="45955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Business needs</a:t>
          </a:r>
        </a:p>
      </dsp:txBody>
      <dsp:txXfrm>
        <a:off x="1158080" y="23368"/>
        <a:ext cx="874242" cy="414687"/>
      </dsp:txXfrm>
    </dsp:sp>
    <dsp:sp modelId="{46C02977-7937-44B4-9800-AAA2386F580A}">
      <dsp:nvSpPr>
        <dsp:cNvPr id="0" name=""/>
        <dsp:cNvSpPr/>
      </dsp:nvSpPr>
      <dsp:spPr>
        <a:xfrm>
          <a:off x="2068789" y="539684"/>
          <a:ext cx="919110" cy="459555"/>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Define</a:t>
          </a:r>
        </a:p>
      </dsp:txBody>
      <dsp:txXfrm>
        <a:off x="2091223" y="562118"/>
        <a:ext cx="874242" cy="414687"/>
      </dsp:txXfrm>
    </dsp:sp>
    <dsp:sp modelId="{9B230A96-D3DE-4ECF-9A59-DFE86478ED2D}">
      <dsp:nvSpPr>
        <dsp:cNvPr id="0" name=""/>
        <dsp:cNvSpPr/>
      </dsp:nvSpPr>
      <dsp:spPr>
        <a:xfrm>
          <a:off x="2068789" y="1617184"/>
          <a:ext cx="919110" cy="459555"/>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Build</a:t>
          </a:r>
        </a:p>
      </dsp:txBody>
      <dsp:txXfrm>
        <a:off x="2091223" y="1639618"/>
        <a:ext cx="874242" cy="414687"/>
      </dsp:txXfrm>
    </dsp:sp>
    <dsp:sp modelId="{CC55F496-1F61-4C51-AE3D-AE03D82FAC7C}">
      <dsp:nvSpPr>
        <dsp:cNvPr id="0" name=""/>
        <dsp:cNvSpPr/>
      </dsp:nvSpPr>
      <dsp:spPr>
        <a:xfrm>
          <a:off x="1135646" y="2155934"/>
          <a:ext cx="919110" cy="45955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QA</a:t>
          </a:r>
        </a:p>
      </dsp:txBody>
      <dsp:txXfrm>
        <a:off x="1158080" y="2178368"/>
        <a:ext cx="874242" cy="414687"/>
      </dsp:txXfrm>
    </dsp:sp>
    <dsp:sp modelId="{FB083835-78CE-4B83-8DA9-3041BF34C7AB}">
      <dsp:nvSpPr>
        <dsp:cNvPr id="0" name=""/>
        <dsp:cNvSpPr/>
      </dsp:nvSpPr>
      <dsp:spPr>
        <a:xfrm>
          <a:off x="202503" y="1617184"/>
          <a:ext cx="919110" cy="459555"/>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US" sz="900" kern="1200" dirty="0"/>
            <a:t>Release</a:t>
          </a:r>
        </a:p>
      </dsp:txBody>
      <dsp:txXfrm>
        <a:off x="224937" y="1639618"/>
        <a:ext cx="874242" cy="414687"/>
      </dsp:txXfrm>
    </dsp:sp>
    <dsp:sp modelId="{0D6277C2-032C-4DDD-8846-87E188E1527E}">
      <dsp:nvSpPr>
        <dsp:cNvPr id="0" name=""/>
        <dsp:cNvSpPr/>
      </dsp:nvSpPr>
      <dsp:spPr>
        <a:xfrm>
          <a:off x="202503" y="539684"/>
          <a:ext cx="919110" cy="45955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Measure &amp; Evaluate</a:t>
          </a:r>
        </a:p>
      </dsp:txBody>
      <dsp:txXfrm>
        <a:off x="224937" y="562118"/>
        <a:ext cx="874242" cy="4146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0518-815E-488B-A702-21108362E615}">
      <dsp:nvSpPr>
        <dsp:cNvPr id="0" name=""/>
        <dsp:cNvSpPr/>
      </dsp:nvSpPr>
      <dsp:spPr>
        <a:xfrm>
          <a:off x="587053" y="-17982"/>
          <a:ext cx="2196968" cy="2196968"/>
        </a:xfrm>
        <a:prstGeom prst="circularArrow">
          <a:avLst>
            <a:gd name="adj1" fmla="val 4668"/>
            <a:gd name="adj2" fmla="val 272909"/>
            <a:gd name="adj3" fmla="val 13287267"/>
            <a:gd name="adj4" fmla="val 17728261"/>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D535F-B369-4F9E-A7EB-37179FFE3917}">
      <dsp:nvSpPr>
        <dsp:cNvPr id="0" name=""/>
        <dsp:cNvSpPr/>
      </dsp:nvSpPr>
      <dsp:spPr>
        <a:xfrm>
          <a:off x="1042761" y="960"/>
          <a:ext cx="1285551" cy="64277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Business needs</a:t>
          </a:r>
        </a:p>
      </dsp:txBody>
      <dsp:txXfrm>
        <a:off x="1074139" y="32338"/>
        <a:ext cx="1222795" cy="580019"/>
      </dsp:txXfrm>
    </dsp:sp>
    <dsp:sp modelId="{46C02977-7937-44B4-9800-AAA2386F580A}">
      <dsp:nvSpPr>
        <dsp:cNvPr id="0" name=""/>
        <dsp:cNvSpPr/>
      </dsp:nvSpPr>
      <dsp:spPr>
        <a:xfrm>
          <a:off x="1831619" y="789818"/>
          <a:ext cx="1285551" cy="642775"/>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Define</a:t>
          </a:r>
        </a:p>
      </dsp:txBody>
      <dsp:txXfrm>
        <a:off x="1862997" y="821196"/>
        <a:ext cx="1222795" cy="580019"/>
      </dsp:txXfrm>
    </dsp:sp>
    <dsp:sp modelId="{9B230A96-D3DE-4ECF-9A59-DFE86478ED2D}">
      <dsp:nvSpPr>
        <dsp:cNvPr id="0" name=""/>
        <dsp:cNvSpPr/>
      </dsp:nvSpPr>
      <dsp:spPr>
        <a:xfrm>
          <a:off x="1042761" y="1578675"/>
          <a:ext cx="1285551" cy="642775"/>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Build</a:t>
          </a:r>
        </a:p>
      </dsp:txBody>
      <dsp:txXfrm>
        <a:off x="1074139" y="1610053"/>
        <a:ext cx="1222795" cy="580019"/>
      </dsp:txXfrm>
    </dsp:sp>
    <dsp:sp modelId="{87BCC9B5-2025-47A2-8015-850F254DFC98}">
      <dsp:nvSpPr>
        <dsp:cNvPr id="0" name=""/>
        <dsp:cNvSpPr/>
      </dsp:nvSpPr>
      <dsp:spPr>
        <a:xfrm>
          <a:off x="253904" y="789818"/>
          <a:ext cx="1285551" cy="64277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BVT</a:t>
          </a:r>
        </a:p>
      </dsp:txBody>
      <dsp:txXfrm>
        <a:off x="285282" y="821196"/>
        <a:ext cx="1222795" cy="580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0518-815E-488B-A702-21108362E615}">
      <dsp:nvSpPr>
        <dsp:cNvPr id="0" name=""/>
        <dsp:cNvSpPr/>
      </dsp:nvSpPr>
      <dsp:spPr>
        <a:xfrm>
          <a:off x="587053" y="-17982"/>
          <a:ext cx="2196968" cy="2196968"/>
        </a:xfrm>
        <a:prstGeom prst="circularArrow">
          <a:avLst>
            <a:gd name="adj1" fmla="val 4668"/>
            <a:gd name="adj2" fmla="val 272909"/>
            <a:gd name="adj3" fmla="val 13287267"/>
            <a:gd name="adj4" fmla="val 17728261"/>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D535F-B369-4F9E-A7EB-37179FFE3917}">
      <dsp:nvSpPr>
        <dsp:cNvPr id="0" name=""/>
        <dsp:cNvSpPr/>
      </dsp:nvSpPr>
      <dsp:spPr>
        <a:xfrm>
          <a:off x="1042761" y="960"/>
          <a:ext cx="1285551" cy="64277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Business needs</a:t>
          </a:r>
        </a:p>
      </dsp:txBody>
      <dsp:txXfrm>
        <a:off x="1074139" y="32338"/>
        <a:ext cx="1222795" cy="580019"/>
      </dsp:txXfrm>
    </dsp:sp>
    <dsp:sp modelId="{46C02977-7937-44B4-9800-AAA2386F580A}">
      <dsp:nvSpPr>
        <dsp:cNvPr id="0" name=""/>
        <dsp:cNvSpPr/>
      </dsp:nvSpPr>
      <dsp:spPr>
        <a:xfrm>
          <a:off x="1831619" y="789818"/>
          <a:ext cx="1285551" cy="642775"/>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Define</a:t>
          </a:r>
        </a:p>
      </dsp:txBody>
      <dsp:txXfrm>
        <a:off x="1862997" y="821196"/>
        <a:ext cx="1222795" cy="580019"/>
      </dsp:txXfrm>
    </dsp:sp>
    <dsp:sp modelId="{9B230A96-D3DE-4ECF-9A59-DFE86478ED2D}">
      <dsp:nvSpPr>
        <dsp:cNvPr id="0" name=""/>
        <dsp:cNvSpPr/>
      </dsp:nvSpPr>
      <dsp:spPr>
        <a:xfrm>
          <a:off x="1042761" y="1578675"/>
          <a:ext cx="1285551" cy="642775"/>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Build</a:t>
          </a:r>
        </a:p>
      </dsp:txBody>
      <dsp:txXfrm>
        <a:off x="1074139" y="1610053"/>
        <a:ext cx="1222795" cy="580019"/>
      </dsp:txXfrm>
    </dsp:sp>
    <dsp:sp modelId="{87BCC9B5-2025-47A2-8015-850F254DFC98}">
      <dsp:nvSpPr>
        <dsp:cNvPr id="0" name=""/>
        <dsp:cNvSpPr/>
      </dsp:nvSpPr>
      <dsp:spPr>
        <a:xfrm>
          <a:off x="253904" y="789818"/>
          <a:ext cx="1285551" cy="64277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QA</a:t>
          </a:r>
        </a:p>
      </dsp:txBody>
      <dsp:txXfrm>
        <a:off x="285282" y="821196"/>
        <a:ext cx="1222795" cy="5800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0518-815E-488B-A702-21108362E615}">
      <dsp:nvSpPr>
        <dsp:cNvPr id="0" name=""/>
        <dsp:cNvSpPr/>
      </dsp:nvSpPr>
      <dsp:spPr>
        <a:xfrm>
          <a:off x="315290" y="-4693"/>
          <a:ext cx="3062410" cy="3062410"/>
        </a:xfrm>
        <a:prstGeom prst="circularArrow">
          <a:avLst>
            <a:gd name="adj1" fmla="val 5274"/>
            <a:gd name="adj2" fmla="val 312630"/>
            <a:gd name="adj3" fmla="val 14349451"/>
            <a:gd name="adj4" fmla="val 17056369"/>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8D535F-B369-4F9E-A7EB-37179FFE3917}">
      <dsp:nvSpPr>
        <dsp:cNvPr id="0" name=""/>
        <dsp:cNvSpPr/>
      </dsp:nvSpPr>
      <dsp:spPr>
        <a:xfrm>
          <a:off x="1304628" y="1003"/>
          <a:ext cx="1083734" cy="541867"/>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Business hypothesis</a:t>
          </a:r>
        </a:p>
      </dsp:txBody>
      <dsp:txXfrm>
        <a:off x="1331080" y="27455"/>
        <a:ext cx="1030830" cy="488963"/>
      </dsp:txXfrm>
    </dsp:sp>
    <dsp:sp modelId="{46C02977-7937-44B4-9800-AAA2386F580A}">
      <dsp:nvSpPr>
        <dsp:cNvPr id="0" name=""/>
        <dsp:cNvSpPr/>
      </dsp:nvSpPr>
      <dsp:spPr>
        <a:xfrm>
          <a:off x="2380541" y="622182"/>
          <a:ext cx="1083734" cy="541867"/>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Define</a:t>
          </a:r>
        </a:p>
      </dsp:txBody>
      <dsp:txXfrm>
        <a:off x="2406993" y="648634"/>
        <a:ext cx="1030830" cy="488963"/>
      </dsp:txXfrm>
    </dsp:sp>
    <dsp:sp modelId="{9B230A96-D3DE-4ECF-9A59-DFE86478ED2D}">
      <dsp:nvSpPr>
        <dsp:cNvPr id="0" name=""/>
        <dsp:cNvSpPr/>
      </dsp:nvSpPr>
      <dsp:spPr>
        <a:xfrm>
          <a:off x="2380541" y="1864539"/>
          <a:ext cx="1083734" cy="541867"/>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Build</a:t>
          </a:r>
        </a:p>
      </dsp:txBody>
      <dsp:txXfrm>
        <a:off x="2406993" y="1890991"/>
        <a:ext cx="1030830" cy="488963"/>
      </dsp:txXfrm>
    </dsp:sp>
    <dsp:sp modelId="{87BCC9B5-2025-47A2-8015-850F254DFC98}">
      <dsp:nvSpPr>
        <dsp:cNvPr id="0" name=""/>
        <dsp:cNvSpPr/>
      </dsp:nvSpPr>
      <dsp:spPr>
        <a:xfrm>
          <a:off x="1304628" y="2485718"/>
          <a:ext cx="1083734" cy="541867"/>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QA</a:t>
          </a:r>
        </a:p>
      </dsp:txBody>
      <dsp:txXfrm>
        <a:off x="1331080" y="2512170"/>
        <a:ext cx="1030830" cy="488963"/>
      </dsp:txXfrm>
    </dsp:sp>
    <dsp:sp modelId="{FB083835-78CE-4B83-8DA9-3041BF34C7AB}">
      <dsp:nvSpPr>
        <dsp:cNvPr id="0" name=""/>
        <dsp:cNvSpPr/>
      </dsp:nvSpPr>
      <dsp:spPr>
        <a:xfrm>
          <a:off x="228715" y="1864539"/>
          <a:ext cx="1083734" cy="541867"/>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Release</a:t>
          </a:r>
        </a:p>
      </dsp:txBody>
      <dsp:txXfrm>
        <a:off x="255167" y="1890991"/>
        <a:ext cx="1030830" cy="488963"/>
      </dsp:txXfrm>
    </dsp:sp>
    <dsp:sp modelId="{B8D44B40-C61E-456C-9AAB-4FB36B319BF6}">
      <dsp:nvSpPr>
        <dsp:cNvPr id="0" name=""/>
        <dsp:cNvSpPr/>
      </dsp:nvSpPr>
      <dsp:spPr>
        <a:xfrm>
          <a:off x="228715" y="622182"/>
          <a:ext cx="1083734" cy="541867"/>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Measure &amp; Evaluate</a:t>
          </a:r>
        </a:p>
      </dsp:txBody>
      <dsp:txXfrm>
        <a:off x="255167" y="648634"/>
        <a:ext cx="1030830" cy="48896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385DD-5C19-47B8-A273-BAA42C7F984A}" type="datetimeFigureOut">
              <a:rPr lang="en-US" smtClean="0"/>
              <a:t>5/21/2018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41C3C-05AA-464A-8E9C-DF7AF298DECB}" type="slidenum">
              <a:rPr lang="en-US" smtClean="0"/>
              <a:t>‹#›</a:t>
            </a:fld>
            <a:endParaRPr lang="en-US"/>
          </a:p>
        </p:txBody>
      </p:sp>
    </p:spTree>
    <p:extLst>
      <p:ext uri="{BB962C8B-B14F-4D97-AF65-F5344CB8AC3E}">
        <p14:creationId xmlns:p14="http://schemas.microsoft.com/office/powerpoint/2010/main" val="294958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D7B2C-4D1C-46B6-B8A4-6FCCC672C0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5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0" u="none" dirty="0"/>
              <a:t>DevOps is a philosophy</a:t>
            </a:r>
            <a:r>
              <a:rPr lang="en-US" b="0" u="none" baseline="0" dirty="0"/>
              <a:t> with many aspects. From research, we have distilled it’s practices into the People, Process, and Technology layers.</a:t>
            </a:r>
            <a:endParaRPr lang="en-US" b="0" u="none" dirty="0"/>
          </a:p>
          <a:p>
            <a:endParaRPr lang="en-US" b="0" u="none" dirty="0"/>
          </a:p>
          <a:p>
            <a:r>
              <a:rPr lang="en-US" b="1" u="sng" dirty="0"/>
              <a:t>People</a:t>
            </a:r>
          </a:p>
          <a:p>
            <a:pPr marL="239116" indent="-239116">
              <a:buFont typeface="+mj-lt"/>
              <a:buAutoNum type="arabicPeriod"/>
            </a:pPr>
            <a:r>
              <a:rPr lang="en-US" dirty="0"/>
              <a:t>Most important in anything we do and influencing every decision made on the other layers, focus on delivering business value.</a:t>
            </a:r>
          </a:p>
          <a:p>
            <a:pPr marL="239116" indent="-239116">
              <a:buFont typeface="+mj-lt"/>
              <a:buAutoNum type="arabicPeriod"/>
            </a:pPr>
            <a:r>
              <a:rPr lang="en-US" dirty="0"/>
              <a:t>Collaboration throughout the lifecycle. Everyone is equal, quality delivery is a group effort.</a:t>
            </a:r>
          </a:p>
          <a:p>
            <a:pPr marL="239116" indent="-239116">
              <a:buFont typeface="+mj-lt"/>
              <a:buAutoNum type="arabicPeriod"/>
            </a:pPr>
            <a:r>
              <a:rPr lang="en-US" dirty="0"/>
              <a:t>Responsibility ends when application is decommissioned.</a:t>
            </a:r>
          </a:p>
          <a:p>
            <a:pPr marL="239116" indent="-239116">
              <a:buFont typeface="+mj-lt"/>
              <a:buAutoNum type="arabicPeriod"/>
            </a:pPr>
            <a:r>
              <a:rPr lang="en-US" dirty="0"/>
              <a:t>Failure is an opportunity to grow.</a:t>
            </a:r>
          </a:p>
          <a:p>
            <a:pPr marL="239116" indent="-239116">
              <a:buFont typeface="+mj-lt"/>
              <a:buAutoNum type="arabicPeriod"/>
            </a:pPr>
            <a:r>
              <a:rPr lang="en-US" dirty="0"/>
              <a:t>In case of issues, the</a:t>
            </a:r>
            <a:r>
              <a:rPr lang="en-US" baseline="0" dirty="0"/>
              <a:t> business impediment counts, not who caused it.</a:t>
            </a:r>
            <a:endParaRPr lang="en-US" dirty="0"/>
          </a:p>
          <a:p>
            <a:endParaRPr lang="en-US" dirty="0"/>
          </a:p>
          <a:p>
            <a:r>
              <a:rPr lang="en-US" b="1" u="sng" dirty="0"/>
              <a:t>Process</a:t>
            </a:r>
          </a:p>
          <a:p>
            <a:pPr marL="239116" indent="-239116">
              <a:buFont typeface="+mj-lt"/>
              <a:buAutoNum type="arabicPeriod"/>
            </a:pPr>
            <a:r>
              <a:rPr lang="en-US" dirty="0"/>
              <a:t>Operational (non-functional) requirements are equally important to functionality.</a:t>
            </a:r>
          </a:p>
          <a:p>
            <a:pPr marL="239116" indent="-239116">
              <a:buFont typeface="+mj-lt"/>
              <a:buAutoNum type="arabicPeriod"/>
            </a:pPr>
            <a:r>
              <a:rPr lang="en-US" dirty="0"/>
              <a:t>Continuously evolve from previous delivery of a solution and production feedback.</a:t>
            </a:r>
          </a:p>
          <a:p>
            <a:pPr marL="239116" indent="-239116">
              <a:buFont typeface="+mj-lt"/>
              <a:buAutoNum type="arabicPeriod"/>
            </a:pPr>
            <a:r>
              <a:rPr lang="en-US" dirty="0"/>
              <a:t>Maintain short cycle times, providing continuous improvement opportunities to stakeholders and/or customers.</a:t>
            </a:r>
          </a:p>
          <a:p>
            <a:pPr marL="239116" indent="-239116" defTabSz="956462">
              <a:lnSpc>
                <a:spcPct val="100000"/>
              </a:lnSpc>
              <a:spcAft>
                <a:spcPts val="0"/>
              </a:spcAft>
              <a:buFont typeface="+mj-lt"/>
              <a:buAutoNum type="arabicPeriod"/>
              <a:defRPr/>
            </a:pPr>
            <a:r>
              <a:rPr lang="en-US" baseline="0" dirty="0"/>
              <a:t>Favor simplicity over elegance; simple scripts and logic is easy to understand and troubleshoot, allowing for quick fixes.</a:t>
            </a:r>
            <a:endParaRPr lang="en-US" dirty="0"/>
          </a:p>
          <a:p>
            <a:pPr marL="239116" indent="-239116">
              <a:buFont typeface="+mj-lt"/>
              <a:buAutoNum type="arabicPeriod"/>
            </a:pPr>
            <a:r>
              <a:rPr lang="en-US" dirty="0"/>
              <a:t>Develop in small increments; this enables continuous</a:t>
            </a:r>
            <a:r>
              <a:rPr lang="en-US" baseline="0" dirty="0"/>
              <a:t> improvement, keeps cycle times short and ensures changes have minor impact in both functionality and integration with other components within the solution.</a:t>
            </a:r>
          </a:p>
          <a:p>
            <a:endParaRPr lang="en-US" dirty="0"/>
          </a:p>
          <a:p>
            <a:r>
              <a:rPr lang="en-US" b="1" u="sng" dirty="0"/>
              <a:t>Technology</a:t>
            </a:r>
          </a:p>
          <a:p>
            <a:pPr marL="239116" indent="-239116">
              <a:buFont typeface="+mj-lt"/>
              <a:buAutoNum type="arabicPeriod"/>
            </a:pPr>
            <a:r>
              <a:rPr lang="en-US" dirty="0"/>
              <a:t>Automate as much as possible to shorten cycle times and</a:t>
            </a:r>
            <a:r>
              <a:rPr lang="en-US" baseline="0" dirty="0"/>
              <a:t> increase predictability in the build pipeline. Beware of remembering the way your build pipeline works.</a:t>
            </a:r>
            <a:endParaRPr lang="en-US" dirty="0"/>
          </a:p>
          <a:p>
            <a:pPr marL="239116" indent="-239116">
              <a:buFont typeface="+mj-lt"/>
              <a:buAutoNum type="arabicPeriod"/>
            </a:pPr>
            <a:r>
              <a:rPr lang="en-US" dirty="0"/>
              <a:t>Application</a:t>
            </a:r>
            <a:r>
              <a:rPr lang="en-US" baseline="0" dirty="0"/>
              <a:t> = code + configuration + infrastructure. </a:t>
            </a:r>
            <a:r>
              <a:rPr lang="en-US" dirty="0"/>
              <a:t>Manage configuration and infrastructure topology as source code where possible.</a:t>
            </a:r>
          </a:p>
          <a:p>
            <a:pPr marL="239116" indent="-239116">
              <a:buFont typeface="+mj-lt"/>
              <a:buAutoNum type="arabicPeriod"/>
            </a:pPr>
            <a:r>
              <a:rPr lang="en-US" dirty="0"/>
              <a:t>Model, Develop and Operate for resiliency, focusing on Mean Time To Repair</a:t>
            </a:r>
            <a:r>
              <a:rPr lang="en-US" baseline="0" dirty="0"/>
              <a:t>.</a:t>
            </a:r>
            <a:endParaRPr lang="en-US" dirty="0"/>
          </a:p>
          <a:p>
            <a:pPr marL="239116" indent="-239116">
              <a:buFont typeface="+mj-lt"/>
              <a:buAutoNum type="arabicPeriod"/>
            </a:pPr>
            <a:r>
              <a:rPr lang="en-US" dirty="0"/>
              <a:t>Instrument to ensure production insights can be captured</a:t>
            </a:r>
            <a:r>
              <a:rPr lang="en-US" baseline="0" dirty="0"/>
              <a:t> and actionable feedback is available for improving the solution.</a:t>
            </a:r>
            <a:endParaRPr lang="en-US" dirty="0"/>
          </a:p>
          <a:p>
            <a:pPr marL="239116" indent="-239116">
              <a:buFont typeface="+mj-lt"/>
              <a:buAutoNum type="arabicPeriod"/>
            </a:pPr>
            <a:r>
              <a:rPr lang="en-US" dirty="0"/>
              <a:t>Deploy</a:t>
            </a:r>
            <a:r>
              <a:rPr lang="en-US" baseline="0" dirty="0"/>
              <a:t> in the same manner and the same solution to each environment. This ensures what is developed is tested, what is tested is brought into production.</a:t>
            </a:r>
          </a:p>
          <a:p>
            <a:pPr marL="239116" indent="-239116">
              <a:buFont typeface="+mj-lt"/>
              <a:buAutoNum type="arabicPeriod"/>
            </a:pPr>
            <a:endParaRPr lang="en-US" baseline="0" dirty="0"/>
          </a:p>
          <a:p>
            <a:r>
              <a:rPr lang="en-US" baseline="0" dirty="0"/>
              <a:t>Implementing DevOps might seem easy, but in practice, it really depends on the organization it is implemented in. Typically, large Enterprises tend to have vested interests in the divided parts of the organization carrying out development vs. IT operations. These interests and the sheer size of the undertaking of removing barriers within large organizations can make it a daunting task to execute on. Our advice: seek out the “innovators” within the organization and together champion practicing DevOps for a single work stream to gather proof points and influence the change needed.</a:t>
            </a:r>
          </a:p>
          <a:p>
            <a:endParaRPr lang="en-US" baseline="0" dirty="0"/>
          </a:p>
          <a:p>
            <a:endParaRPr lang="en-US" b="1" dirty="0"/>
          </a:p>
        </p:txBody>
      </p:sp>
      <p:sp>
        <p:nvSpPr>
          <p:cNvPr id="4" name="Slide Number Placeholder 3"/>
          <p:cNvSpPr>
            <a:spLocks noGrp="1"/>
          </p:cNvSpPr>
          <p:nvPr>
            <p:ph type="sldNum" sz="quarter" idx="10"/>
          </p:nvPr>
        </p:nvSpPr>
        <p:spPr/>
        <p:txBody>
          <a:bodyPr/>
          <a:lstStyle/>
          <a:p>
            <a:fld id="{675416BA-65F7-274A-AD61-D0FA78F3AA6E}" type="slidenum">
              <a:rPr lang="en-US"/>
              <a:pPr/>
              <a:t>10</a:t>
            </a:fld>
            <a:endParaRPr lang="en-US" dirty="0"/>
          </a:p>
        </p:txBody>
      </p:sp>
    </p:spTree>
    <p:extLst>
      <p:ext uri="{BB962C8B-B14F-4D97-AF65-F5344CB8AC3E}">
        <p14:creationId xmlns:p14="http://schemas.microsoft.com/office/powerpoint/2010/main" val="289240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70A44DA-14D3-4312-BD8C-2A308641D6B4}" type="datetime1">
              <a:rPr lang="en-US" smtClean="0"/>
              <a:t>5/21/2018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48754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Improve the slide – readability…. </a:t>
            </a:r>
          </a:p>
          <a:p>
            <a:endParaRPr lang="en-US"/>
          </a:p>
          <a:p>
            <a:endParaRPr lang="en-US"/>
          </a:p>
          <a:p>
            <a:r>
              <a:rPr lang="en-US"/>
              <a:t>Make it </a:t>
            </a:r>
            <a:r>
              <a:rPr lang="en-US" err="1"/>
              <a:t>counterclock</a:t>
            </a:r>
            <a:r>
              <a:rPr lang="en-US"/>
              <a:t> wise. </a:t>
            </a:r>
          </a:p>
          <a:p>
            <a:endParaRPr lang="en-US"/>
          </a:p>
        </p:txBody>
      </p:sp>
      <p:sp>
        <p:nvSpPr>
          <p:cNvPr id="4" name="Slide Number Placeholder 3"/>
          <p:cNvSpPr>
            <a:spLocks noGrp="1"/>
          </p:cNvSpPr>
          <p:nvPr>
            <p:ph type="sldNum" sz="quarter" idx="10"/>
          </p:nvPr>
        </p:nvSpPr>
        <p:spPr/>
        <p:txBody>
          <a:bodyPr/>
          <a:lstStyle/>
          <a:p>
            <a:fld id="{7790D233-F26C-49EB-8514-A6618CB65AD6}" type="slidenum">
              <a:rPr lang="en-US" smtClean="0"/>
              <a:t>12</a:t>
            </a:fld>
            <a:endParaRPr lang="en-US"/>
          </a:p>
        </p:txBody>
      </p:sp>
    </p:spTree>
    <p:extLst>
      <p:ext uri="{BB962C8B-B14F-4D97-AF65-F5344CB8AC3E}">
        <p14:creationId xmlns:p14="http://schemas.microsoft.com/office/powerpoint/2010/main" val="280419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13</a:t>
            </a:fld>
            <a:endParaRPr lang="en-US"/>
          </a:p>
        </p:txBody>
      </p:sp>
    </p:spTree>
    <p:extLst>
      <p:ext uri="{BB962C8B-B14F-4D97-AF65-F5344CB8AC3E}">
        <p14:creationId xmlns:p14="http://schemas.microsoft.com/office/powerpoint/2010/main" val="428009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Continuously delivering value is about more than just automating deployments.  You must start at the beginning of your development process - what you plan to deliver and how you plan to get there.  In other words, planning and tracking.</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Planning phase]</a:t>
            </a:r>
            <a:endParaRPr lang="en-CA"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Your project starts with an idea and a plan how to turn this idea into reality. </a:t>
            </a:r>
            <a:endParaRPr lang="en-CA"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Agile </a:t>
            </a:r>
            <a:r>
              <a:rPr lang="en-CA" sz="900" kern="1200" dirty="0">
                <a:solidFill>
                  <a:schemeClr val="tx1"/>
                </a:solidFill>
                <a:effectLst/>
                <a:latin typeface="Segoe UI Light" pitchFamily="34" charset="0"/>
                <a:ea typeface="+mn-ea"/>
                <a:cs typeface="+mn-cs"/>
              </a:rPr>
              <a:t>approaches software development by emphasizing incremental delivery, team collaboration, continual</a:t>
            </a:r>
            <a:r>
              <a:rPr lang="en-CA" sz="900" b="1" kern="1200" dirty="0">
                <a:solidFill>
                  <a:schemeClr val="tx1"/>
                </a:solidFill>
                <a:effectLst/>
                <a:latin typeface="Segoe UI Light" pitchFamily="34" charset="0"/>
                <a:ea typeface="+mn-ea"/>
                <a:cs typeface="+mn-cs"/>
              </a:rPr>
              <a:t> planning, tracking </a:t>
            </a:r>
            <a:r>
              <a:rPr lang="en-CA" sz="900" kern="1200" dirty="0">
                <a:solidFill>
                  <a:schemeClr val="tx1"/>
                </a:solidFill>
                <a:effectLst/>
                <a:latin typeface="Segoe UI Light" pitchFamily="34" charset="0"/>
                <a:ea typeface="+mn-ea"/>
                <a:cs typeface="+mn-cs"/>
              </a:rPr>
              <a:t>and </a:t>
            </a:r>
            <a:r>
              <a:rPr lang="en-CA" sz="900" b="1" kern="1200" dirty="0">
                <a:solidFill>
                  <a:schemeClr val="tx1"/>
                </a:solidFill>
                <a:effectLst/>
                <a:latin typeface="Segoe UI Light" pitchFamily="34" charset="0"/>
                <a:ea typeface="+mn-ea"/>
                <a:cs typeface="+mn-cs"/>
              </a:rPr>
              <a:t>learning</a:t>
            </a:r>
            <a:r>
              <a:rPr lang="en-CA" sz="900" kern="1200" dirty="0">
                <a:solidFill>
                  <a:schemeClr val="tx1"/>
                </a:solidFill>
                <a:effectLst/>
                <a:latin typeface="Segoe UI Light" pitchFamily="34" charset="0"/>
                <a:ea typeface="+mn-ea"/>
                <a:cs typeface="+mn-cs"/>
              </a:rPr>
              <a:t>.</a:t>
            </a: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development and test phase]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Although planning starts the process, the development team turns the ideas into features and capabilities during the development and testing phase.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Your development team will use the practice of </a:t>
            </a:r>
            <a:r>
              <a:rPr lang="en-US" sz="900" b="1" kern="1200" dirty="0">
                <a:solidFill>
                  <a:schemeClr val="tx1"/>
                </a:solidFill>
                <a:effectLst/>
                <a:latin typeface="Segoe UI Light" pitchFamily="34" charset="0"/>
                <a:ea typeface="+mn-ea"/>
                <a:cs typeface="+mn-cs"/>
              </a:rPr>
              <a:t>continuous integration</a:t>
            </a:r>
            <a:r>
              <a:rPr lang="en-US" sz="900" kern="1200" dirty="0">
                <a:solidFill>
                  <a:schemeClr val="tx1"/>
                </a:solidFill>
                <a:effectLst/>
                <a:latin typeface="Segoe UI Light" pitchFamily="34" charset="0"/>
                <a:ea typeface="+mn-ea"/>
                <a:cs typeface="+mn-cs"/>
              </a:rPr>
              <a:t> to merge code and automatically run a build process, including tests, whenever they commits a code change.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release]</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Continuous delivery</a:t>
            </a:r>
            <a:r>
              <a:rPr lang="en-US" sz="900" kern="1200" dirty="0">
                <a:solidFill>
                  <a:schemeClr val="tx1"/>
                </a:solidFill>
                <a:effectLst/>
                <a:latin typeface="Segoe UI Light" pitchFamily="34" charset="0"/>
                <a:ea typeface="+mn-ea"/>
                <a:cs typeface="+mn-cs"/>
              </a:rPr>
              <a:t> will deploy your build to testing, pre-production, staging, and other environments in the release process.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It gives you quality gates throughout your release pipeline and increases confidence in your code long before production.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monitor]</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Lastly, you need to watch your solution in production. Effective </a:t>
            </a:r>
            <a:r>
              <a:rPr lang="en-CA" sz="900" kern="1200" dirty="0">
                <a:solidFill>
                  <a:schemeClr val="tx1"/>
                </a:solidFill>
                <a:effectLst/>
                <a:latin typeface="Segoe UI Light" pitchFamily="34" charset="0"/>
                <a:ea typeface="+mn-ea"/>
                <a:cs typeface="+mn-cs"/>
              </a:rPr>
              <a:t>monitoring delivers information about your solution’s performance, usage, and issues. </a:t>
            </a:r>
          </a:p>
          <a:p>
            <a:pPr fontAlgn="base"/>
            <a:r>
              <a:rPr lang="en-US" sz="900" kern="1200" dirty="0">
                <a:solidFill>
                  <a:schemeClr val="tx1"/>
                </a:solidFill>
                <a:effectLst/>
                <a:latin typeface="Segoe UI Light" pitchFamily="34" charset="0"/>
                <a:ea typeface="+mn-ea"/>
                <a:cs typeface="+mn-cs"/>
              </a:rPr>
              <a:t>It’s </a:t>
            </a:r>
            <a:r>
              <a:rPr lang="en-CA" sz="900" kern="1200" dirty="0">
                <a:solidFill>
                  <a:schemeClr val="tx1"/>
                </a:solidFill>
                <a:effectLst/>
                <a:latin typeface="Segoe UI Light" pitchFamily="34" charset="0"/>
                <a:ea typeface="+mn-ea"/>
                <a:cs typeface="+mn-cs"/>
              </a:rPr>
              <a:t>essential to enable DevOps teams to deliver at speed, get feedback from production, and increase customers satisfaction, acquisition and retention.</a:t>
            </a:r>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i="1"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other products and end with VSTS]</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​Whether you are targeting the cloud, hybrid cloud, or an on-</a:t>
            </a:r>
            <a:r>
              <a:rPr lang="en-US" sz="900" kern="1200" dirty="0" err="1">
                <a:solidFill>
                  <a:schemeClr val="tx1"/>
                </a:solidFill>
                <a:effectLst/>
                <a:latin typeface="Segoe UI Light" pitchFamily="34" charset="0"/>
                <a:ea typeface="+mn-ea"/>
                <a:cs typeface="+mn-cs"/>
              </a:rPr>
              <a:t>prem</a:t>
            </a:r>
            <a:r>
              <a:rPr lang="en-US" sz="900" kern="1200" dirty="0">
                <a:solidFill>
                  <a:schemeClr val="tx1"/>
                </a:solidFill>
                <a:effectLst/>
                <a:latin typeface="Segoe UI Light" pitchFamily="34" charset="0"/>
                <a:ea typeface="+mn-ea"/>
                <a:cs typeface="+mn-cs"/>
              </a:rPr>
              <a:t> environment, </a:t>
            </a:r>
            <a:r>
              <a:rPr lang="en-US" sz="900" b="1" kern="1200" dirty="0">
                <a:solidFill>
                  <a:schemeClr val="tx1"/>
                </a:solidFill>
                <a:effectLst/>
                <a:latin typeface="Segoe UI Light" pitchFamily="34" charset="0"/>
                <a:ea typeface="+mn-ea"/>
                <a:cs typeface="+mn-cs"/>
              </a:rPr>
              <a:t>Visual Studio Team Services, or VSTS, is the recommended Azure DevOps solution</a:t>
            </a:r>
            <a:r>
              <a:rPr lang="en-US" sz="900"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It allows you to plan, monitor, build and deploy to Windows, Unix, Android, or iOS, from .NET, Java, PHP, Python, Ruby, C++, and many other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and open source products such as Ant, Maven, Gradle, Junit, </a:t>
            </a:r>
            <a:r>
              <a:rPr lang="en-US" sz="900" kern="1200" dirty="0" err="1">
                <a:solidFill>
                  <a:schemeClr val="tx1"/>
                </a:solidFill>
                <a:effectLst/>
                <a:latin typeface="Segoe UI Light" pitchFamily="34" charset="0"/>
                <a:ea typeface="+mn-ea"/>
                <a:cs typeface="+mn-cs"/>
              </a:rPr>
              <a:t>NUnit</a:t>
            </a:r>
            <a:r>
              <a:rPr lang="en-US" sz="900" kern="1200" dirty="0">
                <a:solidFill>
                  <a:schemeClr val="tx1"/>
                </a:solidFill>
                <a:effectLst/>
                <a:latin typeface="Segoe UI Light" pitchFamily="34" charset="0"/>
                <a:ea typeface="+mn-ea"/>
                <a:cs typeface="+mn-cs"/>
              </a:rPr>
              <a:t>, </a:t>
            </a:r>
            <a:r>
              <a:rPr lang="en-US" sz="900" kern="1200" dirty="0" err="1">
                <a:solidFill>
                  <a:schemeClr val="tx1"/>
                </a:solidFill>
                <a:effectLst/>
                <a:latin typeface="Segoe UI Light" pitchFamily="34" charset="0"/>
                <a:ea typeface="+mn-ea"/>
                <a:cs typeface="+mn-cs"/>
              </a:rPr>
              <a:t>xUnit</a:t>
            </a:r>
            <a:r>
              <a:rPr lang="en-US" sz="900" kern="1200" dirty="0">
                <a:solidFill>
                  <a:schemeClr val="tx1"/>
                </a:solidFill>
                <a:effectLst/>
                <a:latin typeface="Segoe UI Light" pitchFamily="34" charset="0"/>
                <a:ea typeface="+mn-ea"/>
                <a:cs typeface="+mn-cs"/>
              </a:rPr>
              <a:t>, and Jasmine.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If you cannot find a task needed for your release pipeline, you can build custom tasks that integrate with VSTS and your continuous integration and continuous deployment. </a:t>
            </a:r>
            <a:endParaRPr lang="en-CA" sz="900" kern="1200" dirty="0">
              <a:solidFill>
                <a:schemeClr val="tx1"/>
              </a:solidFill>
              <a:effectLst/>
              <a:latin typeface="Segoe UI Light" pitchFamily="34" charset="0"/>
              <a:ea typeface="+mn-ea"/>
              <a:cs typeface="+mn-cs"/>
            </a:endParaRPr>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5/21/2018</a:t>
            </a:fld>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5928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Continuously </a:t>
            </a:r>
            <a:r>
              <a:rPr lang="en-US" sz="900" kern="1200" dirty="0">
                <a:solidFill>
                  <a:schemeClr val="tx1"/>
                </a:solidFill>
                <a:effectLst/>
                <a:latin typeface="Segoe UI Light" pitchFamily="34" charset="0"/>
                <a:ea typeface="+mn-ea"/>
                <a:cs typeface="+mn-cs"/>
              </a:rPr>
              <a:t>delivering value is about more than just automating deployments.  You must start at the beginning of your development process - what you plan to deliver and how you plan to get there.  In other words, planning and tracking.</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Planning phase]</a:t>
            </a:r>
            <a:endParaRPr lang="en-CA"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Your project starts with an idea and a plan how to turn this idea into reality. </a:t>
            </a:r>
            <a:endParaRPr lang="en-CA"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Agile </a:t>
            </a:r>
            <a:r>
              <a:rPr lang="en-CA" sz="900" kern="1200" dirty="0">
                <a:solidFill>
                  <a:schemeClr val="tx1"/>
                </a:solidFill>
                <a:effectLst/>
                <a:latin typeface="Segoe UI Light" pitchFamily="34" charset="0"/>
                <a:ea typeface="+mn-ea"/>
                <a:cs typeface="+mn-cs"/>
              </a:rPr>
              <a:t>approaches software development by emphasizing incremental delivery, team collaboration, continual</a:t>
            </a:r>
            <a:r>
              <a:rPr lang="en-CA" sz="900" b="1" kern="1200" dirty="0">
                <a:solidFill>
                  <a:schemeClr val="tx1"/>
                </a:solidFill>
                <a:effectLst/>
                <a:latin typeface="Segoe UI Light" pitchFamily="34" charset="0"/>
                <a:ea typeface="+mn-ea"/>
                <a:cs typeface="+mn-cs"/>
              </a:rPr>
              <a:t> planning, tracking </a:t>
            </a:r>
            <a:r>
              <a:rPr lang="en-CA" sz="900" kern="1200" dirty="0">
                <a:solidFill>
                  <a:schemeClr val="tx1"/>
                </a:solidFill>
                <a:effectLst/>
                <a:latin typeface="Segoe UI Light" pitchFamily="34" charset="0"/>
                <a:ea typeface="+mn-ea"/>
                <a:cs typeface="+mn-cs"/>
              </a:rPr>
              <a:t>and </a:t>
            </a:r>
            <a:r>
              <a:rPr lang="en-CA" sz="900" b="1" kern="1200" dirty="0">
                <a:solidFill>
                  <a:schemeClr val="tx1"/>
                </a:solidFill>
                <a:effectLst/>
                <a:latin typeface="Segoe UI Light" pitchFamily="34" charset="0"/>
                <a:ea typeface="+mn-ea"/>
                <a:cs typeface="+mn-cs"/>
              </a:rPr>
              <a:t>learning</a:t>
            </a:r>
            <a:r>
              <a:rPr lang="en-CA" sz="900" kern="1200" dirty="0">
                <a:solidFill>
                  <a:schemeClr val="tx1"/>
                </a:solidFill>
                <a:effectLst/>
                <a:latin typeface="Segoe UI Light" pitchFamily="34" charset="0"/>
                <a:ea typeface="+mn-ea"/>
                <a:cs typeface="+mn-cs"/>
              </a:rPr>
              <a:t>.</a:t>
            </a: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development and test phase]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Although planning starts the process, the development team turns the ideas into features and capabilities during the development and testing phase.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Your development team will use the practice of </a:t>
            </a:r>
            <a:r>
              <a:rPr lang="en-US" sz="900" b="1" kern="1200" dirty="0">
                <a:solidFill>
                  <a:schemeClr val="tx1"/>
                </a:solidFill>
                <a:effectLst/>
                <a:latin typeface="Segoe UI Light" pitchFamily="34" charset="0"/>
                <a:ea typeface="+mn-ea"/>
                <a:cs typeface="+mn-cs"/>
              </a:rPr>
              <a:t>continuous integration</a:t>
            </a:r>
            <a:r>
              <a:rPr lang="en-US" sz="900" kern="1200" dirty="0">
                <a:solidFill>
                  <a:schemeClr val="tx1"/>
                </a:solidFill>
                <a:effectLst/>
                <a:latin typeface="Segoe UI Light" pitchFamily="34" charset="0"/>
                <a:ea typeface="+mn-ea"/>
                <a:cs typeface="+mn-cs"/>
              </a:rPr>
              <a:t> to merge code and automatically run a build process, including tests, whenever they commits a code change.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release]</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Continuous delivery</a:t>
            </a:r>
            <a:r>
              <a:rPr lang="en-US" sz="900" kern="1200" dirty="0">
                <a:solidFill>
                  <a:schemeClr val="tx1"/>
                </a:solidFill>
                <a:effectLst/>
                <a:latin typeface="Segoe UI Light" pitchFamily="34" charset="0"/>
                <a:ea typeface="+mn-ea"/>
                <a:cs typeface="+mn-cs"/>
              </a:rPr>
              <a:t> will deploy your build to testing, pre-production, staging, and other environments in the release process.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It gives you quality gates throughout your release pipeline and increases confidence in your code long before production.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monitor]</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Lastly, you need to watch your solution in production. Effective </a:t>
            </a:r>
            <a:r>
              <a:rPr lang="en-CA" sz="900" kern="1200" dirty="0">
                <a:solidFill>
                  <a:schemeClr val="tx1"/>
                </a:solidFill>
                <a:effectLst/>
                <a:latin typeface="Segoe UI Light" pitchFamily="34" charset="0"/>
                <a:ea typeface="+mn-ea"/>
                <a:cs typeface="+mn-cs"/>
              </a:rPr>
              <a:t>monitoring delivers information about your solution’s performance, usage, and issues. </a:t>
            </a:r>
          </a:p>
          <a:p>
            <a:pPr fontAlgn="base"/>
            <a:r>
              <a:rPr lang="en-US" sz="900" kern="1200" dirty="0">
                <a:solidFill>
                  <a:schemeClr val="tx1"/>
                </a:solidFill>
                <a:effectLst/>
                <a:latin typeface="Segoe UI Light" pitchFamily="34" charset="0"/>
                <a:ea typeface="+mn-ea"/>
                <a:cs typeface="+mn-cs"/>
              </a:rPr>
              <a:t>It’s </a:t>
            </a:r>
            <a:r>
              <a:rPr lang="en-CA" sz="900" kern="1200" dirty="0">
                <a:solidFill>
                  <a:schemeClr val="tx1"/>
                </a:solidFill>
                <a:effectLst/>
                <a:latin typeface="Segoe UI Light" pitchFamily="34" charset="0"/>
                <a:ea typeface="+mn-ea"/>
                <a:cs typeface="+mn-cs"/>
              </a:rPr>
              <a:t>essential to enable DevOps teams to deliver at speed, get feedback from production, and increase customers satisfaction, acquisition and retention.</a:t>
            </a:r>
            <a:r>
              <a:rPr lang="en-US" sz="900" kern="1200" dirty="0">
                <a:solidFill>
                  <a:schemeClr val="tx1"/>
                </a:solidFill>
                <a:effectLst/>
                <a:latin typeface="Segoe UI Light" pitchFamily="34" charset="0"/>
                <a:ea typeface="+mn-ea"/>
                <a:cs typeface="+mn-cs"/>
              </a:rPr>
              <a:t>​</a:t>
            </a:r>
            <a:endParaRPr lang="en-CA" sz="900" kern="1200" dirty="0">
              <a:solidFill>
                <a:schemeClr val="tx1"/>
              </a:solidFill>
              <a:effectLst/>
              <a:latin typeface="Segoe UI Light" pitchFamily="34" charset="0"/>
              <a:ea typeface="+mn-ea"/>
              <a:cs typeface="+mn-cs"/>
            </a:endParaRPr>
          </a:p>
          <a:p>
            <a:pPr fontAlgn="base"/>
            <a:r>
              <a:rPr lang="en-US" sz="900" b="1" i="1"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b="1" kern="1200" dirty="0">
                <a:solidFill>
                  <a:schemeClr val="tx1"/>
                </a:solidFill>
                <a:effectLst/>
                <a:latin typeface="Segoe UI Light" pitchFamily="34" charset="0"/>
                <a:ea typeface="+mn-ea"/>
                <a:cs typeface="+mn-cs"/>
              </a:rPr>
              <a:t>[CLICK – Transition slide to show other products and end with VSTS]</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​Whether you are targeting the cloud, hybrid cloud, or an on-</a:t>
            </a:r>
            <a:r>
              <a:rPr lang="en-US" sz="900" kern="1200" dirty="0" err="1">
                <a:solidFill>
                  <a:schemeClr val="tx1"/>
                </a:solidFill>
                <a:effectLst/>
                <a:latin typeface="Segoe UI Light" pitchFamily="34" charset="0"/>
                <a:ea typeface="+mn-ea"/>
                <a:cs typeface="+mn-cs"/>
              </a:rPr>
              <a:t>prem</a:t>
            </a:r>
            <a:r>
              <a:rPr lang="en-US" sz="900" kern="1200" dirty="0">
                <a:solidFill>
                  <a:schemeClr val="tx1"/>
                </a:solidFill>
                <a:effectLst/>
                <a:latin typeface="Segoe UI Light" pitchFamily="34" charset="0"/>
                <a:ea typeface="+mn-ea"/>
                <a:cs typeface="+mn-cs"/>
              </a:rPr>
              <a:t> environment, </a:t>
            </a:r>
            <a:r>
              <a:rPr lang="en-US" sz="900" b="1" kern="1200" dirty="0">
                <a:solidFill>
                  <a:schemeClr val="tx1"/>
                </a:solidFill>
                <a:effectLst/>
                <a:latin typeface="Segoe UI Light" pitchFamily="34" charset="0"/>
                <a:ea typeface="+mn-ea"/>
                <a:cs typeface="+mn-cs"/>
              </a:rPr>
              <a:t>Visual Studio Team Services, or VSTS, is the recommended Azure DevOps solution</a:t>
            </a:r>
            <a:r>
              <a:rPr lang="en-US" sz="900" kern="1200" dirty="0">
                <a:solidFill>
                  <a:schemeClr val="tx1"/>
                </a:solidFill>
                <a:effectLst/>
                <a:latin typeface="Segoe UI Light" pitchFamily="34" charset="0"/>
                <a:ea typeface="+mn-ea"/>
                <a:cs typeface="+mn-cs"/>
              </a:rPr>
              <a:t>. </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It allows you to plan, monitor, build and deploy to Windows, Unix, Android, or iOS, from .NET, Java, PHP, Python, Ruby, C++, and many other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and open source products such as Ant, Maven, Gradle, Junit, </a:t>
            </a:r>
            <a:r>
              <a:rPr lang="en-US" sz="900" kern="1200" dirty="0" err="1">
                <a:solidFill>
                  <a:schemeClr val="tx1"/>
                </a:solidFill>
                <a:effectLst/>
                <a:latin typeface="Segoe UI Light" pitchFamily="34" charset="0"/>
                <a:ea typeface="+mn-ea"/>
                <a:cs typeface="+mn-cs"/>
              </a:rPr>
              <a:t>NUnit</a:t>
            </a:r>
            <a:r>
              <a:rPr lang="en-US" sz="900" kern="1200" dirty="0">
                <a:solidFill>
                  <a:schemeClr val="tx1"/>
                </a:solidFill>
                <a:effectLst/>
                <a:latin typeface="Segoe UI Light" pitchFamily="34" charset="0"/>
                <a:ea typeface="+mn-ea"/>
                <a:cs typeface="+mn-cs"/>
              </a:rPr>
              <a:t>, </a:t>
            </a:r>
            <a:r>
              <a:rPr lang="en-US" sz="900" kern="1200" dirty="0" err="1">
                <a:solidFill>
                  <a:schemeClr val="tx1"/>
                </a:solidFill>
                <a:effectLst/>
                <a:latin typeface="Segoe UI Light" pitchFamily="34" charset="0"/>
                <a:ea typeface="+mn-ea"/>
                <a:cs typeface="+mn-cs"/>
              </a:rPr>
              <a:t>xUnit</a:t>
            </a:r>
            <a:r>
              <a:rPr lang="en-US" sz="900" kern="1200" dirty="0">
                <a:solidFill>
                  <a:schemeClr val="tx1"/>
                </a:solidFill>
                <a:effectLst/>
                <a:latin typeface="Segoe UI Light" pitchFamily="34" charset="0"/>
                <a:ea typeface="+mn-ea"/>
                <a:cs typeface="+mn-cs"/>
              </a:rPr>
              <a:t>, and Jasmine.</a:t>
            </a:r>
            <a:endParaRPr lang="en-CA" sz="900" kern="1200" dirty="0">
              <a:solidFill>
                <a:schemeClr val="tx1"/>
              </a:solidFill>
              <a:effectLst/>
              <a:latin typeface="Segoe UI Light" pitchFamily="34" charset="0"/>
              <a:ea typeface="+mn-ea"/>
              <a:cs typeface="+mn-cs"/>
            </a:endParaRPr>
          </a:p>
          <a:p>
            <a:pPr fontAlgn="base"/>
            <a:r>
              <a:rPr lang="en-US" sz="900" kern="1200" dirty="0">
                <a:solidFill>
                  <a:schemeClr val="tx1"/>
                </a:solidFill>
                <a:effectLst/>
                <a:latin typeface="Segoe UI Light" pitchFamily="34" charset="0"/>
                <a:ea typeface="+mn-ea"/>
                <a:cs typeface="+mn-cs"/>
              </a:rPr>
              <a:t>If you cannot find a task needed for your release pipeline, you can build custom tasks that integrate with VSTS and your continuous integration and continuous deployment. </a:t>
            </a:r>
            <a:endParaRPr lang="en-CA" sz="900" kern="1200" dirty="0">
              <a:solidFill>
                <a:schemeClr val="tx1"/>
              </a:solidFill>
              <a:effectLst/>
              <a:latin typeface="Segoe UI Light" pitchFamily="34" charset="0"/>
              <a:ea typeface="+mn-ea"/>
              <a:cs typeface="+mn-cs"/>
            </a:endParaRPr>
          </a:p>
          <a:p>
            <a:endParaRPr lang="en-CA"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5/21/2018</a:t>
            </a:fld>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98016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5/21/2018</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2771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 </a:t>
            </a:r>
          </a:p>
          <a:p>
            <a:endParaRPr lang="en-US"/>
          </a:p>
          <a:p>
            <a:r>
              <a:rPr lang="en-US"/>
              <a:t>Git</a:t>
            </a:r>
          </a:p>
          <a:p>
            <a:r>
              <a:rPr lang="en-US"/>
              <a:t>TFVC </a:t>
            </a:r>
          </a:p>
          <a:p>
            <a:r>
              <a:rPr lang="en-US"/>
              <a:t>GitHub</a:t>
            </a:r>
          </a:p>
          <a:p>
            <a:endParaRPr lang="en-US"/>
          </a:p>
          <a:p>
            <a:r>
              <a:rPr lang="en-US"/>
              <a:t>Build and Test </a:t>
            </a:r>
          </a:p>
          <a:p>
            <a:r>
              <a:rPr lang="en-US"/>
              <a:t>VSTS </a:t>
            </a:r>
          </a:p>
          <a:p>
            <a:r>
              <a:rPr lang="en-US" err="1"/>
              <a:t>VSTest</a:t>
            </a:r>
            <a:endParaRPr lang="en-US"/>
          </a:p>
          <a:p>
            <a:r>
              <a:rPr lang="en-US"/>
              <a:t>Jenkins</a:t>
            </a:r>
          </a:p>
          <a:p>
            <a:r>
              <a:rPr lang="en-US"/>
              <a:t>Travis ? </a:t>
            </a:r>
          </a:p>
          <a:p>
            <a:r>
              <a:rPr lang="en-US"/>
              <a:t>&lt;</a:t>
            </a:r>
            <a:r>
              <a:rPr lang="en-US" err="1"/>
              <a:t>Maddog</a:t>
            </a:r>
            <a:r>
              <a:rPr lang="en-US"/>
              <a:t> System&gt;</a:t>
            </a:r>
          </a:p>
          <a:p>
            <a:r>
              <a:rPr lang="en-US"/>
              <a:t>Azure </a:t>
            </a:r>
            <a:r>
              <a:rPr lang="en-US" err="1"/>
              <a:t>DevTest</a:t>
            </a:r>
            <a:r>
              <a:rPr lang="en-US"/>
              <a:t> Lab</a:t>
            </a:r>
          </a:p>
          <a:p>
            <a:r>
              <a:rPr lang="en-US"/>
              <a:t>TeamCity</a:t>
            </a:r>
          </a:p>
          <a:p>
            <a:endParaRPr lang="en-US"/>
          </a:p>
          <a:p>
            <a:r>
              <a:rPr lang="en-US"/>
              <a:t>Deploy and Hosting solutions</a:t>
            </a:r>
          </a:p>
          <a:p>
            <a:r>
              <a:rPr lang="en-US"/>
              <a:t>RM </a:t>
            </a:r>
          </a:p>
          <a:p>
            <a:r>
              <a:rPr lang="en-US" err="1"/>
              <a:t>Cedexis</a:t>
            </a:r>
            <a:r>
              <a:rPr lang="en-US"/>
              <a:t> </a:t>
            </a:r>
          </a:p>
          <a:p>
            <a:endParaRPr lang="en-US"/>
          </a:p>
          <a:p>
            <a:endParaRPr lang="en-US"/>
          </a:p>
          <a:p>
            <a:endParaRPr lang="en-US"/>
          </a:p>
          <a:p>
            <a:r>
              <a:rPr lang="en-US"/>
              <a:t>Monitor &amp; Learn </a:t>
            </a:r>
          </a:p>
          <a:p>
            <a:r>
              <a:rPr lang="en-US"/>
              <a:t>App Insights </a:t>
            </a:r>
          </a:p>
          <a:p>
            <a:r>
              <a:rPr lang="en-US"/>
              <a:t>Catchpoint </a:t>
            </a:r>
          </a:p>
          <a:p>
            <a:r>
              <a:rPr lang="en-US"/>
              <a:t>Internal tools – Geneva ??</a:t>
            </a:r>
          </a:p>
          <a:p>
            <a:r>
              <a:rPr lang="en-US"/>
              <a:t>                       </a:t>
            </a:r>
          </a:p>
          <a:p>
            <a:endParaRPr lang="en-US"/>
          </a:p>
          <a:p>
            <a:endParaRPr lang="en-US"/>
          </a:p>
          <a:p>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5/21/2018 3:14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79476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18</a:t>
            </a:fld>
            <a:endParaRPr lang="en-US"/>
          </a:p>
        </p:txBody>
      </p:sp>
    </p:spTree>
    <p:extLst>
      <p:ext uri="{BB962C8B-B14F-4D97-AF65-F5344CB8AC3E}">
        <p14:creationId xmlns:p14="http://schemas.microsoft.com/office/powerpoint/2010/main" val="1359503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r>
              <a:rPr lang="en-US" noProof="0" dirty="0"/>
              <a:t>This</a:t>
            </a:r>
            <a:r>
              <a:rPr lang="en-US" baseline="0" noProof="0" dirty="0"/>
              <a:t> slide presents the core characteristics of a modern ALM process combining benefits of the Continuous Delivery process and DevOps mindset.</a:t>
            </a:r>
          </a:p>
          <a:p>
            <a:endParaRPr lang="en-US" baseline="0" noProof="0" dirty="0"/>
          </a:p>
          <a:p>
            <a:endParaRPr lang="en-US" baseline="0" noProof="0" dirty="0"/>
          </a:p>
          <a:p>
            <a:r>
              <a:rPr lang="en-US" u="sng" baseline="0" noProof="0" dirty="0"/>
              <a:t>The following elements could be adapted to reflect the customer future state</a:t>
            </a:r>
            <a:r>
              <a:rPr lang="en-US" baseline="0" noProof="0" dirty="0"/>
              <a:t> :</a:t>
            </a:r>
          </a:p>
          <a:p>
            <a:endParaRPr lang="en-US" baseline="0" noProof="0" dirty="0"/>
          </a:p>
          <a:p>
            <a:pPr marL="171450" indent="-171450">
              <a:buFont typeface="Arial" panose="020B0604020202020204" pitchFamily="34" charset="0"/>
              <a:buChar char="•"/>
            </a:pPr>
            <a:r>
              <a:rPr lang="en-US" baseline="0" noProof="0" dirty="0"/>
              <a:t>Name and duration of each phases and cycle</a:t>
            </a:r>
          </a:p>
          <a:p>
            <a:endParaRPr lang="en-CA" dirty="0"/>
          </a:p>
          <a:p>
            <a:endParaRPr lang="en-CA" dirty="0"/>
          </a:p>
          <a:p>
            <a:r>
              <a:rPr lang="en-CA" u="sng" dirty="0"/>
              <a:t>Focus on Business Value</a:t>
            </a:r>
          </a:p>
          <a:p>
            <a:endParaRPr lang="en-CA" dirty="0"/>
          </a:p>
          <a:p>
            <a:r>
              <a:rPr lang="en-CA" dirty="0"/>
              <a:t>The DevOps</a:t>
            </a:r>
            <a:r>
              <a:rPr lang="en-CA" baseline="0" dirty="0"/>
              <a:t> organizational mindset aims at focusing all cross-team collaborative ALM activities on providing value to the customer by either:</a:t>
            </a:r>
          </a:p>
          <a:p>
            <a:pPr marL="171450" indent="-171450">
              <a:buFont typeface="Arial" panose="020B0604020202020204" pitchFamily="34" charset="0"/>
              <a:buChar char="•"/>
            </a:pPr>
            <a:r>
              <a:rPr lang="en-CA" baseline="0" dirty="0"/>
              <a:t>Shortening Time To Market</a:t>
            </a:r>
          </a:p>
          <a:p>
            <a:pPr marL="171450" indent="-171450">
              <a:buFont typeface="Arial" panose="020B0604020202020204" pitchFamily="34" charset="0"/>
              <a:buChar char="•"/>
            </a:pPr>
            <a:r>
              <a:rPr lang="en-CA" baseline="0" dirty="0"/>
              <a:t>Increasing Market Shares or Revenue</a:t>
            </a:r>
          </a:p>
          <a:p>
            <a:pPr marL="171450" indent="-171450">
              <a:buFont typeface="Arial" panose="020B0604020202020204" pitchFamily="34" charset="0"/>
              <a:buChar char="•"/>
            </a:pPr>
            <a:r>
              <a:rPr lang="en-CA" baseline="0" dirty="0"/>
              <a:t>Insuring regulatory compliance</a:t>
            </a:r>
            <a:endParaRPr lang="en-CA" dirty="0"/>
          </a:p>
          <a:p>
            <a:endParaRPr lang="en-CA" dirty="0"/>
          </a:p>
          <a:p>
            <a:endParaRPr lang="en-CA" dirty="0"/>
          </a:p>
          <a:p>
            <a:pPr marL="0" marR="0" indent="0" algn="l" defTabSz="457200" rtl="0" eaLnBrk="1" fontAlgn="auto" latinLnBrk="0" hangingPunct="1">
              <a:lnSpc>
                <a:spcPct val="100000"/>
              </a:lnSpc>
              <a:spcBef>
                <a:spcPts val="0"/>
              </a:spcBef>
              <a:spcAft>
                <a:spcPts val="0"/>
              </a:spcAft>
              <a:buClrTx/>
              <a:buSzTx/>
              <a:buFontTx/>
              <a:buNone/>
              <a:tabLst/>
              <a:defRPr/>
            </a:pPr>
            <a:r>
              <a:rPr lang="en-CA" u="sng" dirty="0"/>
              <a:t>Continuous</a:t>
            </a:r>
            <a:r>
              <a:rPr lang="en-CA" u="sng" baseline="0" dirty="0"/>
              <a:t> Integration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CA" dirty="0"/>
              <a:t>It</a:t>
            </a:r>
            <a:r>
              <a:rPr lang="en-CA" baseline="0" dirty="0"/>
              <a:t> constitutes the foundational capability of the modern ALM Define &amp; Build phases, by which new small-size defined feature derived from prioritized business hypothesis, as coded by developer and integrated into a central code trunk are automatically built as binaries and unit-tested in short cycle, maintaining the source code basis in an integrated state with a known level of source code technical quality.</a:t>
            </a:r>
            <a:endParaRPr lang="en-CA" dirty="0"/>
          </a:p>
          <a:p>
            <a:endParaRPr lang="en-CA" dirty="0"/>
          </a:p>
          <a:p>
            <a:pPr marL="0" marR="0" indent="0" algn="l" defTabSz="457200" rtl="0" eaLnBrk="1" fontAlgn="auto" latinLnBrk="0" hangingPunct="1">
              <a:lnSpc>
                <a:spcPct val="100000"/>
              </a:lnSpc>
              <a:spcBef>
                <a:spcPts val="0"/>
              </a:spcBef>
              <a:spcAft>
                <a:spcPts val="0"/>
              </a:spcAft>
              <a:buClrTx/>
              <a:buSzTx/>
              <a:buFontTx/>
              <a:buNone/>
              <a:tabLst/>
              <a:defRPr/>
            </a:pPr>
            <a:r>
              <a:rPr lang="en-CA" u="sng" dirty="0"/>
              <a:t>Automated</a:t>
            </a:r>
            <a:r>
              <a:rPr lang="en-CA" u="sng" baseline="0" dirty="0"/>
              <a:t> Release Pipeline</a:t>
            </a:r>
          </a:p>
          <a:p>
            <a:endParaRPr lang="en-CA" dirty="0"/>
          </a:p>
          <a:p>
            <a:r>
              <a:rPr lang="en-CA" dirty="0"/>
              <a:t>Subsequent steps of the modern ALM QA &amp; Release</a:t>
            </a:r>
            <a:r>
              <a:rPr lang="en-CA" baseline="0" dirty="0"/>
              <a:t> activities will promote those newly built features as Minimum Valuable Products (MVPs) that can be quickly and progressively shipped to production through a coordinated cross-team release process with a  good level of confidence on its functional and non-functional correctness, with minimized manual intervention and service interruption. </a:t>
            </a:r>
            <a:endParaRPr lang="en-CA" dirty="0"/>
          </a:p>
          <a:p>
            <a:endParaRPr lang="en-CA" dirty="0"/>
          </a:p>
          <a:p>
            <a:r>
              <a:rPr lang="en-CA" u="sng" dirty="0"/>
              <a:t>Integrated Operations Management</a:t>
            </a:r>
            <a:endParaRPr lang="en-CA" u="sng" baseline="0" dirty="0"/>
          </a:p>
          <a:p>
            <a:endParaRPr lang="en-CA" dirty="0"/>
          </a:p>
          <a:p>
            <a:r>
              <a:rPr lang="en-CA" dirty="0"/>
              <a:t>Those MVPs are then monitored and evaluated in the ultimate proof environment of production:</a:t>
            </a:r>
            <a:r>
              <a:rPr lang="en-CA" baseline="0" dirty="0"/>
              <a:t> giving rise to new actionable operation backlog </a:t>
            </a:r>
            <a:r>
              <a:rPr lang="en-CA" dirty="0"/>
              <a:t> in</a:t>
            </a:r>
            <a:r>
              <a:rPr lang="en-CA" baseline="0" dirty="0"/>
              <a:t> the event of malfunction as well as experimented knowledge of its true value.</a:t>
            </a:r>
            <a:endParaRPr lang="fr-FR" dirty="0"/>
          </a:p>
        </p:txBody>
      </p:sp>
      <p:sp>
        <p:nvSpPr>
          <p:cNvPr id="4" name="Espace réservé du numéro de diapositive 3"/>
          <p:cNvSpPr>
            <a:spLocks noGrp="1"/>
          </p:cNvSpPr>
          <p:nvPr>
            <p:ph type="sldNum" sz="quarter" idx="10"/>
          </p:nvPr>
        </p:nvSpPr>
        <p:spPr/>
        <p:txBody>
          <a:bodyPr/>
          <a:lstStyle/>
          <a:p>
            <a:fld id="{675416BA-65F7-274A-AD61-D0FA78F3AA6E}" type="slidenum">
              <a:rPr lang="en-US"/>
              <a:pPr/>
              <a:t>19</a:t>
            </a:fld>
            <a:endParaRPr lang="en-US" dirty="0"/>
          </a:p>
        </p:txBody>
      </p:sp>
    </p:spTree>
    <p:extLst>
      <p:ext uri="{BB962C8B-B14F-4D97-AF65-F5344CB8AC3E}">
        <p14:creationId xmlns:p14="http://schemas.microsoft.com/office/powerpoint/2010/main" val="379337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2</a:t>
            </a:fld>
            <a:endParaRPr lang="en-US"/>
          </a:p>
        </p:txBody>
      </p:sp>
    </p:spTree>
    <p:extLst>
      <p:ext uri="{BB962C8B-B14F-4D97-AF65-F5344CB8AC3E}">
        <p14:creationId xmlns:p14="http://schemas.microsoft.com/office/powerpoint/2010/main" val="1506151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a:t>This slide can be adjusted to align to the Customer’s current state and future state needs</a:t>
            </a:r>
            <a:r>
              <a:rPr lang="en-CA" baseline="0" dirty="0"/>
              <a:t> regarding ALM process.</a:t>
            </a:r>
            <a:endParaRPr lang="en-CA" dirty="0"/>
          </a:p>
          <a:p>
            <a:endParaRPr lang="en-CA" dirty="0"/>
          </a:p>
          <a:p>
            <a:r>
              <a:rPr lang="en-CA" dirty="0"/>
              <a:t>The</a:t>
            </a:r>
            <a:r>
              <a:rPr lang="en-CA" baseline="0" dirty="0"/>
              <a:t> objective is to emphasis the key practices of the current Customer’s ALM process and the new one that have to be introduce to target a DevOps oriented ALM process.</a:t>
            </a:r>
            <a:endParaRPr lang="fr-FR" dirty="0"/>
          </a:p>
        </p:txBody>
      </p:sp>
      <p:sp>
        <p:nvSpPr>
          <p:cNvPr id="4" name="Espace réservé du numéro de diapositive 3"/>
          <p:cNvSpPr>
            <a:spLocks noGrp="1"/>
          </p:cNvSpPr>
          <p:nvPr>
            <p:ph type="sldNum" sz="quarter" idx="10"/>
          </p:nvPr>
        </p:nvSpPr>
        <p:spPr/>
        <p:txBody>
          <a:bodyPr/>
          <a:lstStyle/>
          <a:p>
            <a:fld id="{675416BA-65F7-274A-AD61-D0FA78F3AA6E}" type="slidenum">
              <a:rPr lang="en-US"/>
              <a:pPr/>
              <a:t>20</a:t>
            </a:fld>
            <a:endParaRPr lang="en-US" dirty="0"/>
          </a:p>
        </p:txBody>
      </p:sp>
    </p:spTree>
    <p:extLst>
      <p:ext uri="{BB962C8B-B14F-4D97-AF65-F5344CB8AC3E}">
        <p14:creationId xmlns:p14="http://schemas.microsoft.com/office/powerpoint/2010/main" val="1742667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r>
              <a:rPr lang="en-US" noProof="0" dirty="0"/>
              <a:t>This</a:t>
            </a:r>
            <a:r>
              <a:rPr lang="en-US" baseline="0" noProof="0" dirty="0"/>
              <a:t> slide presents traditional software delivery processes (Waterfall and Continuous Integration) in a generic way.</a:t>
            </a:r>
          </a:p>
          <a:p>
            <a:endParaRPr lang="en-US" baseline="0" noProof="0" dirty="0"/>
          </a:p>
          <a:p>
            <a:r>
              <a:rPr lang="en-US" u="sng" baseline="0" noProof="0" dirty="0"/>
              <a:t>The following elements could be adapted to reflect the customer current state</a:t>
            </a:r>
            <a:r>
              <a:rPr lang="en-US" baseline="0" noProof="0" dirty="0"/>
              <a:t> :</a:t>
            </a:r>
          </a:p>
          <a:p>
            <a:endParaRPr lang="en-US" baseline="0" noProof="0" dirty="0"/>
          </a:p>
          <a:p>
            <a:pPr marL="171450" indent="-171450">
              <a:buFont typeface="Arial" panose="020B0604020202020204" pitchFamily="34" charset="0"/>
              <a:buChar char="•"/>
            </a:pPr>
            <a:r>
              <a:rPr lang="en-US" baseline="0" noProof="0" dirty="0"/>
              <a:t>Percentage of projects of each kind (current and/or target)</a:t>
            </a:r>
          </a:p>
          <a:p>
            <a:pPr marL="171450" indent="-171450">
              <a:buFont typeface="Arial" panose="020B0604020202020204" pitchFamily="34" charset="0"/>
              <a:buChar char="•"/>
            </a:pPr>
            <a:r>
              <a:rPr lang="en-US" baseline="0" noProof="0" dirty="0"/>
              <a:t>Name and duration of each phases</a:t>
            </a:r>
          </a:p>
          <a:p>
            <a:pPr marL="171450" indent="-171450">
              <a:buFont typeface="Arial" panose="020B0604020202020204" pitchFamily="34" charset="0"/>
              <a:buChar char="•"/>
            </a:pPr>
            <a:endParaRPr lang="en-US" baseline="0" noProof="0" dirty="0"/>
          </a:p>
          <a:p>
            <a:pPr marL="0" indent="0">
              <a:buFont typeface="Arial" panose="020B0604020202020204" pitchFamily="34" charset="0"/>
              <a:buNone/>
            </a:pPr>
            <a:r>
              <a:rPr lang="en-US" u="sng" noProof="0" dirty="0"/>
              <a:t>Waterfall lifecycle common pitfalls:</a:t>
            </a:r>
          </a:p>
          <a:p>
            <a:pPr marL="0" indent="0">
              <a:buFont typeface="Arial" panose="020B0604020202020204" pitchFamily="34" charset="0"/>
              <a:buNone/>
            </a:pPr>
            <a:endParaRPr lang="en-US" u="sng" noProof="0" dirty="0"/>
          </a:p>
          <a:p>
            <a:pPr marL="171450" indent="-171450">
              <a:buFont typeface="Arial" panose="020B0604020202020204" pitchFamily="34" charset="0"/>
              <a:buChar char="•"/>
            </a:pPr>
            <a:r>
              <a:rPr lang="en-US" u="none" noProof="0" dirty="0"/>
              <a:t>Define</a:t>
            </a:r>
            <a:r>
              <a:rPr lang="en-US" u="none" baseline="0" noProof="0" dirty="0"/>
              <a:t> the complete feature set specs up front without business, QA and operation team involvement</a:t>
            </a:r>
          </a:p>
          <a:p>
            <a:pPr marL="628650" lvl="1" indent="-171450">
              <a:buFont typeface="Arial" panose="020B0604020202020204" pitchFamily="34" charset="0"/>
              <a:buChar char="•"/>
            </a:pPr>
            <a:r>
              <a:rPr lang="en-US" u="none" baseline="0" noProof="0" dirty="0"/>
              <a:t>Mismatch between features and evolving business needs</a:t>
            </a:r>
          </a:p>
          <a:p>
            <a:pPr marL="628650" lvl="1" indent="-171450">
              <a:buFont typeface="Arial" panose="020B0604020202020204" pitchFamily="34" charset="0"/>
              <a:buChar char="•"/>
            </a:pPr>
            <a:r>
              <a:rPr lang="en-US" u="none" baseline="0" noProof="0" dirty="0"/>
              <a:t>Non actionable requirements </a:t>
            </a:r>
          </a:p>
          <a:p>
            <a:pPr marL="628650" lvl="1" indent="-171450">
              <a:buFont typeface="Arial" panose="020B0604020202020204" pitchFamily="34" charset="0"/>
              <a:buChar char="•"/>
            </a:pPr>
            <a:r>
              <a:rPr lang="en-US" u="none" baseline="0" noProof="0" dirty="0"/>
              <a:t>Lack of focus on operational requirements</a:t>
            </a:r>
          </a:p>
          <a:p>
            <a:pPr marL="171450" lvl="0" indent="-171450">
              <a:buFont typeface="Arial" panose="020B0604020202020204" pitchFamily="34" charset="0"/>
              <a:buChar char="•"/>
            </a:pPr>
            <a:r>
              <a:rPr lang="en-US" u="none" baseline="0" noProof="0" dirty="0"/>
              <a:t>Build from specs on isolated source code branches</a:t>
            </a:r>
          </a:p>
          <a:p>
            <a:pPr marL="628650" lvl="1" indent="-171450">
              <a:buFont typeface="Arial" panose="020B0604020202020204" pitchFamily="34" charset="0"/>
              <a:buChar char="•"/>
            </a:pPr>
            <a:r>
              <a:rPr lang="en-US" u="none" baseline="0" noProof="0" dirty="0"/>
              <a:t>Code duplication</a:t>
            </a:r>
          </a:p>
          <a:p>
            <a:pPr marL="628650" lvl="1" indent="-171450">
              <a:buFont typeface="Arial" panose="020B0604020202020204" pitchFamily="34" charset="0"/>
              <a:buChar char="•"/>
            </a:pPr>
            <a:r>
              <a:rPr lang="en-US" u="none" baseline="0" noProof="0" dirty="0"/>
              <a:t>Merge and integration overhead</a:t>
            </a:r>
          </a:p>
          <a:p>
            <a:pPr marL="171450" lvl="0" indent="-171450">
              <a:buFont typeface="Arial" panose="020B0604020202020204" pitchFamily="34" charset="0"/>
              <a:buChar char="•"/>
            </a:pPr>
            <a:r>
              <a:rPr lang="en-US" u="none" baseline="0" noProof="0" dirty="0"/>
              <a:t>QA on out-of-sync builds and environments (non dedicated)</a:t>
            </a:r>
          </a:p>
          <a:p>
            <a:pPr marL="628650" lvl="1" indent="-171450">
              <a:buFont typeface="Arial" panose="020B0604020202020204" pitchFamily="34" charset="0"/>
              <a:buChar char="•"/>
            </a:pPr>
            <a:r>
              <a:rPr lang="en-US" u="none" baseline="0" noProof="0" dirty="0"/>
              <a:t>Manual QA environments provisioning and/or deployment overhead</a:t>
            </a:r>
          </a:p>
          <a:p>
            <a:pPr marL="628650" lvl="1" indent="-171450">
              <a:buFont typeface="Arial" panose="020B0604020202020204" pitchFamily="34" charset="0"/>
              <a:buChar char="•"/>
            </a:pPr>
            <a:r>
              <a:rPr lang="en-US" u="none" baseline="0" noProof="0" dirty="0"/>
              <a:t>Requirements to automated  acceptance test translation overhead</a:t>
            </a:r>
          </a:p>
          <a:p>
            <a:pPr marL="628650" lvl="1" indent="-171450">
              <a:buFont typeface="Arial" panose="020B0604020202020204" pitchFamily="34" charset="0"/>
              <a:buChar char="•"/>
            </a:pPr>
            <a:r>
              <a:rPr lang="en-US" u="none" baseline="0" noProof="0" dirty="0"/>
              <a:t>Delayed bug fixing</a:t>
            </a:r>
          </a:p>
          <a:p>
            <a:pPr marL="628650" lvl="1" indent="-171450">
              <a:buFont typeface="Arial" panose="020B0604020202020204" pitchFamily="34" charset="0"/>
              <a:buChar char="•"/>
            </a:pPr>
            <a:r>
              <a:rPr lang="en-US" u="none" baseline="0" noProof="0" dirty="0"/>
              <a:t>Quality bar lowering to keep on schedule</a:t>
            </a:r>
          </a:p>
          <a:p>
            <a:pPr marL="171450" lvl="0" indent="-171450">
              <a:buFont typeface="Arial" panose="020B0604020202020204" pitchFamily="34" charset="0"/>
              <a:buChar char="•"/>
            </a:pPr>
            <a:r>
              <a:rPr lang="en-US" u="none" baseline="0" noProof="0" dirty="0"/>
              <a:t>UAT on out-of-sync “production” owned environment (non dedicated)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noProof="0" dirty="0"/>
              <a:t>Manual UAT environment provisioning and/or deployment overhead</a:t>
            </a:r>
          </a:p>
          <a:p>
            <a:pPr marL="628650" lvl="1" indent="-171450">
              <a:buFont typeface="Arial" panose="020B0604020202020204" pitchFamily="34" charset="0"/>
              <a:buChar char="•"/>
            </a:pPr>
            <a:r>
              <a:rPr lang="en-US" u="none" baseline="0" noProof="0" dirty="0"/>
              <a:t>Handoff overhead between isolated teams</a:t>
            </a:r>
          </a:p>
          <a:p>
            <a:pPr marL="628650" lvl="1" indent="-171450">
              <a:buFont typeface="Arial" panose="020B0604020202020204" pitchFamily="34" charset="0"/>
              <a:buChar char="•"/>
            </a:pPr>
            <a:r>
              <a:rPr lang="en-US" u="none" baseline="0" noProof="0" dirty="0"/>
              <a:t>Significant rework due to divergent acceptance criteria and late error founding</a:t>
            </a:r>
          </a:p>
          <a:p>
            <a:pPr marL="171450" lvl="0" indent="-171450">
              <a:buFont typeface="Arial" panose="020B0604020202020204" pitchFamily="34" charset="0"/>
              <a:buChar char="•"/>
            </a:pPr>
            <a:r>
              <a:rPr lang="en-US" u="none" baseline="0" noProof="0" dirty="0"/>
              <a:t>Move to production</a:t>
            </a:r>
          </a:p>
          <a:p>
            <a:pPr marL="628650" lvl="1" indent="-171450">
              <a:buFont typeface="Arial" panose="020B0604020202020204" pitchFamily="34" charset="0"/>
              <a:buChar char="•"/>
            </a:pPr>
            <a:r>
              <a:rPr lang="en-US" u="none" baseline="0" noProof="0" dirty="0"/>
              <a:t>Waiting for the next available “release to production” slot</a:t>
            </a:r>
          </a:p>
          <a:p>
            <a:pPr marL="628650" lvl="1" indent="-171450">
              <a:buFont typeface="Arial" panose="020B0604020202020204" pitchFamily="34" charset="0"/>
              <a:buChar char="•"/>
            </a:pPr>
            <a:r>
              <a:rPr lang="en-US" u="none" baseline="0" noProof="0" dirty="0"/>
              <a:t>Significant rework due to late error founding on divergent pre-production environment</a:t>
            </a:r>
          </a:p>
          <a:p>
            <a:pPr marL="628650" lvl="1" indent="-171450">
              <a:buFont typeface="Arial" panose="020B0604020202020204" pitchFamily="34" charset="0"/>
              <a:buChar char="•"/>
            </a:pPr>
            <a:r>
              <a:rPr lang="en-US" u="none" baseline="0" noProof="0" dirty="0"/>
              <a:t>Lack of actionable application monitoring capacity for troubleshooting and optimizing purposes</a:t>
            </a:r>
          </a:p>
          <a:p>
            <a:pPr marL="628650" lvl="1" indent="-171450">
              <a:buFont typeface="Arial" panose="020B0604020202020204" pitchFamily="34" charset="0"/>
              <a:buChar char="•"/>
            </a:pPr>
            <a:r>
              <a:rPr lang="en-US" u="none" baseline="0" noProof="0" dirty="0"/>
              <a:t>Significant rework due to late operation team and user feedback </a:t>
            </a:r>
          </a:p>
          <a:p>
            <a:pPr marL="457200" lvl="1" indent="0">
              <a:buFont typeface="Arial" panose="020B0604020202020204" pitchFamily="34" charset="0"/>
              <a:buNone/>
            </a:pPr>
            <a:endParaRPr lang="en-US" u="none" baseline="0" noProof="0" dirty="0"/>
          </a:p>
          <a:p>
            <a:pPr marL="628650" lvl="1" indent="-171450">
              <a:buFont typeface="Arial" panose="020B0604020202020204" pitchFamily="34" charset="0"/>
              <a:buChar char="•"/>
            </a:pPr>
            <a:endParaRPr lang="en-US" u="none" baseline="0" noProof="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noProof="0" dirty="0"/>
              <a:t>Continuous Integration practice addresses some but not all of those pitfalls:</a:t>
            </a:r>
            <a:endParaRPr lang="en-US" u="none" baseline="0" noProof="0" dirty="0"/>
          </a:p>
          <a:p>
            <a:pPr marL="628650" lvl="1" indent="-171450">
              <a:buFont typeface="Arial" panose="020B0604020202020204" pitchFamily="34" charset="0"/>
              <a:buChar char="•"/>
            </a:pPr>
            <a:endParaRPr lang="en-US" u="none" baseline="0" noProof="0" dirty="0"/>
          </a:p>
          <a:p>
            <a:pPr marL="171450" indent="-171450">
              <a:buFont typeface="Arial" panose="020B0604020202020204" pitchFamily="34" charset="0"/>
              <a:buChar char="•"/>
            </a:pPr>
            <a:r>
              <a:rPr lang="en-US" u="none" noProof="0" dirty="0"/>
              <a:t>Define, Build and (partially) QA cycle time is shortened</a:t>
            </a:r>
          </a:p>
          <a:p>
            <a:pPr marL="628650" lvl="1" indent="-171450">
              <a:buFont typeface="Arial" panose="020B0604020202020204" pitchFamily="34" charset="0"/>
              <a:buChar char="•"/>
            </a:pPr>
            <a:r>
              <a:rPr lang="en-US" u="none" noProof="0" dirty="0"/>
              <a:t>Code</a:t>
            </a:r>
            <a:r>
              <a:rPr lang="en-US" u="none" baseline="0" noProof="0" dirty="0"/>
              <a:t> checking triggers automated and centralized binaries build and build verification tests</a:t>
            </a:r>
          </a:p>
          <a:p>
            <a:pPr marL="628650" lvl="1" indent="-171450">
              <a:buFont typeface="Arial" panose="020B0604020202020204" pitchFamily="34" charset="0"/>
              <a:buChar char="•"/>
            </a:pPr>
            <a:r>
              <a:rPr lang="en-US" u="none" baseline="0" noProof="0" dirty="0"/>
              <a:t>Binaries build break fixing is a development priority</a:t>
            </a:r>
          </a:p>
          <a:p>
            <a:pPr marL="171450" lvl="0" indent="-171450">
              <a:buFont typeface="Arial" panose="020B0604020202020204" pitchFamily="34" charset="0"/>
              <a:buChar char="•"/>
            </a:pPr>
            <a:r>
              <a:rPr lang="en-US" u="none" baseline="0" noProof="0" dirty="0"/>
              <a:t>Nevertheless other pitfalls remains impeding delivery cycle time</a:t>
            </a:r>
          </a:p>
          <a:p>
            <a:pPr marL="628650" lvl="1" indent="-171450">
              <a:buFont typeface="Arial" panose="020B0604020202020204" pitchFamily="34" charset="0"/>
              <a:buChar char="•"/>
            </a:pPr>
            <a:r>
              <a:rPr lang="en-US" u="none" baseline="0" noProof="0" dirty="0"/>
              <a:t>Manual QA/UAT/Pre-Production/Production environments  provisioning and/or deployment</a:t>
            </a:r>
          </a:p>
          <a:p>
            <a:pPr marL="628650" lvl="1" indent="-171450">
              <a:buFont typeface="Arial" panose="020B0604020202020204" pitchFamily="34" charset="0"/>
              <a:buChar char="•"/>
            </a:pPr>
            <a:r>
              <a:rPr lang="en-US" u="none" baseline="0" noProof="0" dirty="0"/>
              <a:t>Divergent acceptance criteria among teams</a:t>
            </a:r>
          </a:p>
          <a:p>
            <a:pPr marL="628650" lvl="1" indent="-171450">
              <a:buFont typeface="Arial" panose="020B0604020202020204" pitchFamily="34" charset="0"/>
              <a:buChar char="•"/>
            </a:pPr>
            <a:r>
              <a:rPr lang="en-US" u="none" baseline="0" noProof="0" dirty="0"/>
              <a:t>Lack of early and actionable feedbacks from operation and users</a:t>
            </a:r>
          </a:p>
          <a:p>
            <a:pPr marL="628650" lvl="1" indent="-171450">
              <a:buFont typeface="Arial" panose="020B0604020202020204" pitchFamily="34" charset="0"/>
              <a:buChar char="•"/>
            </a:pPr>
            <a:endParaRPr lang="en-US" u="none" noProof="0" dirty="0"/>
          </a:p>
        </p:txBody>
      </p:sp>
      <p:sp>
        <p:nvSpPr>
          <p:cNvPr id="4" name="Espace réservé du numéro de diapositive 3"/>
          <p:cNvSpPr>
            <a:spLocks noGrp="1"/>
          </p:cNvSpPr>
          <p:nvPr>
            <p:ph type="sldNum" sz="quarter" idx="10"/>
          </p:nvPr>
        </p:nvSpPr>
        <p:spPr/>
        <p:txBody>
          <a:bodyPr/>
          <a:lstStyle/>
          <a:p>
            <a:fld id="{675416BA-65F7-274A-AD61-D0FA78F3AA6E}" type="slidenum">
              <a:rPr lang="en-US"/>
              <a:pPr/>
              <a:t>21</a:t>
            </a:fld>
            <a:endParaRPr lang="en-US" dirty="0"/>
          </a:p>
        </p:txBody>
      </p:sp>
    </p:spTree>
    <p:extLst>
      <p:ext uri="{BB962C8B-B14F-4D97-AF65-F5344CB8AC3E}">
        <p14:creationId xmlns:p14="http://schemas.microsoft.com/office/powerpoint/2010/main" val="335086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en-US" noProof="0" dirty="0"/>
              <a:t>This</a:t>
            </a:r>
            <a:r>
              <a:rPr lang="en-US" baseline="0" noProof="0" dirty="0"/>
              <a:t> slide presents more advanced software delivery practices (Continuous Delivery and DevOps) in a generic way.</a:t>
            </a:r>
          </a:p>
          <a:p>
            <a:endParaRPr lang="en-US" baseline="0" noProof="0" dirty="0"/>
          </a:p>
          <a:p>
            <a:r>
              <a:rPr lang="en-US" u="sng" baseline="0" noProof="0" dirty="0"/>
              <a:t>The following elements could be adapted to reflect the customer future state</a:t>
            </a:r>
            <a:r>
              <a:rPr lang="en-US" baseline="0" noProof="0" dirty="0"/>
              <a:t> :</a:t>
            </a:r>
          </a:p>
          <a:p>
            <a:endParaRPr lang="en-US" baseline="0" noProof="0" dirty="0"/>
          </a:p>
          <a:p>
            <a:pPr marL="171450" indent="-171450">
              <a:buFont typeface="Arial" panose="020B0604020202020204" pitchFamily="34" charset="0"/>
              <a:buChar char="•"/>
            </a:pPr>
            <a:r>
              <a:rPr lang="en-US" baseline="0" noProof="0" dirty="0"/>
              <a:t>Percentage of projects of each kind (current and/or target)</a:t>
            </a:r>
          </a:p>
          <a:p>
            <a:pPr marL="171450" indent="-171450">
              <a:buFont typeface="Arial" panose="020B0604020202020204" pitchFamily="34" charset="0"/>
              <a:buChar char="•"/>
            </a:pPr>
            <a:r>
              <a:rPr lang="en-US" baseline="0" noProof="0" dirty="0"/>
              <a:t>Name and duration of each phases and cycles</a:t>
            </a:r>
          </a:p>
          <a:p>
            <a:pPr marL="171450" indent="-171450">
              <a:buFont typeface="Arial" panose="020B0604020202020204" pitchFamily="34" charset="0"/>
              <a:buChar char="•"/>
            </a:pPr>
            <a:endParaRPr lang="en-US" baseline="0" noProof="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noProof="0" dirty="0"/>
              <a:t>Leveraging</a:t>
            </a:r>
            <a:r>
              <a:rPr lang="en-US" u="sng" baseline="0" noProof="0" dirty="0"/>
              <a:t> on </a:t>
            </a:r>
            <a:r>
              <a:rPr lang="en-US" u="sng" noProof="0" dirty="0"/>
              <a:t>Continuous Integration established practices Continuous Delivery addresses additional pitfalls:</a:t>
            </a:r>
            <a:endParaRPr lang="en-US" u="none" baseline="0" noProof="0" dirty="0"/>
          </a:p>
          <a:p>
            <a:pPr marL="628650" lvl="1" indent="-171450">
              <a:buFont typeface="Arial" panose="020B0604020202020204" pitchFamily="34" charset="0"/>
              <a:buChar char="•"/>
            </a:pPr>
            <a:endParaRPr lang="en-US" u="none" baseline="0" noProof="0" dirty="0"/>
          </a:p>
          <a:p>
            <a:pPr marL="171450" indent="-171450">
              <a:buFont typeface="Arial" panose="020B0604020202020204" pitchFamily="34" charset="0"/>
              <a:buChar char="•"/>
            </a:pPr>
            <a:r>
              <a:rPr lang="en-US" u="none" noProof="0" dirty="0"/>
              <a:t>Define, Build and QA activities are now integrated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noProof="0" dirty="0"/>
              <a:t>QA and UAT environments can be automatically provisioned and deployed from a common binaries build set</a:t>
            </a:r>
          </a:p>
          <a:p>
            <a:pPr marL="628650" lvl="1" indent="-171450">
              <a:buFont typeface="Arial" panose="020B0604020202020204" pitchFamily="34" charset="0"/>
              <a:buChar char="•"/>
            </a:pPr>
            <a:r>
              <a:rPr lang="en-US" u="none" noProof="0" dirty="0"/>
              <a:t>Common acceptance criteria are translated</a:t>
            </a:r>
            <a:r>
              <a:rPr lang="en-US" u="none" baseline="0" noProof="0" dirty="0"/>
              <a:t> in automated acceptance tests</a:t>
            </a:r>
          </a:p>
          <a:p>
            <a:pPr marL="628650" lvl="1" indent="-171450">
              <a:buFont typeface="Arial" panose="020B0604020202020204" pitchFamily="34" charset="0"/>
              <a:buChar char="•"/>
            </a:pPr>
            <a:r>
              <a:rPr lang="en-US" u="none" baseline="0" noProof="0" dirty="0"/>
              <a:t>Acceptance test break fixing is a development priority</a:t>
            </a:r>
          </a:p>
          <a:p>
            <a:pPr marL="171450" lvl="0" indent="-171450">
              <a:buFont typeface="Arial" panose="020B0604020202020204" pitchFamily="34" charset="0"/>
              <a:buChar char="•"/>
            </a:pPr>
            <a:r>
              <a:rPr lang="en-US" u="none" baseline="0" noProof="0" dirty="0"/>
              <a:t>UAT and Move to production phases can be parallelized still reducing delivery cycle time</a:t>
            </a:r>
          </a:p>
          <a:p>
            <a:pPr marL="171450" lvl="0" indent="-171450">
              <a:buFont typeface="Arial" panose="020B0604020202020204" pitchFamily="34" charset="0"/>
              <a:buChar char="•"/>
            </a:pPr>
            <a:r>
              <a:rPr lang="en-US" u="none" baseline="0" noProof="0" dirty="0"/>
              <a:t>Nevertheless other pitfalls remains impeding  delivery and “repair” cycle time</a:t>
            </a:r>
          </a:p>
          <a:p>
            <a:pPr marL="628650" lvl="1" indent="-171450">
              <a:buFont typeface="Arial" panose="020B0604020202020204" pitchFamily="34" charset="0"/>
              <a:buChar char="•"/>
            </a:pPr>
            <a:r>
              <a:rPr lang="en-US" u="none" baseline="0" noProof="0" dirty="0"/>
              <a:t>Moving to production is still a specific and “all or nothing” process</a:t>
            </a:r>
          </a:p>
          <a:p>
            <a:pPr marL="628650" lvl="1" indent="-171450">
              <a:buFont typeface="Arial" panose="020B0604020202020204" pitchFamily="34" charset="0"/>
              <a:buChar char="•"/>
            </a:pPr>
            <a:r>
              <a:rPr lang="en-US" u="none" baseline="0" noProof="0" dirty="0"/>
              <a:t>Lack of early and actionable feedbacks from operation and users in production environment</a:t>
            </a:r>
          </a:p>
          <a:p>
            <a:pPr marL="628650" lvl="1" indent="-171450">
              <a:buFont typeface="Arial" panose="020B0604020202020204" pitchFamily="34" charset="0"/>
              <a:buChar char="•"/>
            </a:pPr>
            <a:endParaRPr lang="en-US" u="none"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u="sng" noProof="0" dirty="0"/>
              <a:t>DevOps approach aims at addressing</a:t>
            </a:r>
            <a:r>
              <a:rPr lang="en-US" u="sng" baseline="0" noProof="0" dirty="0"/>
              <a:t> those</a:t>
            </a:r>
            <a:r>
              <a:rPr lang="en-US" u="sng" noProof="0" dirty="0"/>
              <a:t> remaining pitfalls:</a:t>
            </a:r>
            <a:endParaRPr lang="en-US" u="none" baseline="0" noProof="0" dirty="0"/>
          </a:p>
          <a:p>
            <a:endParaRPr lang="fr-FR" dirty="0"/>
          </a:p>
          <a:p>
            <a:pPr marL="171450" indent="-171450">
              <a:buFont typeface="Arial" panose="020B0604020202020204" pitchFamily="34" charset="0"/>
              <a:buChar char="•"/>
            </a:pPr>
            <a:r>
              <a:rPr lang="en-US" u="none" noProof="0" dirty="0"/>
              <a:t>Define, Build, QA, Release and</a:t>
            </a:r>
            <a:r>
              <a:rPr lang="en-US" u="none" baseline="0" noProof="0" dirty="0"/>
              <a:t> Measure &amp; Evaluate</a:t>
            </a:r>
            <a:r>
              <a:rPr lang="en-US" u="none" noProof="0" dirty="0"/>
              <a:t> activities are now integrated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noProof="0" dirty="0"/>
              <a:t>Operational requirements are taken into account early in the development process</a:t>
            </a:r>
          </a:p>
          <a:p>
            <a:pPr marL="628650" lvl="1" indent="-171450">
              <a:buFont typeface="Arial" panose="020B0604020202020204" pitchFamily="34" charset="0"/>
              <a:buChar char="•"/>
            </a:pPr>
            <a:r>
              <a:rPr lang="en-US" u="none" noProof="0" dirty="0"/>
              <a:t>Deploying to production</a:t>
            </a:r>
            <a:r>
              <a:rPr lang="en-US" u="none" baseline="0" noProof="0" dirty="0"/>
              <a:t> is a selective and non disruptive process</a:t>
            </a:r>
          </a:p>
          <a:p>
            <a:pPr marL="1085850" lvl="2" indent="-171450">
              <a:buFont typeface="Arial" panose="020B0604020202020204" pitchFamily="34" charset="0"/>
              <a:buChar char="•"/>
            </a:pPr>
            <a:r>
              <a:rPr lang="en-US" u="none" baseline="0" noProof="0" dirty="0"/>
              <a:t>Both in term of feature activation and user/server targeting</a:t>
            </a:r>
          </a:p>
          <a:p>
            <a:pPr marL="628650" lvl="1" indent="-171450">
              <a:buFont typeface="Arial" panose="020B0604020202020204" pitchFamily="34" charset="0"/>
              <a:buChar char="•"/>
            </a:pPr>
            <a:r>
              <a:rPr lang="en-US" u="none" baseline="0" noProof="0" dirty="0"/>
              <a:t>Integrated application monitoring allows efficient production issue troubleshooting and fixing</a:t>
            </a:r>
          </a:p>
          <a:p>
            <a:pPr marL="628650" lvl="1" indent="-171450">
              <a:buFont typeface="Arial" panose="020B0604020202020204" pitchFamily="34" charset="0"/>
              <a:buChar char="•"/>
            </a:pPr>
            <a:r>
              <a:rPr lang="en-US" u="none" baseline="0" noProof="0" dirty="0"/>
              <a:t>User feedback and resiliency focus testing can be conducted in production</a:t>
            </a:r>
          </a:p>
          <a:p>
            <a:pPr marL="1085850" lvl="2" indent="-171450">
              <a:buFont typeface="Arial" panose="020B0604020202020204" pitchFamily="34" charset="0"/>
              <a:buChar char="•"/>
            </a:pPr>
            <a:r>
              <a:rPr lang="en-US" u="none" baseline="0" noProof="0" dirty="0"/>
              <a:t>Where business hypothesis can be definitively validated</a:t>
            </a:r>
          </a:p>
          <a:p>
            <a:endParaRPr lang="fr-FR" dirty="0"/>
          </a:p>
        </p:txBody>
      </p:sp>
      <p:sp>
        <p:nvSpPr>
          <p:cNvPr id="4" name="Espace réservé du numéro de diapositive 3"/>
          <p:cNvSpPr>
            <a:spLocks noGrp="1"/>
          </p:cNvSpPr>
          <p:nvPr>
            <p:ph type="sldNum" sz="quarter" idx="10"/>
          </p:nvPr>
        </p:nvSpPr>
        <p:spPr/>
        <p:txBody>
          <a:bodyPr/>
          <a:lstStyle/>
          <a:p>
            <a:fld id="{675416BA-65F7-274A-AD61-D0FA78F3AA6E}" type="slidenum">
              <a:rPr lang="en-US"/>
              <a:pPr/>
              <a:t>22</a:t>
            </a:fld>
            <a:endParaRPr lang="en-US" dirty="0"/>
          </a:p>
        </p:txBody>
      </p:sp>
    </p:spTree>
    <p:extLst>
      <p:ext uri="{BB962C8B-B14F-4D97-AF65-F5344CB8AC3E}">
        <p14:creationId xmlns:p14="http://schemas.microsoft.com/office/powerpoint/2010/main" val="3060848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There are four key areas that we need to look at to enable our ability to continually deliver high quality working software; Acceptance test planning, Continuous acceptance testing, Testing in production &amp; Reducing Mean-time to resolution. </a:t>
            </a:r>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Visual Studio 11</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rPr>
              <a:t>© 2012 Microsoft Corporation. All rights reserved. Microsoft, Windows,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28A8994-44F5-44E1-879E-190E5E2AE17A}" type="datetime1">
              <a:rPr lang="en-US">
                <a:solidFill>
                  <a:prstClr val="black"/>
                </a:solidFill>
              </a:rPr>
              <a:pPr/>
              <a:t>5/21/2018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73563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24</a:t>
            </a:fld>
            <a:endParaRPr lang="en-US"/>
          </a:p>
        </p:txBody>
      </p:sp>
    </p:spTree>
    <p:extLst>
      <p:ext uri="{BB962C8B-B14F-4D97-AF65-F5344CB8AC3E}">
        <p14:creationId xmlns:p14="http://schemas.microsoft.com/office/powerpoint/2010/main" val="262617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slide will form the introduction</a:t>
            </a:r>
            <a:r>
              <a:rPr lang="en-US" baseline="0" noProof="0" dirty="0"/>
              <a:t> of the 7 principles of DevOps success. They are based on Microsoft’s experience to develop a successful DevOps culture internally. </a:t>
            </a:r>
            <a:endParaRPr lang="en-US" noProof="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25</a:t>
            </a:fld>
            <a:endParaRPr lang="en-US" dirty="0"/>
          </a:p>
        </p:txBody>
      </p:sp>
    </p:spTree>
    <p:extLst>
      <p:ext uri="{BB962C8B-B14F-4D97-AF65-F5344CB8AC3E}">
        <p14:creationId xmlns:p14="http://schemas.microsoft.com/office/powerpoint/2010/main" val="17140446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Segoe UI" panose="020B0502040204020203" pitchFamily="34" charset="0"/>
                <a:cs typeface="Segoe UI" panose="020B0502040204020203" pitchFamily="34" charset="0"/>
              </a:rPr>
              <a:t>DevOps is an </a:t>
            </a:r>
            <a:r>
              <a:rPr lang="en-US" sz="1200" b="1" dirty="0">
                <a:latin typeface="Segoe UI" panose="020B0502040204020203" pitchFamily="34" charset="0"/>
                <a:cs typeface="Segoe UI" panose="020B0502040204020203" pitchFamily="34" charset="0"/>
              </a:rPr>
              <a:t>umbrella term</a:t>
            </a:r>
            <a:r>
              <a:rPr lang="en-US" sz="1200" dirty="0">
                <a:latin typeface="Segoe UI" panose="020B0502040204020203" pitchFamily="34" charset="0"/>
                <a:cs typeface="Segoe UI" panose="020B0502040204020203" pitchFamily="34" charset="0"/>
              </a:rPr>
              <a:t> for a number of process categories that define an organization’s ability to deliver value.</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200" kern="1200" dirty="0">
                <a:solidFill>
                  <a:schemeClr val="tx1"/>
                </a:solidFill>
                <a:effectLst/>
                <a:latin typeface="Segoe UI" panose="020B0502040204020203" pitchFamily="34" charset="0"/>
                <a:ea typeface="+mn-ea"/>
                <a:cs typeface="Segoe UI" panose="020B0502040204020203" pitchFamily="34" charset="0"/>
              </a:rPr>
              <a:t>The</a:t>
            </a:r>
            <a:r>
              <a:rPr lang="en-US" sz="1200" kern="1200" baseline="0" dirty="0">
                <a:solidFill>
                  <a:schemeClr val="tx1"/>
                </a:solidFill>
                <a:effectLst/>
                <a:latin typeface="Segoe UI" panose="020B0502040204020203" pitchFamily="34" charset="0"/>
                <a:ea typeface="+mn-ea"/>
                <a:cs typeface="Segoe UI" panose="020B0502040204020203" pitchFamily="34" charset="0"/>
              </a:rPr>
              <a:t> seven practices on this slide can be addressed either individually or together, in any combination.</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1200" kern="1200" baseline="0" dirty="0">
                <a:solidFill>
                  <a:schemeClr val="tx1"/>
                </a:solidFill>
                <a:effectLst/>
                <a:latin typeface="Segoe UI" panose="020B0502040204020203" pitchFamily="34" charset="0"/>
                <a:ea typeface="+mn-ea"/>
                <a:cs typeface="Segoe UI" panose="020B0502040204020203" pitchFamily="34" charset="0"/>
              </a:rPr>
              <a:t>Establishing and evolving any of the practices in your development lifecycle will positively impact your organization.</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sz="1200" kern="1200" baseline="0" dirty="0">
              <a:solidFill>
                <a:schemeClr val="tx1"/>
              </a:solidFill>
              <a:effectLst/>
              <a:latin typeface="Segoe UI" panose="020B0502040204020203" pitchFamily="34" charset="0"/>
              <a:ea typeface="+mn-ea"/>
              <a:cs typeface="Segoe UI" panose="020B0502040204020203" pitchFamily="34" charset="0"/>
            </a:endParaRP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Backlog</a:t>
            </a:r>
            <a:r>
              <a:rPr lang="en-US" sz="1200" dirty="0">
                <a:latin typeface="Segoe UI" panose="020B0502040204020203" pitchFamily="34" charset="0"/>
                <a:cs typeface="Segoe UI" panose="020B0502040204020203" pitchFamily="34" charset="0"/>
              </a:rPr>
              <a:t> - </a:t>
            </a:r>
            <a:r>
              <a:rPr lang="en-US" sz="1200" kern="1200" dirty="0">
                <a:solidFill>
                  <a:schemeClr val="tx1"/>
                </a:solidFill>
                <a:effectLst/>
                <a:latin typeface="Segoe UI" panose="020B0502040204020203" pitchFamily="34" charset="0"/>
                <a:ea typeface="+mn-ea"/>
                <a:cs typeface="Segoe UI" panose="020B0502040204020203" pitchFamily="34" charset="0"/>
              </a:rPr>
              <a:t>How do you currently manage requirements and change requests?</a:t>
            </a:r>
            <a:br>
              <a:rPr lang="en-US" sz="1200" kern="1200" dirty="0">
                <a:solidFill>
                  <a:schemeClr val="tx1"/>
                </a:solidFill>
                <a:effectLst/>
                <a:latin typeface="Segoe UI" panose="020B0502040204020203" pitchFamily="34" charset="0"/>
                <a:ea typeface="+mn-ea"/>
                <a:cs typeface="Segoe UI" panose="020B0502040204020203" pitchFamily="34" charset="0"/>
              </a:rPr>
            </a:br>
            <a:r>
              <a:rPr lang="en-US" sz="1200" kern="1200" dirty="0">
                <a:solidFill>
                  <a:schemeClr val="tx1"/>
                </a:solidFill>
                <a:effectLst/>
                <a:latin typeface="Segoe UI" panose="020B0502040204020203" pitchFamily="34" charset="0"/>
                <a:ea typeface="+mn-ea"/>
                <a:cs typeface="Segoe UI" panose="020B0502040204020203" pitchFamily="34" charset="0"/>
              </a:rPr>
              <a:t>How are software requirements associated to business needs/value? </a:t>
            </a:r>
            <a:endParaRPr lang="en-US" sz="1200" dirty="0">
              <a:latin typeface="Segoe UI" panose="020B0502040204020203" pitchFamily="34" charset="0"/>
              <a:cs typeface="Segoe UI" panose="020B0502040204020203" pitchFamily="34" charset="0"/>
            </a:endParaRP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Schedule and team</a:t>
            </a:r>
            <a:r>
              <a:rPr lang="en-US" sz="1200" dirty="0">
                <a:latin typeface="Segoe UI" panose="020B0502040204020203" pitchFamily="34" charset="0"/>
                <a:cs typeface="Segoe UI" panose="020B0502040204020203" pitchFamily="34" charset="0"/>
              </a:rPr>
              <a:t> -</a:t>
            </a:r>
            <a:r>
              <a:rPr lang="en-US" sz="1200" baseline="0" dirty="0">
                <a:latin typeface="Segoe UI" panose="020B0502040204020203" pitchFamily="34" charset="0"/>
                <a:cs typeface="Segoe UI" panose="020B0502040204020203" pitchFamily="34" charset="0"/>
              </a:rPr>
              <a:t> </a:t>
            </a:r>
            <a:r>
              <a:rPr lang="en-US" sz="1200" kern="1200" dirty="0">
                <a:solidFill>
                  <a:schemeClr val="tx1"/>
                </a:solidFill>
                <a:effectLst/>
                <a:latin typeface="Segoe UI" panose="020B0502040204020203" pitchFamily="34" charset="0"/>
                <a:ea typeface="+mn-ea"/>
                <a:cs typeface="Segoe UI" panose="020B0502040204020203" pitchFamily="34" charset="0"/>
              </a:rPr>
              <a:t>How are your teams organized?</a:t>
            </a:r>
            <a:r>
              <a:rPr lang="en-US" sz="1200" kern="1200" baseline="0" dirty="0">
                <a:solidFill>
                  <a:schemeClr val="tx1"/>
                </a:solidFill>
                <a:effectLst/>
                <a:latin typeface="Segoe UI" panose="020B0502040204020203" pitchFamily="34" charset="0"/>
                <a:ea typeface="+mn-ea"/>
                <a:cs typeface="Segoe UI" panose="020B0502040204020203" pitchFamily="34" charset="0"/>
              </a:rPr>
              <a:t> </a:t>
            </a:r>
            <a:r>
              <a:rPr lang="en-US" sz="1200" kern="1200" dirty="0">
                <a:solidFill>
                  <a:schemeClr val="tx1"/>
                </a:solidFill>
                <a:effectLst/>
                <a:latin typeface="Segoe UI" panose="020B0502040204020203" pitchFamily="34" charset="0"/>
                <a:ea typeface="+mn-ea"/>
                <a:cs typeface="Segoe UI" panose="020B0502040204020203" pitchFamily="34" charset="0"/>
              </a:rPr>
              <a:t>Does every discipline report to the same executive? What is the typical team size and makeup (i.e. what disciplines are in a team)? How do these teams schedule their work? How long is a development iteration? How do development teams and IT Operations teams collaborate? </a:t>
            </a:r>
            <a:endParaRPr lang="en-US" sz="1200" dirty="0">
              <a:latin typeface="Segoe UI" panose="020B0502040204020203" pitchFamily="34" charset="0"/>
              <a:cs typeface="Segoe UI" panose="020B0502040204020203" pitchFamily="34" charset="0"/>
            </a:endParaRP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Technical debt</a:t>
            </a:r>
            <a:r>
              <a:rPr lang="en-US" sz="1200" dirty="0">
                <a:latin typeface="Segoe UI" panose="020B0502040204020203" pitchFamily="34" charset="0"/>
                <a:cs typeface="Segoe UI" panose="020B0502040204020203" pitchFamily="34" charset="0"/>
              </a:rPr>
              <a:t> - </a:t>
            </a:r>
            <a:r>
              <a:rPr lang="en-US" sz="1200" kern="1200" dirty="0">
                <a:solidFill>
                  <a:schemeClr val="tx1"/>
                </a:solidFill>
                <a:effectLst/>
                <a:latin typeface="Segoe UI" panose="020B0502040204020203" pitchFamily="34" charset="0"/>
                <a:ea typeface="+mn-ea"/>
                <a:cs typeface="Segoe UI" panose="020B0502040204020203" pitchFamily="34" charset="0"/>
              </a:rPr>
              <a:t>How do your teams think about and manage technical debt? What is the split in time spent on servicing existing code vs. new development activities and innovation? How do your teams ensure a common definition of done? How much of your resources are invested in engineering systems? </a:t>
            </a: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Flow</a:t>
            </a:r>
            <a:r>
              <a:rPr lang="en-US" sz="1200" dirty="0">
                <a:latin typeface="Segoe UI" panose="020B0502040204020203" pitchFamily="34" charset="0"/>
                <a:cs typeface="Segoe UI" panose="020B0502040204020203" pitchFamily="34" charset="0"/>
              </a:rPr>
              <a:t> - </a:t>
            </a:r>
            <a:r>
              <a:rPr lang="en-US" sz="1200" kern="1200" dirty="0">
                <a:solidFill>
                  <a:schemeClr val="tx1"/>
                </a:solidFill>
                <a:effectLst/>
                <a:latin typeface="Segoe UI" panose="020B0502040204020203" pitchFamily="34" charset="0"/>
                <a:ea typeface="+mn-ea"/>
                <a:cs typeface="Segoe UI" panose="020B0502040204020203" pitchFamily="34" charset="0"/>
              </a:rPr>
              <a:t>How does software flow through your delivery pipeline from build to production? How long does it take to provision a new dev/test environment? How frequently do you release per application? What is your release process?</a:t>
            </a: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Evidence</a:t>
            </a:r>
            <a:r>
              <a:rPr lang="en-US" sz="1200" dirty="0">
                <a:latin typeface="Segoe UI" panose="020B0502040204020203" pitchFamily="34" charset="0"/>
                <a:cs typeface="Segoe UI" panose="020B0502040204020203" pitchFamily="34" charset="0"/>
              </a:rPr>
              <a:t> - </a:t>
            </a:r>
            <a:r>
              <a:rPr lang="en-US" sz="1200" kern="1200" dirty="0">
                <a:solidFill>
                  <a:schemeClr val="tx1"/>
                </a:solidFill>
                <a:effectLst/>
                <a:latin typeface="Segoe UI" panose="020B0502040204020203" pitchFamily="34" charset="0"/>
                <a:ea typeface="+mn-ea"/>
                <a:cs typeface="Segoe UI" panose="020B0502040204020203" pitchFamily="34" charset="0"/>
              </a:rPr>
              <a:t>How are decisions made in software development? What data do you collect and use in decision making? How frequently do you use tools to validate software (code analysis, unit tests, functional tests, etc.)? How closely do your test environments mimic production? How do you use measure and react to how users interact with your software?</a:t>
            </a: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Production</a:t>
            </a:r>
            <a:r>
              <a:rPr lang="en-US" sz="1200" dirty="0">
                <a:latin typeface="Segoe UI" panose="020B0502040204020203" pitchFamily="34" charset="0"/>
                <a:cs typeface="Segoe UI" panose="020B0502040204020203" pitchFamily="34" charset="0"/>
              </a:rPr>
              <a:t> - </a:t>
            </a:r>
            <a:r>
              <a:rPr lang="en-US" sz="1200" kern="1200" dirty="0">
                <a:solidFill>
                  <a:schemeClr val="tx1"/>
                </a:solidFill>
                <a:effectLst/>
                <a:latin typeface="Segoe UI" panose="020B0502040204020203" pitchFamily="34" charset="0"/>
                <a:ea typeface="+mn-ea"/>
                <a:cs typeface="Segoe UI" panose="020B0502040204020203" pitchFamily="34" charset="0"/>
              </a:rPr>
              <a:t>How do you detect and respond to production incidents? What is your Mean-Time-To-Detection (MTTD)? What is your Mean-Time-To-Recovery (MTTR)?</a:t>
            </a:r>
          </a:p>
          <a:p>
            <a:pPr marL="245986" marR="0" lvl="2" indent="-86293" algn="l" defTabSz="685585" rtl="0" eaLnBrk="1" fontAlgn="auto" latinLnBrk="0" hangingPunct="1">
              <a:lnSpc>
                <a:spcPct val="90000"/>
              </a:lnSpc>
              <a:spcBef>
                <a:spcPts val="0"/>
              </a:spcBef>
              <a:spcAft>
                <a:spcPts val="250"/>
              </a:spcAft>
              <a:buClrTx/>
              <a:buSzTx/>
              <a:buFont typeface="Arial" pitchFamily="34" charset="0"/>
              <a:buChar char="•"/>
              <a:tabLst/>
              <a:defRPr/>
            </a:pPr>
            <a:r>
              <a:rPr lang="en-US" sz="1200" b="1" dirty="0">
                <a:latin typeface="Segoe UI" panose="020B0502040204020203" pitchFamily="34" charset="0"/>
                <a:cs typeface="Segoe UI" panose="020B0502040204020203" pitchFamily="34" charset="0"/>
              </a:rPr>
              <a:t>Infrastructure </a:t>
            </a:r>
            <a:r>
              <a:rPr lang="en-US" sz="1200" dirty="0">
                <a:latin typeface="Segoe UI" panose="020B0502040204020203" pitchFamily="34" charset="0"/>
                <a:cs typeface="Segoe UI" panose="020B0502040204020203" pitchFamily="34" charset="0"/>
              </a:rPr>
              <a:t>- </a:t>
            </a:r>
            <a:r>
              <a:rPr lang="en-US" sz="1200" kern="1200" dirty="0">
                <a:solidFill>
                  <a:schemeClr val="tx1"/>
                </a:solidFill>
                <a:effectLst/>
                <a:latin typeface="Segoe UI" panose="020B0502040204020203" pitchFamily="34" charset="0"/>
                <a:ea typeface="+mn-ea"/>
                <a:cs typeface="Segoe UI" panose="020B0502040204020203" pitchFamily="34" charset="0"/>
              </a:rPr>
              <a:t>Describe the core infrastructure your applications run on? Are your dev/test environments hosted on-premises or in a public cloud? Are your production environments hosted on-premises or in a public cloud? Is your core infrastructure provided as a service either internally or by a third-party?</a:t>
            </a:r>
            <a:endParaRPr lang="en-US" sz="1200"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r>
              <a:rPr lang="en-US" dirty="0"/>
              <a:t>Build 2014</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a:t>5/21/2018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26</a:t>
            </a:fld>
            <a:endParaRPr lang="en-US" dirty="0"/>
          </a:p>
        </p:txBody>
      </p:sp>
    </p:spTree>
    <p:extLst>
      <p:ext uri="{BB962C8B-B14F-4D97-AF65-F5344CB8AC3E}">
        <p14:creationId xmlns:p14="http://schemas.microsoft.com/office/powerpoint/2010/main" val="3379095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Application Performance Management:</a:t>
            </a:r>
            <a:r>
              <a:rPr lang="en-US" sz="900" kern="1200" dirty="0">
                <a:solidFill>
                  <a:schemeClr val="tx1"/>
                </a:solidFill>
                <a:effectLst/>
                <a:latin typeface="Segoe UI Light" pitchFamily="34" charset="0"/>
                <a:ea typeface="+mn-ea"/>
                <a:cs typeface="+mn-cs"/>
              </a:rPr>
              <a:t> We monitor and manage the performance and availability to maintain an expected level of service.  We use multi-tier views of end-to-end transactions including processing and network combined.</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Infrastructure as Code</a:t>
            </a:r>
            <a:r>
              <a:rPr lang="en-US" sz="900" kern="1200" dirty="0">
                <a:solidFill>
                  <a:schemeClr val="tx1"/>
                </a:solidFill>
                <a:effectLst/>
                <a:latin typeface="Segoe UI Light" pitchFamily="34" charset="0"/>
                <a:ea typeface="+mn-ea"/>
                <a:cs typeface="+mn-cs"/>
              </a:rPr>
              <a:t>: We treat system configuration like source code to ensure that changes are tested, repeatable and transparent.</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Continuous Delivery</a:t>
            </a:r>
            <a:r>
              <a:rPr lang="en-US" sz="900" kern="1200" dirty="0">
                <a:solidFill>
                  <a:schemeClr val="tx1"/>
                </a:solidFill>
                <a:effectLst/>
                <a:latin typeface="Segoe UI Light" pitchFamily="34" charset="0"/>
                <a:ea typeface="+mn-ea"/>
                <a:cs typeface="+mn-cs"/>
              </a:rPr>
              <a:t>: We build software in such a way that it can be released to production at any time.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Release Management</a:t>
            </a:r>
            <a:r>
              <a:rPr lang="en-US" sz="900" kern="1200" dirty="0">
                <a:solidFill>
                  <a:schemeClr val="tx1"/>
                </a:solidFill>
                <a:effectLst/>
                <a:latin typeface="Segoe UI Light" pitchFamily="34" charset="0"/>
                <a:ea typeface="+mn-ea"/>
                <a:cs typeface="+mn-cs"/>
              </a:rPr>
              <a:t>: We use a process of planning, scheduling and controlling a build through different stages and environments.  Our release pipeline is fully automated to catch any side effect of a change.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Configuration Management</a:t>
            </a:r>
            <a:r>
              <a:rPr lang="en-US" sz="900" kern="1200" dirty="0">
                <a:solidFill>
                  <a:schemeClr val="tx1"/>
                </a:solidFill>
                <a:effectLst/>
                <a:latin typeface="Segoe UI Light" pitchFamily="34" charset="0"/>
                <a:ea typeface="+mn-ea"/>
                <a:cs typeface="+mn-cs"/>
              </a:rPr>
              <a:t>: We record and track information that describes an application’s hardware and software.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Automated Recovery</a:t>
            </a:r>
            <a:r>
              <a:rPr lang="en-US" sz="900" kern="1200" dirty="0">
                <a:solidFill>
                  <a:schemeClr val="tx1"/>
                </a:solidFill>
                <a:effectLst/>
                <a:latin typeface="Segoe UI Light" pitchFamily="34" charset="0"/>
                <a:ea typeface="+mn-ea"/>
                <a:cs typeface="+mn-cs"/>
              </a:rPr>
              <a:t>: We use a process that detects a deployment failure and attempts automated recovery to a working state.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Quick Production Fixes:</a:t>
            </a:r>
            <a:r>
              <a:rPr lang="en-US" sz="900" kern="1200" dirty="0">
                <a:solidFill>
                  <a:schemeClr val="tx1"/>
                </a:solidFill>
                <a:effectLst/>
                <a:latin typeface="Segoe UI Light" pitchFamily="34" charset="0"/>
                <a:ea typeface="+mn-ea"/>
                <a:cs typeface="+mn-cs"/>
              </a:rPr>
              <a:t> To make a one-line change and deploy the new software to fix a critical production issue takes less than an hour.</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Data Collection</a:t>
            </a:r>
            <a:r>
              <a:rPr lang="en-US" sz="900" kern="1200" dirty="0">
                <a:solidFill>
                  <a:schemeClr val="tx1"/>
                </a:solidFill>
                <a:effectLst/>
                <a:latin typeface="Segoe UI Light" pitchFamily="34" charset="0"/>
                <a:ea typeface="+mn-ea"/>
                <a:cs typeface="+mn-cs"/>
              </a:rPr>
              <a:t>: We collect feature-level usage data from applications running in production.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Production Issue Reporting</a:t>
            </a:r>
            <a:r>
              <a:rPr lang="en-US" sz="900" kern="1200" dirty="0">
                <a:solidFill>
                  <a:schemeClr val="tx1"/>
                </a:solidFill>
                <a:effectLst/>
                <a:latin typeface="Segoe UI Light" pitchFamily="34" charset="0"/>
                <a:ea typeface="+mn-ea"/>
                <a:cs typeface="+mn-cs"/>
              </a:rPr>
              <a:t>:  Issues in production are reported to the development team via automated alerts and issue tracking tools, available to all teams.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Additional Best Practices</a:t>
            </a:r>
            <a:r>
              <a:rPr lang="en-US" sz="900" kern="1200" dirty="0">
                <a:solidFill>
                  <a:schemeClr val="tx1"/>
                </a:solidFill>
                <a:effectLst/>
                <a:latin typeface="Segoe UI Light" pitchFamily="34" charset="0"/>
                <a:ea typeface="+mn-ea"/>
                <a:cs typeface="+mn-cs"/>
              </a:rPr>
              <a:t>: We see minimal time to repair (MTTR) and high degrees of automated response, are able to extend monitoring to real user metrics (RUM), and utilize flighting or testing in production.</a:t>
            </a:r>
            <a:endParaRPr lang="nl-NL" sz="900" kern="1200" dirty="0">
              <a:solidFill>
                <a:schemeClr val="tx1"/>
              </a:solidFill>
              <a:effectLst/>
              <a:latin typeface="Segoe UI Light" pitchFamily="34" charset="0"/>
              <a:ea typeface="+mn-ea"/>
              <a:cs typeface="+mn-cs"/>
            </a:endParaRPr>
          </a:p>
          <a:p>
            <a:endParaRPr lang="nl-NL"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27</a:t>
            </a:fld>
            <a:endParaRPr lang="en-US" dirty="0"/>
          </a:p>
        </p:txBody>
      </p:sp>
    </p:spTree>
    <p:extLst>
      <p:ext uri="{BB962C8B-B14F-4D97-AF65-F5344CB8AC3E}">
        <p14:creationId xmlns:p14="http://schemas.microsoft.com/office/powerpoint/2010/main" val="7005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Usage Monitoring</a:t>
            </a:r>
            <a:r>
              <a:rPr lang="en-US" sz="900" kern="1200" dirty="0">
                <a:solidFill>
                  <a:schemeClr val="tx1"/>
                </a:solidFill>
                <a:effectLst/>
                <a:latin typeface="Segoe UI Light" pitchFamily="34" charset="0"/>
                <a:ea typeface="+mn-ea"/>
                <a:cs typeface="+mn-cs"/>
              </a:rPr>
              <a:t>: We use automated recording and analysis of application usage in production.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Telemetry Collection</a:t>
            </a:r>
            <a:r>
              <a:rPr lang="en-US" sz="900" kern="1200" dirty="0">
                <a:solidFill>
                  <a:schemeClr val="tx1"/>
                </a:solidFill>
                <a:effectLst/>
                <a:latin typeface="Segoe UI Light" pitchFamily="34" charset="0"/>
                <a:ea typeface="+mn-ea"/>
                <a:cs typeface="+mn-cs"/>
              </a:rPr>
              <a:t>: We use automated remote measurement and data collection of software applications in production.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Testing in Production</a:t>
            </a:r>
            <a:r>
              <a:rPr lang="en-US" sz="900" kern="1200" dirty="0">
                <a:solidFill>
                  <a:schemeClr val="tx1"/>
                </a:solidFill>
                <a:effectLst/>
                <a:latin typeface="Segoe UI Light" pitchFamily="34" charset="0"/>
                <a:ea typeface="+mn-ea"/>
                <a:cs typeface="+mn-cs"/>
              </a:rPr>
              <a:t>: We use end-to-end test scenarios that run constantly in a predefined interval against software end points.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Stakeholder Feedback</a:t>
            </a:r>
            <a:r>
              <a:rPr lang="en-US" sz="900" kern="1200" dirty="0">
                <a:solidFill>
                  <a:schemeClr val="tx1"/>
                </a:solidFill>
                <a:effectLst/>
                <a:latin typeface="Segoe UI Light" pitchFamily="34" charset="0"/>
                <a:ea typeface="+mn-ea"/>
                <a:cs typeface="+mn-cs"/>
              </a:rPr>
              <a:t>: We use pro-active, ongoing solicitation of input from application users during development, via customer outreach (UserVoice, web meetings, listserv, meetings or chat room), via direct email/phone/web contact from and via monitoring social media</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Feature Flags</a:t>
            </a:r>
            <a:r>
              <a:rPr lang="en-US" sz="900" kern="1200" dirty="0">
                <a:solidFill>
                  <a:schemeClr val="tx1"/>
                </a:solidFill>
                <a:effectLst/>
                <a:latin typeface="Segoe UI Light" pitchFamily="34" charset="0"/>
                <a:ea typeface="+mn-ea"/>
                <a:cs typeface="+mn-cs"/>
              </a:rPr>
              <a:t>: We use feature flags for turning individual feature on and off that allow many small incremental version of software to be delivered without the cost of constant branching and merging.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Backlogs:</a:t>
            </a:r>
            <a:r>
              <a:rPr lang="en-US" sz="900" kern="1200" dirty="0">
                <a:solidFill>
                  <a:schemeClr val="tx1"/>
                </a:solidFill>
                <a:effectLst/>
                <a:latin typeface="Segoe UI Light" pitchFamily="34" charset="0"/>
                <a:ea typeface="+mn-ea"/>
                <a:cs typeface="+mn-cs"/>
              </a:rPr>
              <a:t> Work to be done is captured via backlogs that combine feature and live site work, and hypothesis are continually refined based on production evidence.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APIs</a:t>
            </a:r>
            <a:r>
              <a:rPr lang="en-US" sz="900" kern="1200" dirty="0">
                <a:solidFill>
                  <a:schemeClr val="tx1"/>
                </a:solidFill>
                <a:effectLst/>
                <a:latin typeface="Segoe UI Light" pitchFamily="34" charset="0"/>
                <a:ea typeface="+mn-ea"/>
                <a:cs typeface="+mn-cs"/>
              </a:rPr>
              <a:t>: We use API access to promote single sign-on, data sharing, service hooks and easy access.  Our APIs are monitored.</a:t>
            </a:r>
            <a:endParaRPr lang="nl-NL" sz="900" kern="1200" dirty="0">
              <a:solidFill>
                <a:schemeClr val="tx1"/>
              </a:solidFill>
              <a:effectLst/>
              <a:latin typeface="Segoe UI Light" pitchFamily="34" charset="0"/>
              <a:ea typeface="+mn-ea"/>
              <a:cs typeface="+mn-cs"/>
            </a:endParaRPr>
          </a:p>
          <a:p>
            <a:endParaRPr lang="nl-NL"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28</a:t>
            </a:fld>
            <a:endParaRPr lang="en-US" dirty="0"/>
          </a:p>
        </p:txBody>
      </p:sp>
    </p:spTree>
    <p:extLst>
      <p:ext uri="{BB962C8B-B14F-4D97-AF65-F5344CB8AC3E}">
        <p14:creationId xmlns:p14="http://schemas.microsoft.com/office/powerpoint/2010/main" val="279495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Description of Defects:</a:t>
            </a:r>
            <a:r>
              <a:rPr lang="en-US" sz="900" kern="1200" dirty="0">
                <a:solidFill>
                  <a:schemeClr val="tx1"/>
                </a:solidFill>
                <a:effectLst/>
                <a:latin typeface="Segoe UI Light" pitchFamily="34" charset="0"/>
                <a:ea typeface="+mn-ea"/>
                <a:cs typeface="+mn-cs"/>
              </a:rPr>
              <a:t> Defects are described to the development team in multiple ways, including relevant logfile/dialogistic data automatically included in incident reports, unmet acceptance criteria, video of user interaction or action log of user gestures.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Code Quality Measurement</a:t>
            </a:r>
            <a:r>
              <a:rPr lang="en-US" sz="900" kern="1200" dirty="0">
                <a:solidFill>
                  <a:schemeClr val="tx1"/>
                </a:solidFill>
                <a:effectLst/>
                <a:latin typeface="Segoe UI Light" pitchFamily="34" charset="0"/>
                <a:ea typeface="+mn-ea"/>
                <a:cs typeface="+mn-cs"/>
              </a:rPr>
              <a:t>: We measure code quality via pre-production code profiling, static code analysis or unit testing / code coverage.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Instrument Code:</a:t>
            </a:r>
            <a:r>
              <a:rPr lang="en-US" sz="900" kern="1200" dirty="0">
                <a:solidFill>
                  <a:schemeClr val="tx1"/>
                </a:solidFill>
                <a:effectLst/>
                <a:latin typeface="Segoe UI Light" pitchFamily="34" charset="0"/>
                <a:ea typeface="+mn-ea"/>
                <a:cs typeface="+mn-cs"/>
              </a:rPr>
              <a:t> We instrument code for analysis directly in production.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Customer Self-Service</a:t>
            </a:r>
            <a:r>
              <a:rPr lang="en-US" sz="900" kern="1200" dirty="0">
                <a:solidFill>
                  <a:schemeClr val="tx1"/>
                </a:solidFill>
                <a:effectLst/>
                <a:latin typeface="Segoe UI Light" pitchFamily="34" charset="0"/>
                <a:ea typeface="+mn-ea"/>
                <a:cs typeface="+mn-cs"/>
              </a:rPr>
              <a:t>:  We encourage customer self-service when appropriate and consistent with policy around corporate data.</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Production Release Data Output:</a:t>
            </a:r>
            <a:r>
              <a:rPr lang="en-US" sz="900" kern="1200" dirty="0">
                <a:solidFill>
                  <a:schemeClr val="tx1"/>
                </a:solidFill>
                <a:effectLst/>
                <a:latin typeface="Segoe UI Light" pitchFamily="34" charset="0"/>
                <a:ea typeface="+mn-ea"/>
                <a:cs typeface="+mn-cs"/>
              </a:rPr>
              <a:t> The output of every production release is more data to inform the next cycle of development and delivery.  </a:t>
            </a:r>
            <a:endParaRPr lang="nl-NL"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29</a:t>
            </a:fld>
            <a:endParaRPr lang="en-US" dirty="0"/>
          </a:p>
        </p:txBody>
      </p:sp>
    </p:spTree>
    <p:extLst>
      <p:ext uri="{BB962C8B-B14F-4D97-AF65-F5344CB8AC3E}">
        <p14:creationId xmlns:p14="http://schemas.microsoft.com/office/powerpoint/2010/main" val="250767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0" dirty="0"/>
              <a:t>In the real world, there are real</a:t>
            </a:r>
            <a:r>
              <a:rPr lang="en-US" b="0" baseline="0" dirty="0"/>
              <a:t> consequences if you are unable to deliver high-quality software quickly or build the wrong thing to begin with:</a:t>
            </a:r>
            <a:br>
              <a:rPr lang="en-US" b="0" baseline="0" dirty="0"/>
            </a:br>
            <a:endParaRPr lang="en-US" b="0" baseline="0" dirty="0"/>
          </a:p>
          <a:p>
            <a:pPr marL="454333" lvl="1" indent="-232943" defTabSz="950464">
              <a:spcAft>
                <a:spcPts val="346"/>
              </a:spcAft>
              <a:buFont typeface="+mj-lt"/>
              <a:buAutoNum type="arabicPeriod"/>
              <a:defRPr/>
            </a:pPr>
            <a:r>
              <a:rPr lang="en-US" b="0" baseline="0" dirty="0"/>
              <a:t>40% of implementations end up getting reworked because they don’t meet the users’ original requirements</a:t>
            </a:r>
          </a:p>
          <a:p>
            <a:pPr marL="454333" lvl="1" indent="-232943">
              <a:buFont typeface="+mj-lt"/>
              <a:buAutoNum type="arabicPeriod"/>
            </a:pPr>
            <a:r>
              <a:rPr lang="en-US" b="0" dirty="0"/>
              <a:t>The average cost of one hour downtime of a customer-facing app is calculated at 100.000 dollars per hour – and this does not take into account the damage to reputation, which can be even greater.</a:t>
            </a:r>
            <a:br>
              <a:rPr lang="en-US" b="0" dirty="0"/>
            </a:br>
            <a:r>
              <a:rPr lang="en-US" b="0" dirty="0"/>
              <a:t>Fixing such production issues takes on average 200 minutes per incident</a:t>
            </a:r>
          </a:p>
          <a:p>
            <a:pPr marL="454333" lvl="1" indent="-232943">
              <a:buFont typeface="+mj-lt"/>
              <a:buAutoNum type="arabicPeriod"/>
            </a:pPr>
            <a:r>
              <a:rPr lang="en-US" b="0" dirty="0"/>
              <a:t>Three quarters of development teams have adopted Agile methodologies today, enabling them to develop faster.</a:t>
            </a:r>
            <a:br>
              <a:rPr lang="en-US" b="0" dirty="0"/>
            </a:br>
            <a:r>
              <a:rPr lang="en-US" b="0" dirty="0"/>
              <a:t>While this is a great number, it does not help if a development team is Agile but deployment still takes weeks or months because IT Ops is </a:t>
            </a:r>
            <a:r>
              <a:rPr lang="en-US" b="0" u="sng" dirty="0"/>
              <a:t>perceived</a:t>
            </a:r>
            <a:r>
              <a:rPr lang="en-US" b="0" dirty="0"/>
              <a:t> as not being Agile</a:t>
            </a:r>
            <a:br>
              <a:rPr lang="en-US" b="0" dirty="0"/>
            </a:br>
            <a:endParaRPr lang="en-US" b="0" dirty="0"/>
          </a:p>
          <a:p>
            <a:pPr marL="174708" indent="-174708">
              <a:buFont typeface="Arial" panose="020B0604020202020204" pitchFamily="34" charset="0"/>
              <a:buChar char="•"/>
            </a:pPr>
            <a:r>
              <a:rPr lang="en-US" b="0" dirty="0"/>
              <a:t>These are just 3 very high-level examples but all the data we have today points toward the same conclusion – this is about more than just frustration or minor delays. Lack of collaboration between dev and ops can have substantial impact on a company’s bottom line and success</a:t>
            </a:r>
          </a:p>
          <a:p>
            <a:pPr marL="178027" indent="-178027">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5/21/2018 3:14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712377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Automated Testing</a:t>
            </a:r>
            <a:r>
              <a:rPr lang="en-US" sz="900" kern="1200" dirty="0">
                <a:solidFill>
                  <a:schemeClr val="tx1"/>
                </a:solidFill>
                <a:effectLst/>
                <a:latin typeface="Segoe UI Light" pitchFamily="34" charset="0"/>
                <a:ea typeface="+mn-ea"/>
                <a:cs typeface="+mn-cs"/>
              </a:rPr>
              <a:t>: We use tools to execute pre-scripted tests on a software application before it is released into production.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Continuous Integration</a:t>
            </a:r>
            <a:r>
              <a:rPr lang="en-US" sz="900" kern="1200" dirty="0">
                <a:solidFill>
                  <a:schemeClr val="tx1"/>
                </a:solidFill>
                <a:effectLst/>
                <a:latin typeface="Segoe UI Light" pitchFamily="34" charset="0"/>
                <a:ea typeface="+mn-ea"/>
                <a:cs typeface="+mn-cs"/>
              </a:rPr>
              <a:t>: Each check-in is verified by an automated build, allowing teams to detect problems early.</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Continuous Deployment:</a:t>
            </a:r>
            <a:r>
              <a:rPr lang="en-US" sz="900" kern="1200" dirty="0">
                <a:solidFill>
                  <a:schemeClr val="tx1"/>
                </a:solidFill>
                <a:effectLst/>
                <a:latin typeface="Segoe UI Light" pitchFamily="34" charset="0"/>
                <a:ea typeface="+mn-ea"/>
                <a:cs typeface="+mn-cs"/>
              </a:rPr>
              <a:t> Every change that passes all automated tests is deployed to production automatically.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Release Management:</a:t>
            </a:r>
            <a:r>
              <a:rPr lang="en-US" sz="900" kern="1200" dirty="0">
                <a:solidFill>
                  <a:schemeClr val="tx1"/>
                </a:solidFill>
                <a:effectLst/>
                <a:latin typeface="Segoe UI Light" pitchFamily="34" charset="0"/>
                <a:ea typeface="+mn-ea"/>
                <a:cs typeface="+mn-cs"/>
              </a:rPr>
              <a:t> We plan, schedule and control a build through the different stages and environments.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Quality of Service</a:t>
            </a:r>
            <a:r>
              <a:rPr lang="en-US" sz="900" kern="1200" dirty="0">
                <a:solidFill>
                  <a:schemeClr val="tx1"/>
                </a:solidFill>
                <a:effectLst/>
                <a:latin typeface="Segoe UI Light" pitchFamily="34" charset="0"/>
                <a:ea typeface="+mn-ea"/>
                <a:cs typeface="+mn-cs"/>
              </a:rPr>
              <a:t>: We ensure quality-of-service and/or non-functional requirements are met by automating all the testing for performance, security, localization, and other qualities of service.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Production Testing</a:t>
            </a:r>
            <a:r>
              <a:rPr lang="en-US" sz="900" kern="1200" dirty="0">
                <a:solidFill>
                  <a:schemeClr val="tx1"/>
                </a:solidFill>
                <a:effectLst/>
                <a:latin typeface="Segoe UI Light" pitchFamily="34" charset="0"/>
                <a:ea typeface="+mn-ea"/>
                <a:cs typeface="+mn-cs"/>
              </a:rPr>
              <a:t>: We test in production against running services for views of our qualities of service and impacts upon end users.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Usage and Performance Data</a:t>
            </a:r>
            <a:r>
              <a:rPr lang="en-US" sz="900" kern="1200" dirty="0">
                <a:solidFill>
                  <a:schemeClr val="tx1"/>
                </a:solidFill>
                <a:effectLst/>
                <a:latin typeface="Segoe UI Light" pitchFamily="34" charset="0"/>
                <a:ea typeface="+mn-ea"/>
                <a:cs typeface="+mn-cs"/>
              </a:rPr>
              <a:t>: Usage data is combined with performance data and treated as the results of experiments that are run in every release or A/B test</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Storyboard Reviews</a:t>
            </a:r>
            <a:r>
              <a:rPr lang="en-US" sz="900" kern="1200" dirty="0">
                <a:solidFill>
                  <a:schemeClr val="tx1"/>
                </a:solidFill>
                <a:effectLst/>
                <a:latin typeface="Segoe UI Light" pitchFamily="34" charset="0"/>
                <a:ea typeface="+mn-ea"/>
                <a:cs typeface="+mn-cs"/>
              </a:rPr>
              <a:t>: We validate user experience designs via storyboard reviews with product owner, internal stakeholders and uses and via A/B testing in production.</a:t>
            </a:r>
            <a:endParaRPr lang="nl-NL"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30</a:t>
            </a:fld>
            <a:endParaRPr lang="en-US" dirty="0"/>
          </a:p>
        </p:txBody>
      </p:sp>
    </p:spTree>
    <p:extLst>
      <p:ext uri="{BB962C8B-B14F-4D97-AF65-F5344CB8AC3E}">
        <p14:creationId xmlns:p14="http://schemas.microsoft.com/office/powerpoint/2010/main" val="568361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Release and Deployment</a:t>
            </a:r>
            <a:r>
              <a:rPr lang="en-US" sz="900" kern="1200" dirty="0">
                <a:solidFill>
                  <a:schemeClr val="tx1"/>
                </a:solidFill>
                <a:effectLst/>
                <a:latin typeface="Segoe UI Light" pitchFamily="34" charset="0"/>
                <a:ea typeface="+mn-ea"/>
                <a:cs typeface="+mn-cs"/>
              </a:rPr>
              <a:t>: We will allow anyone to initiate a release; deployment will be exposed to increasing amounts of production traffic and if there is a problem, it will be remediated.  </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Team Dependency Management:</a:t>
            </a:r>
            <a:r>
              <a:rPr lang="en-US" sz="900" kern="1200" dirty="0">
                <a:solidFill>
                  <a:schemeClr val="tx1"/>
                </a:solidFill>
                <a:effectLst/>
                <a:latin typeface="Segoe UI Light" pitchFamily="34" charset="0"/>
                <a:ea typeface="+mn-ea"/>
                <a:cs typeface="+mn-cs"/>
              </a:rPr>
              <a:t> To manage dependencies across teams, we maintain an artefact repository (Nuget, Nexus, Artifactory, etc.) with the latest binaries and all teams pull from there.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Scheduling Work</a:t>
            </a:r>
            <a:r>
              <a:rPr lang="en-US" sz="900" kern="1200" dirty="0">
                <a:solidFill>
                  <a:schemeClr val="tx1"/>
                </a:solidFill>
                <a:effectLst/>
                <a:latin typeface="Segoe UI Light" pitchFamily="34" charset="0"/>
                <a:ea typeface="+mn-ea"/>
                <a:cs typeface="+mn-cs"/>
              </a:rPr>
              <a:t>: We plan and schedule work in sprints, using a release train.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Continuous Planning:</a:t>
            </a:r>
            <a:r>
              <a:rPr lang="en-US" sz="900" kern="1200" dirty="0">
                <a:solidFill>
                  <a:schemeClr val="tx1"/>
                </a:solidFill>
                <a:effectLst/>
                <a:latin typeface="Segoe UI Light" pitchFamily="34" charset="0"/>
                <a:ea typeface="+mn-ea"/>
                <a:cs typeface="+mn-cs"/>
              </a:rPr>
              <a:t> We also promote continuous planning of single-piece items.</a:t>
            </a:r>
            <a:endParaRPr lang="nl-NL"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31</a:t>
            </a:fld>
            <a:endParaRPr lang="en-US" dirty="0"/>
          </a:p>
        </p:txBody>
      </p:sp>
    </p:spTree>
    <p:extLst>
      <p:ext uri="{BB962C8B-B14F-4D97-AF65-F5344CB8AC3E}">
        <p14:creationId xmlns:p14="http://schemas.microsoft.com/office/powerpoint/2010/main" val="1209253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Code Reviews</a:t>
            </a:r>
            <a:r>
              <a:rPr lang="en-US" sz="900" kern="1200" dirty="0">
                <a:solidFill>
                  <a:schemeClr val="tx1"/>
                </a:solidFill>
                <a:effectLst/>
                <a:latin typeface="Segoe UI Light" pitchFamily="34" charset="0"/>
                <a:ea typeface="+mn-ea"/>
                <a:cs typeface="+mn-cs"/>
              </a:rPr>
              <a:t>: We perform systematic examination and peer review of source code.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Automated Testing</a:t>
            </a:r>
            <a:r>
              <a:rPr lang="en-US" sz="900" kern="1200" dirty="0">
                <a:solidFill>
                  <a:schemeClr val="tx1"/>
                </a:solidFill>
                <a:effectLst/>
                <a:latin typeface="Segoe UI Light" pitchFamily="34" charset="0"/>
                <a:ea typeface="+mn-ea"/>
                <a:cs typeface="+mn-cs"/>
              </a:rPr>
              <a:t>: We use tools to execute pre-scripted tests on a software application before it is released into production.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Continuous Measurement</a:t>
            </a:r>
            <a:r>
              <a:rPr lang="en-US" sz="900" kern="1200" dirty="0">
                <a:solidFill>
                  <a:schemeClr val="tx1"/>
                </a:solidFill>
                <a:effectLst/>
                <a:latin typeface="Segoe UI Light" pitchFamily="34" charset="0"/>
                <a:ea typeface="+mn-ea"/>
                <a:cs typeface="+mn-cs"/>
              </a:rPr>
              <a:t>: We perform 360 degree, 24x7 data collection and analysis across application availability, performance and usage.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How We Build:</a:t>
            </a:r>
            <a:r>
              <a:rPr lang="en-US" sz="900" kern="1200" dirty="0">
                <a:solidFill>
                  <a:schemeClr val="tx1"/>
                </a:solidFill>
                <a:effectLst/>
                <a:latin typeface="Segoe UI Light" pitchFamily="34" charset="0"/>
                <a:ea typeface="+mn-ea"/>
                <a:cs typeface="+mn-cs"/>
              </a:rPr>
              <a:t> We build continuously for every component/the entire application.</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Parallel Development</a:t>
            </a:r>
            <a:r>
              <a:rPr lang="en-US" sz="900" kern="1200" dirty="0">
                <a:solidFill>
                  <a:schemeClr val="tx1"/>
                </a:solidFill>
                <a:effectLst/>
                <a:latin typeface="Segoe UI Light" pitchFamily="34" charset="0"/>
                <a:ea typeface="+mn-ea"/>
                <a:cs typeface="+mn-cs"/>
              </a:rPr>
              <a:t>: We handle parallel development by architecting narrow, decoupled micro services with clear contracts.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Feature Flags</a:t>
            </a:r>
            <a:r>
              <a:rPr lang="en-US" sz="900" kern="1200" dirty="0">
                <a:solidFill>
                  <a:schemeClr val="tx1"/>
                </a:solidFill>
                <a:effectLst/>
                <a:latin typeface="Segoe UI Light" pitchFamily="34" charset="0"/>
                <a:ea typeface="+mn-ea"/>
                <a:cs typeface="+mn-cs"/>
              </a:rPr>
              <a:t>: We use feature flags to control exposure.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Source Code</a:t>
            </a:r>
            <a:r>
              <a:rPr lang="en-US" sz="900" kern="1200" dirty="0">
                <a:solidFill>
                  <a:schemeClr val="tx1"/>
                </a:solidFill>
                <a:effectLst/>
                <a:latin typeface="Segoe UI Light" pitchFamily="34" charset="0"/>
                <a:ea typeface="+mn-ea"/>
                <a:cs typeface="+mn-cs"/>
              </a:rPr>
              <a:t>: Our source code is managed and versioned by open source code sharing systems.</a:t>
            </a:r>
            <a:endParaRPr lang="nl-NL"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32</a:t>
            </a:fld>
            <a:endParaRPr lang="en-US" dirty="0"/>
          </a:p>
        </p:txBody>
      </p:sp>
    </p:spTree>
    <p:extLst>
      <p:ext uri="{BB962C8B-B14F-4D97-AF65-F5344CB8AC3E}">
        <p14:creationId xmlns:p14="http://schemas.microsoft.com/office/powerpoint/2010/main" val="292444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306" lvl="1" indent="0">
              <a:buNone/>
            </a:pPr>
            <a:r>
              <a:rPr lang="en-US" sz="900" b="1" kern="1200" dirty="0">
                <a:solidFill>
                  <a:schemeClr val="tx1"/>
                </a:solidFill>
                <a:effectLst/>
                <a:latin typeface="Segoe UI Light" pitchFamily="34" charset="0"/>
                <a:ea typeface="+mn-ea"/>
                <a:cs typeface="+mn-cs"/>
              </a:rPr>
              <a:t>Implications: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Infrastructure as Code</a:t>
            </a:r>
            <a:r>
              <a:rPr lang="en-US" sz="900" kern="1200" dirty="0">
                <a:solidFill>
                  <a:schemeClr val="tx1"/>
                </a:solidFill>
                <a:effectLst/>
                <a:latin typeface="Segoe UI Light" pitchFamily="34" charset="0"/>
                <a:ea typeface="+mn-ea"/>
                <a:cs typeface="+mn-cs"/>
              </a:rPr>
              <a:t>: We treat system configuration like source code to ensure that changes are tested, repeatable and transparent.</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Devices Management</a:t>
            </a:r>
            <a:r>
              <a:rPr lang="en-US" sz="900" kern="1200" dirty="0">
                <a:solidFill>
                  <a:schemeClr val="tx1"/>
                </a:solidFill>
                <a:effectLst/>
                <a:latin typeface="Segoe UI Light" pitchFamily="34" charset="0"/>
                <a:ea typeface="+mn-ea"/>
                <a:cs typeface="+mn-cs"/>
              </a:rPr>
              <a:t>: We allow every project or business unit to make decisions about application hosting within a framework than includes an actionable set of standards and guidelines to ensure appropriate use.</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Client Device Grouping</a:t>
            </a:r>
            <a:r>
              <a:rPr lang="en-US" sz="900" kern="1200" dirty="0">
                <a:solidFill>
                  <a:schemeClr val="tx1"/>
                </a:solidFill>
                <a:effectLst/>
                <a:latin typeface="Segoe UI Light" pitchFamily="34" charset="0"/>
                <a:ea typeface="+mn-ea"/>
                <a:cs typeface="+mn-cs"/>
              </a:rPr>
              <a:t>: We define environments for dev/test, release pipeline and production via Infrastructure as Code for IaaS, else PaaS which handles production images.</a:t>
            </a:r>
            <a:endParaRPr lang="nl-NL" sz="900" kern="1200" dirty="0">
              <a:solidFill>
                <a:schemeClr val="tx1"/>
              </a:solidFill>
              <a:effectLst/>
              <a:latin typeface="Segoe UI Light" pitchFamily="34" charset="0"/>
              <a:ea typeface="+mn-ea"/>
              <a:cs typeface="+mn-cs"/>
            </a:endParaRPr>
          </a:p>
          <a:p>
            <a:pPr lvl="1"/>
            <a:r>
              <a:rPr lang="en-US" sz="900" b="1" kern="1200" dirty="0">
                <a:solidFill>
                  <a:schemeClr val="tx1"/>
                </a:solidFill>
                <a:effectLst/>
                <a:latin typeface="Segoe UI Light" pitchFamily="34" charset="0"/>
                <a:ea typeface="+mn-ea"/>
                <a:cs typeface="+mn-cs"/>
              </a:rPr>
              <a:t>Inventory</a:t>
            </a:r>
            <a:r>
              <a:rPr lang="en-US" sz="900" kern="1200" dirty="0">
                <a:solidFill>
                  <a:schemeClr val="tx1"/>
                </a:solidFill>
                <a:effectLst/>
                <a:latin typeface="Segoe UI Light" pitchFamily="34" charset="0"/>
                <a:ea typeface="+mn-ea"/>
                <a:cs typeface="+mn-cs"/>
              </a:rPr>
              <a:t>: We have a public cloud policy that ensures we have the supplier who can provide the best security, end-user experience and quality of service.</a:t>
            </a:r>
            <a:r>
              <a:rPr lang="nl-NL" sz="900" kern="1200" baseline="0" dirty="0">
                <a:solidFill>
                  <a:schemeClr val="tx1"/>
                </a:solidFill>
                <a:effectLst/>
                <a:latin typeface="Segoe UI Light" pitchFamily="34" charset="0"/>
                <a:ea typeface="+mn-ea"/>
                <a:cs typeface="+mn-cs"/>
              </a:rPr>
              <a:t> </a:t>
            </a:r>
            <a:endParaRPr lang="nl-NL"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33</a:t>
            </a:fld>
            <a:endParaRPr lang="en-US" dirty="0"/>
          </a:p>
        </p:txBody>
      </p:sp>
    </p:spTree>
    <p:extLst>
      <p:ext uri="{BB962C8B-B14F-4D97-AF65-F5344CB8AC3E}">
        <p14:creationId xmlns:p14="http://schemas.microsoft.com/office/powerpoint/2010/main" val="88721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7AA3956-868B-4200-9482-2B872CEA5530}"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5/21/2018 3:14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4174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4</a:t>
            </a:fld>
            <a:endParaRPr lang="en-US"/>
          </a:p>
        </p:txBody>
      </p:sp>
    </p:spTree>
    <p:extLst>
      <p:ext uri="{BB962C8B-B14F-4D97-AF65-F5344CB8AC3E}">
        <p14:creationId xmlns:p14="http://schemas.microsoft.com/office/powerpoint/2010/main" val="381678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graphics as people</a:t>
            </a:r>
          </a:p>
        </p:txBody>
      </p:sp>
      <p:sp>
        <p:nvSpPr>
          <p:cNvPr id="4" name="Slide Number Placeholder 3"/>
          <p:cNvSpPr>
            <a:spLocks noGrp="1"/>
          </p:cNvSpPr>
          <p:nvPr>
            <p:ph type="sldNum" sz="quarter" idx="10"/>
          </p:nvPr>
        </p:nvSpPr>
        <p:spPr/>
        <p:txBody>
          <a:bodyPr/>
          <a:lstStyle/>
          <a:p>
            <a:fld id="{5C01EFE6-4C59-4DD1-A24E-6FFA260FCE1C}" type="slidenum">
              <a:rPr lang="en-US" smtClean="0"/>
              <a:t>5</a:t>
            </a:fld>
            <a:endParaRPr lang="en-US"/>
          </a:p>
        </p:txBody>
      </p:sp>
    </p:spTree>
    <p:extLst>
      <p:ext uri="{BB962C8B-B14F-4D97-AF65-F5344CB8AC3E}">
        <p14:creationId xmlns:p14="http://schemas.microsoft.com/office/powerpoint/2010/main" val="58875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workloads , talk about incremental installs</a:t>
            </a:r>
          </a:p>
          <a:p>
            <a:r>
              <a:rPr lang="en-US"/>
              <a:t>Talk about Preview channel , dogfood channel etc. </a:t>
            </a:r>
          </a:p>
          <a:p>
            <a:r>
              <a:rPr lang="en-US"/>
              <a:t>Talk about – feature flags, experimental extensions (/alpha packs) , </a:t>
            </a:r>
          </a:p>
          <a:p>
            <a:r>
              <a:rPr lang="en-US"/>
              <a:t>Talk about Report a  problem  - connection to developer community </a:t>
            </a:r>
          </a:p>
        </p:txBody>
      </p:sp>
      <p:sp>
        <p:nvSpPr>
          <p:cNvPr id="4" name="Slide Number Placeholder 3"/>
          <p:cNvSpPr>
            <a:spLocks noGrp="1"/>
          </p:cNvSpPr>
          <p:nvPr>
            <p:ph type="sldNum" sz="quarter" idx="10"/>
          </p:nvPr>
        </p:nvSpPr>
        <p:spPr/>
        <p:txBody>
          <a:bodyPr/>
          <a:lstStyle/>
          <a:p>
            <a:fld id="{5C01EFE6-4C59-4DD1-A24E-6FFA260FCE1C}" type="slidenum">
              <a:rPr lang="en-US" smtClean="0"/>
              <a:t>6</a:t>
            </a:fld>
            <a:endParaRPr lang="en-US"/>
          </a:p>
        </p:txBody>
      </p:sp>
    </p:spTree>
    <p:extLst>
      <p:ext uri="{BB962C8B-B14F-4D97-AF65-F5344CB8AC3E}">
        <p14:creationId xmlns:p14="http://schemas.microsoft.com/office/powerpoint/2010/main" val="92587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441C3C-05AA-464A-8E9C-DF7AF298DECB}" type="slidenum">
              <a:rPr lang="en-US" smtClean="0"/>
              <a:t>7</a:t>
            </a:fld>
            <a:endParaRPr lang="en-US"/>
          </a:p>
        </p:txBody>
      </p:sp>
    </p:spTree>
    <p:extLst>
      <p:ext uri="{BB962C8B-B14F-4D97-AF65-F5344CB8AC3E}">
        <p14:creationId xmlns:p14="http://schemas.microsoft.com/office/powerpoint/2010/main" val="2111273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slide provide some examples of what will shift in the world of DevOps,</a:t>
            </a:r>
            <a:r>
              <a:rPr lang="en-US" baseline="0" noProof="0" dirty="0"/>
              <a:t> all related to more flexible and agile creation of business value. </a:t>
            </a:r>
          </a:p>
          <a:p>
            <a:endParaRPr lang="en-US" baseline="0" noProof="0" dirty="0"/>
          </a:p>
          <a:p>
            <a:r>
              <a:rPr lang="en-US" b="1" baseline="0" noProof="0" dirty="0"/>
              <a:t>EXAMPLES</a:t>
            </a:r>
            <a:r>
              <a:rPr lang="en-US" baseline="0" noProof="0" dirty="0"/>
              <a:t> </a:t>
            </a:r>
          </a:p>
          <a:p>
            <a:pPr marL="171450" indent="-171450">
              <a:buFontTx/>
              <a:buChar char="-"/>
            </a:pPr>
            <a:r>
              <a:rPr lang="en-US" i="1" baseline="0" noProof="0" dirty="0"/>
              <a:t>Delivering:</a:t>
            </a:r>
            <a:r>
              <a:rPr lang="en-US" baseline="0" noProof="0" dirty="0"/>
              <a:t> Backlog items are not activities, but deliverables </a:t>
            </a:r>
          </a:p>
          <a:p>
            <a:pPr marL="171450" indent="-171450">
              <a:buFontTx/>
              <a:buChar char="-"/>
            </a:pPr>
            <a:r>
              <a:rPr lang="en-US" i="1" baseline="0" noProof="0" dirty="0"/>
              <a:t>Collaborate: </a:t>
            </a:r>
            <a:r>
              <a:rPr lang="en-US" baseline="0" noProof="0" dirty="0"/>
              <a:t>Different roles have to work together to achieve the mutual definition of success </a:t>
            </a:r>
          </a:p>
          <a:p>
            <a:pPr marL="171450" indent="-171450">
              <a:buFontTx/>
              <a:buChar char="-"/>
            </a:pPr>
            <a:r>
              <a:rPr lang="en-US" i="1" baseline="0" noProof="0" dirty="0"/>
              <a:t>Teams: </a:t>
            </a:r>
            <a:r>
              <a:rPr lang="en-US" baseline="0" noProof="0" dirty="0"/>
              <a:t>Cross functional teams with flexible memberships depending on the required skill level </a:t>
            </a:r>
          </a:p>
          <a:p>
            <a:pPr marL="171450" indent="-171450">
              <a:buFontTx/>
              <a:buChar char="-"/>
            </a:pPr>
            <a:r>
              <a:rPr lang="en-US" i="1" baseline="0" noProof="0" dirty="0"/>
              <a:t>Value: </a:t>
            </a:r>
            <a:r>
              <a:rPr lang="en-US" baseline="0" noProof="0" dirty="0"/>
              <a:t>All the backlog items must create value in one way or another </a:t>
            </a:r>
          </a:p>
          <a:p>
            <a:pPr marL="171450" indent="-171450">
              <a:buFontTx/>
              <a:buChar char="-"/>
            </a:pPr>
            <a:r>
              <a:rPr lang="en-US" i="1" baseline="0" noProof="0" dirty="0"/>
              <a:t>Outcomes: </a:t>
            </a:r>
            <a:r>
              <a:rPr lang="en-US" baseline="0" noProof="0" dirty="0"/>
              <a:t>Minimal viable product in order to be effective on the outcomes </a:t>
            </a:r>
          </a:p>
          <a:p>
            <a:pPr marL="171450" indent="-171450">
              <a:buFontTx/>
              <a:buChar char="-"/>
            </a:pPr>
            <a:r>
              <a:rPr lang="en-US" i="1" baseline="0" noProof="0" dirty="0"/>
              <a:t>Experiment: </a:t>
            </a:r>
            <a:r>
              <a:rPr lang="en-US" baseline="0" noProof="0" dirty="0"/>
              <a:t>Gather data, short cycles and prioritize often to experiment, learn and respond quickly</a:t>
            </a:r>
          </a:p>
          <a:p>
            <a:pPr marL="171450" indent="-171450">
              <a:buFontTx/>
              <a:buChar char="-"/>
            </a:pPr>
            <a:endParaRPr lang="en-US" noProof="0"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9C601B9-5273-467A-8E48-EC9939578C8F}" type="datetime8">
              <a:rPr lang="en-US"/>
              <a:t>5/21/2018 3:14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a:pPr/>
              <a:t>8</a:t>
            </a:fld>
            <a:endParaRPr lang="en-US" dirty="0"/>
          </a:p>
        </p:txBody>
      </p:sp>
    </p:spTree>
    <p:extLst>
      <p:ext uri="{BB962C8B-B14F-4D97-AF65-F5344CB8AC3E}">
        <p14:creationId xmlns:p14="http://schemas.microsoft.com/office/powerpoint/2010/main" val="356541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“DevOps is the union of people, process, and products to enable continuous delivery of value to our end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Donovan Brown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DevOps is not just automating a pipeline so we can quickly deliver software. Our goal is to deliver value.  The term end users was also very carefully chosen.  The value we produce must reach our end users.  If the value only reaches the Dev and QA environments but is held up before reaching production where it can be realized by our end users, we are still failing.</a:t>
            </a:r>
            <a:endParaRPr lang="en-US" dirty="0">
              <a:effectLst/>
            </a:endParaRPr>
          </a:p>
          <a:p>
            <a:r>
              <a:rPr lang="en-US" sz="1200" kern="1200" dirty="0">
                <a:solidFill>
                  <a:schemeClr val="tx1"/>
                </a:solidFill>
                <a:effectLst/>
                <a:latin typeface="+mn-lt"/>
                <a:ea typeface="+mn-ea"/>
                <a:cs typeface="+mn-cs"/>
              </a:rPr>
              <a:t>It is very important to realize that DevOps is not a product.  You cannot buy DevOps and install it.  DevOps is not just automation or infrastructure as code.  DevOps is people following a process enabled by products to deliver value to our end users.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Tx/>
              <a:buNone/>
            </a:pPr>
            <a:endParaRPr lang="en-US" dirty="0"/>
          </a:p>
          <a:p>
            <a:pPr>
              <a:defRPr/>
            </a:pPr>
            <a:endParaRPr lang="en-US" dirty="0"/>
          </a:p>
          <a:p>
            <a:pPr>
              <a:defRPr/>
            </a:pPr>
            <a:r>
              <a:rPr lang="en-US" dirty="0"/>
              <a:t>Change to Culture</a:t>
            </a:r>
          </a:p>
          <a:p>
            <a:pPr>
              <a:defRPr/>
            </a:pPr>
            <a:r>
              <a:rPr lang="en-US" dirty="0"/>
              <a:t>Process</a:t>
            </a:r>
          </a:p>
          <a:p>
            <a:pPr>
              <a:defRPr/>
            </a:pPr>
            <a:r>
              <a:rPr lang="en-US" dirty="0"/>
              <a:t>Product </a:t>
            </a:r>
          </a:p>
          <a:p>
            <a:pPr>
              <a:defRPr/>
            </a:pPr>
            <a:endParaRPr lang="en-US" dirty="0"/>
          </a:p>
          <a:p>
            <a:pPr>
              <a:defRPr/>
            </a:pPr>
            <a:endParaRPr lang="en-US" dirty="0"/>
          </a:p>
          <a:p>
            <a:pPr>
              <a:defRPr/>
            </a:pP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S4 Solution Specialist Sales Summit</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5/21/2018 3:14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745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8" descr="Woman looking at Surface" title="Microsoft brand photo">
            <a:extLst>
              <a:ext uri="{FF2B5EF4-FFF2-40B4-BE49-F238E27FC236}">
                <a16:creationId xmlns:a16="http://schemas.microsoft.com/office/drawing/2014/main" id="{D712C64A-08D3-43FF-8A6D-73ABD689A331}"/>
              </a:ext>
            </a:extLst>
          </p:cNvPr>
          <p:cNvPicPr>
            <a:picLocks noChangeAspect="1"/>
          </p:cNvPicPr>
          <p:nvPr userDrawn="1"/>
        </p:nvPicPr>
        <p:blipFill rotWithShape="1">
          <a:blip r:embed="rId3"/>
          <a:srcRect l="19611" t="5841" r="29831" b="18345"/>
          <a:stretch/>
        </p:blipFill>
        <p:spPr>
          <a:xfrm>
            <a:off x="5334000" y="0"/>
            <a:ext cx="6858000" cy="6858000"/>
          </a:xfrm>
          <a:prstGeom prst="rect">
            <a:avLst/>
          </a:prstGeom>
        </p:spPr>
      </p:pic>
    </p:spTree>
    <p:extLst>
      <p:ext uri="{BB962C8B-B14F-4D97-AF65-F5344CB8AC3E}">
        <p14:creationId xmlns:p14="http://schemas.microsoft.com/office/powerpoint/2010/main" val="5559531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251752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3223226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75310205"/>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911697717"/>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505620444"/>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536389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410500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1606046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3713458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859337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8" descr="Woman looking at Surface" title="Microsoft brand photo">
            <a:extLst>
              <a:ext uri="{FF2B5EF4-FFF2-40B4-BE49-F238E27FC236}">
                <a16:creationId xmlns:a16="http://schemas.microsoft.com/office/drawing/2014/main" id="{478ECCE8-DCCB-415E-BA09-90E8EF188500}"/>
              </a:ext>
            </a:extLst>
          </p:cNvPr>
          <p:cNvPicPr>
            <a:picLocks noChangeAspect="1"/>
          </p:cNvPicPr>
          <p:nvPr userDrawn="1"/>
        </p:nvPicPr>
        <p:blipFill rotWithShape="1">
          <a:blip r:embed="rId3"/>
          <a:srcRect l="19611" t="5841" r="29831" b="18345"/>
          <a:stretch/>
        </p:blipFill>
        <p:spPr>
          <a:xfrm>
            <a:off x="5334000" y="0"/>
            <a:ext cx="6858000" cy="6858000"/>
          </a:xfrm>
          <a:prstGeom prst="rect">
            <a:avLst/>
          </a:prstGeom>
        </p:spPr>
      </p:pic>
    </p:spTree>
    <p:extLst>
      <p:ext uri="{BB962C8B-B14F-4D97-AF65-F5344CB8AC3E}">
        <p14:creationId xmlns:p14="http://schemas.microsoft.com/office/powerpoint/2010/main" val="3954478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479208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5811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40633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6214879"/>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42708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415626549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69593B-9DE8-46BA-A3C8-83906BD38CD0}" type="datetimeFigureOut">
              <a:rPr lang="en-US" smtClean="0"/>
              <a:t>5/21/2018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FFA9C0-68E8-47BE-94E2-86B6EF87A0BF}" type="slidenum">
              <a:rPr lang="en-US" smtClean="0"/>
              <a:t>‹#›</a:t>
            </a:fld>
            <a:endParaRPr lang="en-US"/>
          </a:p>
        </p:txBody>
      </p:sp>
    </p:spTree>
    <p:extLst>
      <p:ext uri="{BB962C8B-B14F-4D97-AF65-F5344CB8AC3E}">
        <p14:creationId xmlns:p14="http://schemas.microsoft.com/office/powerpoint/2010/main" val="2523765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69593B-9DE8-46BA-A3C8-83906BD38CD0}" type="datetimeFigureOut">
              <a:rPr lang="en-US" smtClean="0"/>
              <a:t>5/21/2018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FFA9C0-68E8-47BE-94E2-86B6EF87A0BF}" type="slidenum">
              <a:rPr lang="en-US" smtClean="0"/>
              <a:t>‹#›</a:t>
            </a:fld>
            <a:endParaRPr lang="en-US"/>
          </a:p>
        </p:txBody>
      </p:sp>
      <p:sp>
        <p:nvSpPr>
          <p:cNvPr id="10" name="Text Placeholder 9"/>
          <p:cNvSpPr>
            <a:spLocks noGrp="1"/>
          </p:cNvSpPr>
          <p:nvPr>
            <p:ph type="body" sz="quarter" idx="13"/>
          </p:nvPr>
        </p:nvSpPr>
        <p:spPr>
          <a:xfrm>
            <a:off x="838200" y="0"/>
            <a:ext cx="10515600" cy="1325880"/>
          </a:xfrm>
        </p:spPr>
        <p:txBody>
          <a:bodyPr>
            <a:normAutofit/>
          </a:bodyPr>
          <a:lstStyle>
            <a:lvl1pPr marL="0" indent="0">
              <a:lnSpc>
                <a:spcPct val="150000"/>
              </a:lnSpc>
              <a:buNone/>
              <a:defRPr sz="4400">
                <a:latin typeface="+mj-lt"/>
              </a:defRPr>
            </a:lvl1pPr>
          </a:lstStyle>
          <a:p>
            <a:pPr lvl="0"/>
            <a:r>
              <a:rPr lang="en-US"/>
              <a:t>Click to edit Master text styles</a:t>
            </a:r>
          </a:p>
        </p:txBody>
      </p:sp>
    </p:spTree>
    <p:extLst>
      <p:ext uri="{BB962C8B-B14F-4D97-AF65-F5344CB8AC3E}">
        <p14:creationId xmlns:p14="http://schemas.microsoft.com/office/powerpoint/2010/main" val="2069016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07399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88507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3194328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2465065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330115"/>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820234"/>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6272564"/>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114429"/>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5907294"/>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p:nvPicPr>
        <p:blipFill>
          <a:blip r:embed="rId31"/>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062692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5" r:id="rId26"/>
    <p:sldLayoutId id="2147483776" r:id="rId27"/>
    <p:sldLayoutId id="2147483777" r:id="rId28"/>
    <p:sldLayoutId id="2147483778" r:id="rId2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bin"/><Relationship Id="rId3" Type="http://schemas.openxmlformats.org/officeDocument/2006/relationships/image" Target="../media/image18.bin"/><Relationship Id="rId7" Type="http://schemas.openxmlformats.org/officeDocument/2006/relationships/image" Target="../media/image22.bin"/><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1.bin"/><Relationship Id="rId5" Type="http://schemas.openxmlformats.org/officeDocument/2006/relationships/image" Target="../media/image20.bin"/><Relationship Id="rId4" Type="http://schemas.openxmlformats.org/officeDocument/2006/relationships/image" Target="../media/image19.bin"/><Relationship Id="rId9" Type="http://schemas.openxmlformats.org/officeDocument/2006/relationships/image" Target="../media/image24.bin"/></Relationships>
</file>

<file path=ppt/slides/_rels/slide11.xml.rels><?xml version="1.0" encoding="UTF-8" standalone="yes"?>
<Relationships xmlns="http://schemas.openxmlformats.org/package/2006/relationships"><Relationship Id="rId3" Type="http://schemas.openxmlformats.org/officeDocument/2006/relationships/hyperlink" Target="http://www.itproguy.com/devops-practice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2.png"/><Relationship Id="rId7" Type="http://schemas.openxmlformats.org/officeDocument/2006/relationships/image" Target="../media/image29.png"/><Relationship Id="rId2" Type="http://schemas.openxmlformats.org/officeDocument/2006/relationships/notesSlide" Target="../notesSlides/notesSlide14.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0.jpg"/><Relationship Id="rId41"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2.png"/><Relationship Id="rId24" Type="http://schemas.openxmlformats.org/officeDocument/2006/relationships/image" Target="../media/image45.jp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7.png"/><Relationship Id="rId15" Type="http://schemas.openxmlformats.org/officeDocument/2006/relationships/image" Target="../media/image36.jpg"/><Relationship Id="rId23" Type="http://schemas.openxmlformats.org/officeDocument/2006/relationships/image" Target="../media/image44.jpg"/><Relationship Id="rId28" Type="http://schemas.openxmlformats.org/officeDocument/2006/relationships/image" Target="../media/image49.jp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3.jpg"/><Relationship Id="rId8" Type="http://schemas.microsoft.com/office/2007/relationships/hdphoto" Target="../media/hdphoto1.wdp"/><Relationship Id="rId3" Type="http://schemas.openxmlformats.org/officeDocument/2006/relationships/image" Target="../media/image25.png"/><Relationship Id="rId12" Type="http://schemas.openxmlformats.org/officeDocument/2006/relationships/image" Target="../media/image33.jp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15.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2.png"/><Relationship Id="rId7" Type="http://schemas.openxmlformats.org/officeDocument/2006/relationships/image" Target="../media/image29.png"/><Relationship Id="rId2" Type="http://schemas.openxmlformats.org/officeDocument/2006/relationships/notesSlide" Target="../notesSlides/notesSlide15.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0.jpg"/><Relationship Id="rId41"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2.png"/><Relationship Id="rId24" Type="http://schemas.openxmlformats.org/officeDocument/2006/relationships/image" Target="../media/image45.jp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7.png"/><Relationship Id="rId15" Type="http://schemas.openxmlformats.org/officeDocument/2006/relationships/image" Target="../media/image36.jpg"/><Relationship Id="rId23" Type="http://schemas.openxmlformats.org/officeDocument/2006/relationships/image" Target="../media/image44.jpg"/><Relationship Id="rId28" Type="http://schemas.openxmlformats.org/officeDocument/2006/relationships/image" Target="../media/image49.jp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3.jpg"/><Relationship Id="rId8" Type="http://schemas.microsoft.com/office/2007/relationships/hdphoto" Target="../media/hdphoto1.wdp"/><Relationship Id="rId3" Type="http://schemas.openxmlformats.org/officeDocument/2006/relationships/image" Target="../media/image25.png"/><Relationship Id="rId12" Type="http://schemas.openxmlformats.org/officeDocument/2006/relationships/image" Target="../media/image33.jp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68.png"/><Relationship Id="rId12" Type="http://schemas.microsoft.com/office/2007/relationships/hdphoto" Target="../media/hdphoto3.wdp"/><Relationship Id="rId2" Type="http://schemas.openxmlformats.org/officeDocument/2006/relationships/notesSlide" Target="../notesSlides/notesSlide16.xml"/><Relationship Id="rId16"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7.xml"/><Relationship Id="rId16" Type="http://schemas.openxmlformats.org/officeDocument/2006/relationships/image" Target="../media/image89.png"/><Relationship Id="rId1" Type="http://schemas.openxmlformats.org/officeDocument/2006/relationships/slideLayout" Target="../slideLayouts/slideLayout9.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emf"/><Relationship Id="rId15" Type="http://schemas.openxmlformats.org/officeDocument/2006/relationships/image" Target="../media/image88.png"/><Relationship Id="rId10" Type="http://schemas.openxmlformats.org/officeDocument/2006/relationships/image" Target="../media/image83.jpe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93.bin"/><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4.bin"/><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8" Type="http://schemas.openxmlformats.org/officeDocument/2006/relationships/image" Target="../media/image94.bin"/><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image" Target="../media/image95.bin"/><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6.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97.bin"/><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8.bin"/><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03640-117D-475F-9D08-6D17A7A98084}"/>
              </a:ext>
            </a:extLst>
          </p:cNvPr>
          <p:cNvSpPr>
            <a:spLocks noGrp="1"/>
          </p:cNvSpPr>
          <p:nvPr>
            <p:ph type="title"/>
          </p:nvPr>
        </p:nvSpPr>
        <p:spPr/>
        <p:txBody>
          <a:bodyPr/>
          <a:lstStyle/>
          <a:p>
            <a:r>
              <a:rPr lang="en-US" dirty="0"/>
              <a:t>Application Migration​ &amp; Modernization</a:t>
            </a:r>
          </a:p>
        </p:txBody>
      </p:sp>
      <p:sp>
        <p:nvSpPr>
          <p:cNvPr id="2" name="Text Placeholder 1">
            <a:extLst>
              <a:ext uri="{FF2B5EF4-FFF2-40B4-BE49-F238E27FC236}">
                <a16:creationId xmlns:a16="http://schemas.microsoft.com/office/drawing/2014/main" id="{970CE1DC-6052-4B6A-B0C6-1B250C7E333B}"/>
              </a:ext>
            </a:extLst>
          </p:cNvPr>
          <p:cNvSpPr>
            <a:spLocks noGrp="1"/>
          </p:cNvSpPr>
          <p:nvPr>
            <p:ph type="body" sz="quarter" idx="12"/>
          </p:nvPr>
        </p:nvSpPr>
        <p:spPr/>
        <p:txBody>
          <a:bodyPr/>
          <a:lstStyle/>
          <a:p>
            <a:r>
              <a:rPr lang="en-US" dirty="0"/>
              <a:t>DevOps</a:t>
            </a:r>
          </a:p>
        </p:txBody>
      </p:sp>
    </p:spTree>
    <p:extLst>
      <p:ext uri="{BB962C8B-B14F-4D97-AF65-F5344CB8AC3E}">
        <p14:creationId xmlns:p14="http://schemas.microsoft.com/office/powerpoint/2010/main" val="27595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How DevOps breaks down</a:t>
            </a:r>
            <a:endParaRPr lang="en-US" dirty="0"/>
          </a:p>
        </p:txBody>
      </p:sp>
      <p:sp>
        <p:nvSpPr>
          <p:cNvPr id="158" name="Rectangle 157"/>
          <p:cNvSpPr/>
          <p:nvPr/>
        </p:nvSpPr>
        <p:spPr bwMode="auto">
          <a:xfrm>
            <a:off x="345529" y="1363981"/>
            <a:ext cx="11500944" cy="1431012"/>
          </a:xfrm>
          <a:prstGeom prst="rect">
            <a:avLst/>
          </a:prstGeom>
          <a:solidFill>
            <a:srgbClr val="00B05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lvl="1">
              <a:lnSpc>
                <a:spcPct val="90000"/>
              </a:lnSpc>
              <a:spcBef>
                <a:spcPts val="588"/>
              </a:spcBef>
              <a:buSzPct val="90000"/>
            </a:pPr>
            <a:endParaRPr lang="en-US" sz="3921" spc="-29" dirty="0">
              <a:gradFill>
                <a:gsLst>
                  <a:gs pos="1250">
                    <a:schemeClr val="tx1"/>
                  </a:gs>
                  <a:gs pos="99000">
                    <a:schemeClr val="tx1"/>
                  </a:gs>
                </a:gsLst>
                <a:lin ang="5400000" scaled="0"/>
              </a:gradFill>
              <a:latin typeface="Segoe UI Light"/>
            </a:endParaRPr>
          </a:p>
        </p:txBody>
      </p:sp>
      <p:grpSp>
        <p:nvGrpSpPr>
          <p:cNvPr id="159" name="Group 20"/>
          <p:cNvGrpSpPr/>
          <p:nvPr/>
        </p:nvGrpSpPr>
        <p:grpSpPr>
          <a:xfrm>
            <a:off x="2357569" y="1624546"/>
            <a:ext cx="1305751" cy="931441"/>
            <a:chOff x="2357043" y="1818572"/>
            <a:chExt cx="1305936" cy="931573"/>
          </a:xfrm>
        </p:grpSpPr>
        <p:pic>
          <p:nvPicPr>
            <p:cNvPr id="160" name="Picture 21"/>
            <p:cNvPicPr>
              <a:picLocks noChangeAspect="1"/>
            </p:cNvPicPr>
            <p:nvPr/>
          </p:nvPicPr>
          <p:blipFill>
            <a:blip r:embed="rId3"/>
            <a:stretch>
              <a:fillRect/>
            </a:stretch>
          </p:blipFill>
          <p:spPr>
            <a:xfrm>
              <a:off x="2600930" y="1818572"/>
              <a:ext cx="860160" cy="768000"/>
            </a:xfrm>
            <a:prstGeom prst="rect">
              <a:avLst/>
            </a:prstGeom>
          </p:spPr>
        </p:pic>
        <p:sp>
          <p:nvSpPr>
            <p:cNvPr id="161" name="TextBox 22"/>
            <p:cNvSpPr txBox="1"/>
            <p:nvPr/>
          </p:nvSpPr>
          <p:spPr>
            <a:xfrm>
              <a:off x="2357043" y="2478553"/>
              <a:ext cx="1305936" cy="271592"/>
            </a:xfrm>
            <a:prstGeom prst="rect">
              <a:avLst/>
            </a:prstGeom>
            <a:noFill/>
          </p:spPr>
          <p:txBody>
            <a:bodyPr wrap="square" rtlCol="0">
              <a:noAutofit/>
            </a:bodyPr>
            <a:lstStyle/>
            <a:p>
              <a:pPr algn="ctr"/>
              <a:r>
                <a:rPr lang="en-US" sz="1176" dirty="0">
                  <a:solidFill>
                    <a:schemeClr val="bg1"/>
                  </a:solidFill>
                </a:rPr>
                <a:t>Business Value</a:t>
              </a:r>
            </a:p>
          </p:txBody>
        </p:sp>
      </p:grpSp>
      <p:grpSp>
        <p:nvGrpSpPr>
          <p:cNvPr id="162" name="Group 24"/>
          <p:cNvGrpSpPr/>
          <p:nvPr/>
        </p:nvGrpSpPr>
        <p:grpSpPr>
          <a:xfrm>
            <a:off x="6513335" y="1531682"/>
            <a:ext cx="1305751" cy="1098873"/>
            <a:chOff x="6208242" y="1832178"/>
            <a:chExt cx="1305936" cy="1099029"/>
          </a:xfrm>
        </p:grpSpPr>
        <p:grpSp>
          <p:nvGrpSpPr>
            <p:cNvPr id="163" name="Group 25"/>
            <p:cNvGrpSpPr/>
            <p:nvPr/>
          </p:nvGrpSpPr>
          <p:grpSpPr>
            <a:xfrm>
              <a:off x="6411619" y="1832178"/>
              <a:ext cx="667287" cy="704194"/>
              <a:chOff x="7792667" y="1834234"/>
              <a:chExt cx="584200" cy="635000"/>
            </a:xfrm>
          </p:grpSpPr>
          <p:pic>
            <p:nvPicPr>
              <p:cNvPr id="165" name="Picture 27"/>
              <p:cNvPicPr>
                <a:picLocks noChangeAspect="1"/>
              </p:cNvPicPr>
              <p:nvPr/>
            </p:nvPicPr>
            <p:blipFill>
              <a:blip r:embed="rId4"/>
              <a:stretch>
                <a:fillRect/>
              </a:stretch>
            </p:blipFill>
            <p:spPr>
              <a:xfrm>
                <a:off x="7792667" y="1834234"/>
                <a:ext cx="584200" cy="635000"/>
              </a:xfrm>
              <a:prstGeom prst="rect">
                <a:avLst/>
              </a:prstGeom>
            </p:spPr>
          </p:pic>
          <p:sp>
            <p:nvSpPr>
              <p:cNvPr id="166" name="Freeform 122"/>
              <p:cNvSpPr>
                <a:spLocks/>
              </p:cNvSpPr>
              <p:nvPr/>
            </p:nvSpPr>
            <p:spPr bwMode="black">
              <a:xfrm rot="16200000">
                <a:off x="8080246" y="1919483"/>
                <a:ext cx="229534" cy="220491"/>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solidFill>
                <a:srgbClr val="FFFFFF"/>
              </a:solidFill>
              <a:ln>
                <a:noFill/>
              </a:ln>
              <a:extLst/>
            </p:spPr>
            <p:txBody>
              <a:bodyPr vert="horz" wrap="square" lIns="91427" tIns="45713" rIns="91427" bIns="45713" numCol="1" anchor="t" anchorCtr="0" compatLnSpc="1">
                <a:prstTxWarp prst="textNoShape">
                  <a:avLst/>
                </a:prstTxWarp>
                <a:noAutofit/>
              </a:bodyPr>
              <a:lstStyle/>
              <a:p>
                <a:pPr algn="ctr"/>
                <a:endParaRPr lang="en-US" sz="1568" dirty="0">
                  <a:solidFill>
                    <a:schemeClr val="bg1"/>
                  </a:solidFill>
                </a:endParaRPr>
              </a:p>
            </p:txBody>
          </p:sp>
        </p:grpSp>
        <p:sp>
          <p:nvSpPr>
            <p:cNvPr id="164" name="TextBox 26"/>
            <p:cNvSpPr txBox="1"/>
            <p:nvPr/>
          </p:nvSpPr>
          <p:spPr>
            <a:xfrm>
              <a:off x="6208242" y="2478553"/>
              <a:ext cx="1305936" cy="452654"/>
            </a:xfrm>
            <a:prstGeom prst="rect">
              <a:avLst/>
            </a:prstGeom>
            <a:noFill/>
          </p:spPr>
          <p:txBody>
            <a:bodyPr wrap="square" rtlCol="0">
              <a:noAutofit/>
            </a:bodyPr>
            <a:lstStyle/>
            <a:p>
              <a:pPr algn="ctr"/>
              <a:r>
                <a:rPr lang="en-US" sz="1176" dirty="0">
                  <a:solidFill>
                    <a:schemeClr val="bg1"/>
                  </a:solidFill>
                </a:rPr>
                <a:t>Lifecycle responsibility</a:t>
              </a:r>
            </a:p>
          </p:txBody>
        </p:sp>
      </p:grpSp>
      <p:grpSp>
        <p:nvGrpSpPr>
          <p:cNvPr id="167" name="Group 29"/>
          <p:cNvGrpSpPr/>
          <p:nvPr/>
        </p:nvGrpSpPr>
        <p:grpSpPr>
          <a:xfrm>
            <a:off x="8668566" y="1566085"/>
            <a:ext cx="1305751" cy="1030073"/>
            <a:chOff x="8084410" y="1900987"/>
            <a:chExt cx="1305936" cy="1030220"/>
          </a:xfrm>
        </p:grpSpPr>
        <p:sp>
          <p:nvSpPr>
            <p:cNvPr id="168" name="Freeform 20"/>
            <p:cNvSpPr>
              <a:spLocks noEditPoints="1"/>
            </p:cNvSpPr>
            <p:nvPr/>
          </p:nvSpPr>
          <p:spPr bwMode="black">
            <a:xfrm>
              <a:off x="8421550" y="1900987"/>
              <a:ext cx="631656" cy="566576"/>
            </a:xfrm>
            <a:custGeom>
              <a:avLst/>
              <a:gdLst>
                <a:gd name="T0" fmla="*/ 243 w 708"/>
                <a:gd name="T1" fmla="*/ 484 h 614"/>
                <a:gd name="T2" fmla="*/ 243 w 708"/>
                <a:gd name="T3" fmla="*/ 614 h 614"/>
                <a:gd name="T4" fmla="*/ 0 w 708"/>
                <a:gd name="T5" fmla="*/ 614 h 614"/>
                <a:gd name="T6" fmla="*/ 104 w 708"/>
                <a:gd name="T7" fmla="*/ 437 h 614"/>
                <a:gd name="T8" fmla="*/ 174 w 708"/>
                <a:gd name="T9" fmla="*/ 437 h 614"/>
                <a:gd name="T10" fmla="*/ 134 w 708"/>
                <a:gd name="T11" fmla="*/ 484 h 614"/>
                <a:gd name="T12" fmla="*/ 243 w 708"/>
                <a:gd name="T13" fmla="*/ 484 h 614"/>
                <a:gd name="T14" fmla="*/ 574 w 708"/>
                <a:gd name="T15" fmla="*/ 484 h 614"/>
                <a:gd name="T16" fmla="*/ 465 w 708"/>
                <a:gd name="T17" fmla="*/ 484 h 614"/>
                <a:gd name="T18" fmla="*/ 465 w 708"/>
                <a:gd name="T19" fmla="*/ 614 h 614"/>
                <a:gd name="T20" fmla="*/ 465 w 708"/>
                <a:gd name="T21" fmla="*/ 614 h 614"/>
                <a:gd name="T22" fmla="*/ 708 w 708"/>
                <a:gd name="T23" fmla="*/ 614 h 614"/>
                <a:gd name="T24" fmla="*/ 604 w 708"/>
                <a:gd name="T25" fmla="*/ 437 h 614"/>
                <a:gd name="T26" fmla="*/ 533 w 708"/>
                <a:gd name="T27" fmla="*/ 437 h 614"/>
                <a:gd name="T28" fmla="*/ 574 w 708"/>
                <a:gd name="T29" fmla="*/ 484 h 614"/>
                <a:gd name="T30" fmla="*/ 354 w 708"/>
                <a:gd name="T31" fmla="*/ 229 h 614"/>
                <a:gd name="T32" fmla="*/ 507 w 708"/>
                <a:gd name="T33" fmla="*/ 408 h 614"/>
                <a:gd name="T34" fmla="*/ 590 w 708"/>
                <a:gd name="T35" fmla="*/ 408 h 614"/>
                <a:gd name="T36" fmla="*/ 486 w 708"/>
                <a:gd name="T37" fmla="*/ 229 h 614"/>
                <a:gd name="T38" fmla="*/ 222 w 708"/>
                <a:gd name="T39" fmla="*/ 229 h 614"/>
                <a:gd name="T40" fmla="*/ 118 w 708"/>
                <a:gd name="T41" fmla="*/ 408 h 614"/>
                <a:gd name="T42" fmla="*/ 200 w 708"/>
                <a:gd name="T43" fmla="*/ 408 h 614"/>
                <a:gd name="T44" fmla="*/ 354 w 708"/>
                <a:gd name="T45" fmla="*/ 229 h 614"/>
                <a:gd name="T46" fmla="*/ 354 w 708"/>
                <a:gd name="T47" fmla="*/ 0 h 614"/>
                <a:gd name="T48" fmla="*/ 238 w 708"/>
                <a:gd name="T49" fmla="*/ 200 h 614"/>
                <a:gd name="T50" fmla="*/ 470 w 708"/>
                <a:gd name="T51" fmla="*/ 200 h 614"/>
                <a:gd name="T52" fmla="*/ 354 w 708"/>
                <a:gd name="T53" fmla="*/ 0 h 614"/>
                <a:gd name="T54" fmla="*/ 354 w 708"/>
                <a:gd name="T55" fmla="*/ 274 h 614"/>
                <a:gd name="T56" fmla="*/ 196 w 708"/>
                <a:gd name="T57" fmla="*/ 463 h 614"/>
                <a:gd name="T58" fmla="*/ 278 w 708"/>
                <a:gd name="T59" fmla="*/ 463 h 614"/>
                <a:gd name="T60" fmla="*/ 278 w 708"/>
                <a:gd name="T61" fmla="*/ 614 h 614"/>
                <a:gd name="T62" fmla="*/ 430 w 708"/>
                <a:gd name="T63" fmla="*/ 614 h 614"/>
                <a:gd name="T64" fmla="*/ 430 w 708"/>
                <a:gd name="T65" fmla="*/ 463 h 614"/>
                <a:gd name="T66" fmla="*/ 515 w 708"/>
                <a:gd name="T67" fmla="*/ 463 h 614"/>
                <a:gd name="T68" fmla="*/ 354 w 708"/>
                <a:gd name="T69" fmla="*/ 27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614">
                  <a:moveTo>
                    <a:pt x="243" y="484"/>
                  </a:moveTo>
                  <a:lnTo>
                    <a:pt x="243" y="614"/>
                  </a:lnTo>
                  <a:lnTo>
                    <a:pt x="0" y="614"/>
                  </a:lnTo>
                  <a:lnTo>
                    <a:pt x="104" y="437"/>
                  </a:lnTo>
                  <a:lnTo>
                    <a:pt x="174" y="437"/>
                  </a:lnTo>
                  <a:lnTo>
                    <a:pt x="134" y="484"/>
                  </a:lnTo>
                  <a:lnTo>
                    <a:pt x="243" y="484"/>
                  </a:lnTo>
                  <a:close/>
                  <a:moveTo>
                    <a:pt x="574" y="484"/>
                  </a:moveTo>
                  <a:lnTo>
                    <a:pt x="465" y="484"/>
                  </a:lnTo>
                  <a:lnTo>
                    <a:pt x="465" y="614"/>
                  </a:lnTo>
                  <a:lnTo>
                    <a:pt x="465" y="614"/>
                  </a:lnTo>
                  <a:lnTo>
                    <a:pt x="708" y="614"/>
                  </a:lnTo>
                  <a:lnTo>
                    <a:pt x="604" y="437"/>
                  </a:lnTo>
                  <a:lnTo>
                    <a:pt x="533" y="437"/>
                  </a:lnTo>
                  <a:lnTo>
                    <a:pt x="574" y="484"/>
                  </a:lnTo>
                  <a:close/>
                  <a:moveTo>
                    <a:pt x="354" y="229"/>
                  </a:moveTo>
                  <a:lnTo>
                    <a:pt x="507" y="408"/>
                  </a:lnTo>
                  <a:lnTo>
                    <a:pt x="590" y="408"/>
                  </a:lnTo>
                  <a:lnTo>
                    <a:pt x="486" y="229"/>
                  </a:lnTo>
                  <a:lnTo>
                    <a:pt x="222" y="229"/>
                  </a:lnTo>
                  <a:lnTo>
                    <a:pt x="118" y="408"/>
                  </a:lnTo>
                  <a:lnTo>
                    <a:pt x="200" y="408"/>
                  </a:lnTo>
                  <a:lnTo>
                    <a:pt x="354" y="229"/>
                  </a:lnTo>
                  <a:close/>
                  <a:moveTo>
                    <a:pt x="354" y="0"/>
                  </a:moveTo>
                  <a:lnTo>
                    <a:pt x="238" y="200"/>
                  </a:lnTo>
                  <a:lnTo>
                    <a:pt x="470" y="200"/>
                  </a:lnTo>
                  <a:lnTo>
                    <a:pt x="354" y="0"/>
                  </a:lnTo>
                  <a:close/>
                  <a:moveTo>
                    <a:pt x="354" y="274"/>
                  </a:moveTo>
                  <a:lnTo>
                    <a:pt x="196" y="463"/>
                  </a:lnTo>
                  <a:lnTo>
                    <a:pt x="278" y="463"/>
                  </a:lnTo>
                  <a:lnTo>
                    <a:pt x="278" y="614"/>
                  </a:lnTo>
                  <a:lnTo>
                    <a:pt x="430" y="614"/>
                  </a:lnTo>
                  <a:lnTo>
                    <a:pt x="430" y="463"/>
                  </a:lnTo>
                  <a:lnTo>
                    <a:pt x="515" y="463"/>
                  </a:lnTo>
                  <a:lnTo>
                    <a:pt x="354"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169" name="TextBox 31"/>
            <p:cNvSpPr txBox="1"/>
            <p:nvPr/>
          </p:nvSpPr>
          <p:spPr>
            <a:xfrm>
              <a:off x="8084410" y="2478553"/>
              <a:ext cx="1305936" cy="452654"/>
            </a:xfrm>
            <a:prstGeom prst="rect">
              <a:avLst/>
            </a:prstGeom>
            <a:noFill/>
          </p:spPr>
          <p:txBody>
            <a:bodyPr wrap="square" rtlCol="0">
              <a:noAutofit/>
            </a:bodyPr>
            <a:lstStyle/>
            <a:p>
              <a:pPr algn="ctr"/>
              <a:r>
                <a:rPr lang="en-US" sz="1176" dirty="0">
                  <a:solidFill>
                    <a:schemeClr val="bg1"/>
                  </a:solidFill>
                </a:rPr>
                <a:t>Failures are Opportunities</a:t>
              </a:r>
            </a:p>
          </p:txBody>
        </p:sp>
      </p:grpSp>
      <p:grpSp>
        <p:nvGrpSpPr>
          <p:cNvPr id="170" name="Group 32"/>
          <p:cNvGrpSpPr/>
          <p:nvPr/>
        </p:nvGrpSpPr>
        <p:grpSpPr>
          <a:xfrm>
            <a:off x="10689562" y="1517101"/>
            <a:ext cx="916021" cy="1128036"/>
            <a:chOff x="10135387" y="1803011"/>
            <a:chExt cx="916151" cy="1128196"/>
          </a:xfrm>
        </p:grpSpPr>
        <p:pic>
          <p:nvPicPr>
            <p:cNvPr id="171" name="Picture 33"/>
            <p:cNvPicPr>
              <a:picLocks noChangeAspect="1"/>
            </p:cNvPicPr>
            <p:nvPr/>
          </p:nvPicPr>
          <p:blipFill>
            <a:blip r:embed="rId5"/>
            <a:stretch>
              <a:fillRect/>
            </a:stretch>
          </p:blipFill>
          <p:spPr>
            <a:xfrm>
              <a:off x="10147599" y="1803011"/>
              <a:ext cx="854031" cy="762528"/>
            </a:xfrm>
            <a:prstGeom prst="rect">
              <a:avLst/>
            </a:prstGeom>
          </p:spPr>
        </p:pic>
        <p:sp>
          <p:nvSpPr>
            <p:cNvPr id="172" name="TextBox 34"/>
            <p:cNvSpPr txBox="1"/>
            <p:nvPr/>
          </p:nvSpPr>
          <p:spPr>
            <a:xfrm>
              <a:off x="10135387" y="2478553"/>
              <a:ext cx="916151" cy="452654"/>
            </a:xfrm>
            <a:prstGeom prst="rect">
              <a:avLst/>
            </a:prstGeom>
            <a:noFill/>
          </p:spPr>
          <p:txBody>
            <a:bodyPr wrap="square" rtlCol="0">
              <a:noAutofit/>
            </a:bodyPr>
            <a:lstStyle/>
            <a:p>
              <a:pPr algn="ctr"/>
              <a:r>
                <a:rPr lang="en-US" sz="1176" dirty="0">
                  <a:solidFill>
                    <a:schemeClr val="bg1"/>
                  </a:solidFill>
                </a:rPr>
                <a:t>The Issue Counts</a:t>
              </a:r>
            </a:p>
          </p:txBody>
        </p:sp>
      </p:grpSp>
      <p:grpSp>
        <p:nvGrpSpPr>
          <p:cNvPr id="173" name="Group 35"/>
          <p:cNvGrpSpPr/>
          <p:nvPr/>
        </p:nvGrpSpPr>
        <p:grpSpPr>
          <a:xfrm>
            <a:off x="4315547" y="1592515"/>
            <a:ext cx="1159164" cy="977212"/>
            <a:chOff x="4452637" y="1772795"/>
            <a:chExt cx="1159328" cy="977350"/>
          </a:xfrm>
        </p:grpSpPr>
        <p:sp>
          <p:nvSpPr>
            <p:cNvPr id="174" name="TextBox 36"/>
            <p:cNvSpPr txBox="1"/>
            <p:nvPr/>
          </p:nvSpPr>
          <p:spPr>
            <a:xfrm>
              <a:off x="4452637" y="2478553"/>
              <a:ext cx="1159328" cy="271592"/>
            </a:xfrm>
            <a:prstGeom prst="rect">
              <a:avLst/>
            </a:prstGeom>
            <a:noFill/>
          </p:spPr>
          <p:txBody>
            <a:bodyPr wrap="square" rtlCol="0">
              <a:noAutofit/>
            </a:bodyPr>
            <a:lstStyle/>
            <a:p>
              <a:pPr algn="ctr"/>
              <a:r>
                <a:rPr lang="en-US" sz="1176" dirty="0">
                  <a:solidFill>
                    <a:schemeClr val="bg1"/>
                  </a:solidFill>
                </a:rPr>
                <a:t>Collaboration</a:t>
              </a:r>
            </a:p>
          </p:txBody>
        </p:sp>
        <p:pic>
          <p:nvPicPr>
            <p:cNvPr id="175" name="Picture 37"/>
            <p:cNvPicPr>
              <a:picLocks noChangeAspect="1"/>
            </p:cNvPicPr>
            <p:nvPr/>
          </p:nvPicPr>
          <p:blipFill>
            <a:blip r:embed="rId6"/>
            <a:stretch>
              <a:fillRect/>
            </a:stretch>
          </p:blipFill>
          <p:spPr>
            <a:xfrm>
              <a:off x="4676720" y="1772795"/>
              <a:ext cx="715617" cy="822960"/>
            </a:xfrm>
            <a:prstGeom prst="rect">
              <a:avLst/>
            </a:prstGeom>
          </p:spPr>
        </p:pic>
      </p:grpSp>
      <p:sp>
        <p:nvSpPr>
          <p:cNvPr id="176" name="Rectangle 175"/>
          <p:cNvSpPr/>
          <p:nvPr/>
        </p:nvSpPr>
        <p:spPr>
          <a:xfrm>
            <a:off x="345528" y="1363981"/>
            <a:ext cx="1895846" cy="14310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noAutofit/>
          </a:bodyPr>
          <a:lstStyle/>
          <a:p>
            <a:r>
              <a:rPr lang="en-US" sz="2400" dirty="0">
                <a:solidFill>
                  <a:schemeClr val="bg1"/>
                </a:solidFill>
                <a:latin typeface="+mj-lt"/>
                <a:cs typeface="Segoe UI Semibold" panose="020B0702040204020203" pitchFamily="34" charset="0"/>
              </a:rPr>
              <a:t>Culture</a:t>
            </a:r>
          </a:p>
        </p:txBody>
      </p:sp>
      <p:sp>
        <p:nvSpPr>
          <p:cNvPr id="177" name="Rectangle 176"/>
          <p:cNvSpPr/>
          <p:nvPr/>
        </p:nvSpPr>
        <p:spPr bwMode="auto">
          <a:xfrm>
            <a:off x="346127" y="2882740"/>
            <a:ext cx="11500348" cy="1434280"/>
          </a:xfrm>
          <a:prstGeom prst="rect">
            <a:avLst/>
          </a:prstGeom>
          <a:solidFill>
            <a:schemeClr val="accent5">
              <a:lumMod val="7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lvl="1">
              <a:lnSpc>
                <a:spcPct val="90000"/>
              </a:lnSpc>
              <a:spcBef>
                <a:spcPts val="588"/>
              </a:spcBef>
              <a:buSzPct val="90000"/>
            </a:pPr>
            <a:endParaRPr lang="en-US" sz="3921" spc="-29" dirty="0">
              <a:gradFill>
                <a:gsLst>
                  <a:gs pos="1250">
                    <a:schemeClr val="tx1"/>
                  </a:gs>
                  <a:gs pos="99000">
                    <a:schemeClr val="tx1"/>
                  </a:gs>
                </a:gsLst>
                <a:lin ang="5400000" scaled="0"/>
              </a:gradFill>
              <a:latin typeface="Segoe UI Light"/>
            </a:endParaRPr>
          </a:p>
        </p:txBody>
      </p:sp>
      <p:sp>
        <p:nvSpPr>
          <p:cNvPr id="178" name="Rectangle 177"/>
          <p:cNvSpPr/>
          <p:nvPr/>
        </p:nvSpPr>
        <p:spPr>
          <a:xfrm>
            <a:off x="345528" y="2882740"/>
            <a:ext cx="1895846" cy="14342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noAutofit/>
          </a:bodyPr>
          <a:lstStyle/>
          <a:p>
            <a:r>
              <a:rPr lang="en-US" sz="2400" dirty="0">
                <a:solidFill>
                  <a:schemeClr val="bg1"/>
                </a:solidFill>
                <a:latin typeface="+mj-lt"/>
                <a:cs typeface="Segoe UI Semibold" panose="020B0702040204020203" pitchFamily="34" charset="0"/>
              </a:rPr>
              <a:t>Process</a:t>
            </a:r>
          </a:p>
        </p:txBody>
      </p:sp>
      <p:grpSp>
        <p:nvGrpSpPr>
          <p:cNvPr id="179" name="Group 41"/>
          <p:cNvGrpSpPr/>
          <p:nvPr/>
        </p:nvGrpSpPr>
        <p:grpSpPr>
          <a:xfrm>
            <a:off x="2357569" y="3073863"/>
            <a:ext cx="1305751" cy="1052040"/>
            <a:chOff x="2336925" y="3695006"/>
            <a:chExt cx="1305936" cy="1052189"/>
          </a:xfrm>
        </p:grpSpPr>
        <p:sp>
          <p:nvSpPr>
            <p:cNvPr id="180" name="TextBox 42"/>
            <p:cNvSpPr txBox="1"/>
            <p:nvPr/>
          </p:nvSpPr>
          <p:spPr>
            <a:xfrm>
              <a:off x="2336925" y="4294541"/>
              <a:ext cx="1305936" cy="452654"/>
            </a:xfrm>
            <a:prstGeom prst="rect">
              <a:avLst/>
            </a:prstGeom>
            <a:noFill/>
          </p:spPr>
          <p:txBody>
            <a:bodyPr wrap="square" rtlCol="0">
              <a:noAutofit/>
            </a:bodyPr>
            <a:lstStyle/>
            <a:p>
              <a:pPr algn="ctr"/>
              <a:r>
                <a:rPr lang="en-US" sz="1176" dirty="0">
                  <a:solidFill>
                    <a:schemeClr val="bg1"/>
                  </a:solidFill>
                </a:rPr>
                <a:t>Operational Requirements</a:t>
              </a:r>
            </a:p>
          </p:txBody>
        </p:sp>
        <p:grpSp>
          <p:nvGrpSpPr>
            <p:cNvPr id="181" name="Group 43"/>
            <p:cNvGrpSpPr/>
            <p:nvPr/>
          </p:nvGrpSpPr>
          <p:grpSpPr>
            <a:xfrm>
              <a:off x="2709130" y="3695006"/>
              <a:ext cx="604004" cy="653033"/>
              <a:chOff x="2619241" y="3701412"/>
              <a:chExt cx="604004" cy="653033"/>
            </a:xfrm>
          </p:grpSpPr>
          <p:pic>
            <p:nvPicPr>
              <p:cNvPr id="182" name="Picture 44"/>
              <p:cNvPicPr>
                <a:picLocks noChangeAspect="1"/>
              </p:cNvPicPr>
              <p:nvPr/>
            </p:nvPicPr>
            <p:blipFill>
              <a:blip r:embed="rId7"/>
              <a:stretch>
                <a:fillRect/>
              </a:stretch>
            </p:blipFill>
            <p:spPr>
              <a:xfrm>
                <a:off x="2813594" y="3701412"/>
                <a:ext cx="409651" cy="365760"/>
              </a:xfrm>
              <a:prstGeom prst="rect">
                <a:avLst/>
              </a:prstGeom>
            </p:spPr>
          </p:pic>
          <p:grpSp>
            <p:nvGrpSpPr>
              <p:cNvPr id="183" name="Group 45"/>
              <p:cNvGrpSpPr>
                <a:grpSpLocks noChangeAspect="1"/>
              </p:cNvGrpSpPr>
              <p:nvPr/>
            </p:nvGrpSpPr>
            <p:grpSpPr>
              <a:xfrm>
                <a:off x="2619241" y="3751987"/>
                <a:ext cx="274391" cy="274320"/>
                <a:chOff x="10354779" y="3510628"/>
                <a:chExt cx="535082" cy="534943"/>
              </a:xfrm>
            </p:grpSpPr>
            <p:sp>
              <p:nvSpPr>
                <p:cNvPr id="185" name="Freeform 101"/>
                <p:cNvSpPr>
                  <a:spLocks noEditPoints="1"/>
                </p:cNvSpPr>
                <p:nvPr/>
              </p:nvSpPr>
              <p:spPr bwMode="black">
                <a:xfrm>
                  <a:off x="10354779" y="3510628"/>
                  <a:ext cx="535082" cy="534943"/>
                </a:xfrm>
                <a:custGeom>
                  <a:avLst/>
                  <a:gdLst>
                    <a:gd name="T0" fmla="*/ 317 w 323"/>
                    <a:gd name="T1" fmla="*/ 150 h 323"/>
                    <a:gd name="T2" fmla="*/ 173 w 323"/>
                    <a:gd name="T3" fmla="*/ 7 h 323"/>
                    <a:gd name="T4" fmla="*/ 150 w 323"/>
                    <a:gd name="T5" fmla="*/ 7 h 323"/>
                    <a:gd name="T6" fmla="*/ 7 w 323"/>
                    <a:gd name="T7" fmla="*/ 150 h 323"/>
                    <a:gd name="T8" fmla="*/ 7 w 323"/>
                    <a:gd name="T9" fmla="*/ 174 h 323"/>
                    <a:gd name="T10" fmla="*/ 150 w 323"/>
                    <a:gd name="T11" fmla="*/ 317 h 323"/>
                    <a:gd name="T12" fmla="*/ 173 w 323"/>
                    <a:gd name="T13" fmla="*/ 317 h 323"/>
                    <a:gd name="T14" fmla="*/ 317 w 323"/>
                    <a:gd name="T15" fmla="*/ 174 h 323"/>
                    <a:gd name="T16" fmla="*/ 317 w 323"/>
                    <a:gd name="T17" fmla="*/ 150 h 323"/>
                    <a:gd name="T18" fmla="*/ 281 w 323"/>
                    <a:gd name="T19" fmla="*/ 171 h 323"/>
                    <a:gd name="T20" fmla="*/ 171 w 323"/>
                    <a:gd name="T21" fmla="*/ 281 h 323"/>
                    <a:gd name="T22" fmla="*/ 153 w 323"/>
                    <a:gd name="T23" fmla="*/ 281 h 323"/>
                    <a:gd name="T24" fmla="*/ 43 w 323"/>
                    <a:gd name="T25" fmla="*/ 171 h 323"/>
                    <a:gd name="T26" fmla="*/ 43 w 323"/>
                    <a:gd name="T27" fmla="*/ 153 h 323"/>
                    <a:gd name="T28" fmla="*/ 153 w 323"/>
                    <a:gd name="T29" fmla="*/ 43 h 323"/>
                    <a:gd name="T30" fmla="*/ 171 w 323"/>
                    <a:gd name="T31" fmla="*/ 43 h 323"/>
                    <a:gd name="T32" fmla="*/ 281 w 323"/>
                    <a:gd name="T33" fmla="*/ 153 h 323"/>
                    <a:gd name="T34" fmla="*/ 281 w 323"/>
                    <a:gd name="T35" fmla="*/ 17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323">
                      <a:moveTo>
                        <a:pt x="317" y="150"/>
                      </a:moveTo>
                      <a:cubicBezTo>
                        <a:pt x="173" y="7"/>
                        <a:pt x="173" y="7"/>
                        <a:pt x="173" y="7"/>
                      </a:cubicBezTo>
                      <a:cubicBezTo>
                        <a:pt x="167" y="0"/>
                        <a:pt x="156" y="0"/>
                        <a:pt x="150" y="7"/>
                      </a:cubicBezTo>
                      <a:cubicBezTo>
                        <a:pt x="7" y="150"/>
                        <a:pt x="7" y="150"/>
                        <a:pt x="7" y="150"/>
                      </a:cubicBezTo>
                      <a:cubicBezTo>
                        <a:pt x="0" y="157"/>
                        <a:pt x="0" y="167"/>
                        <a:pt x="7" y="174"/>
                      </a:cubicBezTo>
                      <a:cubicBezTo>
                        <a:pt x="150" y="317"/>
                        <a:pt x="150" y="317"/>
                        <a:pt x="150" y="317"/>
                      </a:cubicBezTo>
                      <a:cubicBezTo>
                        <a:pt x="156" y="323"/>
                        <a:pt x="167" y="323"/>
                        <a:pt x="173" y="317"/>
                      </a:cubicBezTo>
                      <a:cubicBezTo>
                        <a:pt x="317" y="174"/>
                        <a:pt x="317" y="174"/>
                        <a:pt x="317" y="174"/>
                      </a:cubicBezTo>
                      <a:cubicBezTo>
                        <a:pt x="323" y="167"/>
                        <a:pt x="323" y="157"/>
                        <a:pt x="317" y="150"/>
                      </a:cubicBezTo>
                      <a:close/>
                      <a:moveTo>
                        <a:pt x="281" y="171"/>
                      </a:moveTo>
                      <a:cubicBezTo>
                        <a:pt x="171" y="281"/>
                        <a:pt x="171" y="281"/>
                        <a:pt x="171" y="281"/>
                      </a:cubicBezTo>
                      <a:cubicBezTo>
                        <a:pt x="166" y="286"/>
                        <a:pt x="158" y="286"/>
                        <a:pt x="153" y="281"/>
                      </a:cubicBezTo>
                      <a:cubicBezTo>
                        <a:pt x="43" y="171"/>
                        <a:pt x="43" y="171"/>
                        <a:pt x="43" y="171"/>
                      </a:cubicBezTo>
                      <a:cubicBezTo>
                        <a:pt x="38" y="166"/>
                        <a:pt x="38" y="158"/>
                        <a:pt x="43" y="153"/>
                      </a:cubicBezTo>
                      <a:cubicBezTo>
                        <a:pt x="153" y="43"/>
                        <a:pt x="153" y="43"/>
                        <a:pt x="153" y="43"/>
                      </a:cubicBezTo>
                      <a:cubicBezTo>
                        <a:pt x="158" y="38"/>
                        <a:pt x="166" y="38"/>
                        <a:pt x="171" y="43"/>
                      </a:cubicBezTo>
                      <a:cubicBezTo>
                        <a:pt x="281" y="153"/>
                        <a:pt x="281" y="153"/>
                        <a:pt x="281" y="153"/>
                      </a:cubicBezTo>
                      <a:cubicBezTo>
                        <a:pt x="286" y="158"/>
                        <a:pt x="286" y="166"/>
                        <a:pt x="281" y="171"/>
                      </a:cubicBez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186" name="Freeform 102"/>
                <p:cNvSpPr>
                  <a:spLocks/>
                </p:cNvSpPr>
                <p:nvPr/>
              </p:nvSpPr>
              <p:spPr bwMode="black">
                <a:xfrm>
                  <a:off x="10601630" y="3656455"/>
                  <a:ext cx="59610" cy="167564"/>
                </a:xfrm>
                <a:custGeom>
                  <a:avLst/>
                  <a:gdLst>
                    <a:gd name="T0" fmla="*/ 64 w 85"/>
                    <a:gd name="T1" fmla="*/ 239 h 239"/>
                    <a:gd name="T2" fmla="*/ 85 w 85"/>
                    <a:gd name="T3" fmla="*/ 90 h 239"/>
                    <a:gd name="T4" fmla="*/ 85 w 85"/>
                    <a:gd name="T5" fmla="*/ 0 h 239"/>
                    <a:gd name="T6" fmla="*/ 0 w 85"/>
                    <a:gd name="T7" fmla="*/ 0 h 239"/>
                    <a:gd name="T8" fmla="*/ 0 w 85"/>
                    <a:gd name="T9" fmla="*/ 90 h 239"/>
                    <a:gd name="T10" fmla="*/ 21 w 85"/>
                    <a:gd name="T11" fmla="*/ 239 h 239"/>
                    <a:gd name="T12" fmla="*/ 64 w 85"/>
                    <a:gd name="T13" fmla="*/ 239 h 239"/>
                  </a:gdLst>
                  <a:ahLst/>
                  <a:cxnLst>
                    <a:cxn ang="0">
                      <a:pos x="T0" y="T1"/>
                    </a:cxn>
                    <a:cxn ang="0">
                      <a:pos x="T2" y="T3"/>
                    </a:cxn>
                    <a:cxn ang="0">
                      <a:pos x="T4" y="T5"/>
                    </a:cxn>
                    <a:cxn ang="0">
                      <a:pos x="T6" y="T7"/>
                    </a:cxn>
                    <a:cxn ang="0">
                      <a:pos x="T8" y="T9"/>
                    </a:cxn>
                    <a:cxn ang="0">
                      <a:pos x="T10" y="T11"/>
                    </a:cxn>
                    <a:cxn ang="0">
                      <a:pos x="T12" y="T13"/>
                    </a:cxn>
                  </a:cxnLst>
                  <a:rect l="0" t="0" r="r" b="b"/>
                  <a:pathLst>
                    <a:path w="85" h="239">
                      <a:moveTo>
                        <a:pt x="64" y="239"/>
                      </a:moveTo>
                      <a:lnTo>
                        <a:pt x="85" y="90"/>
                      </a:lnTo>
                      <a:lnTo>
                        <a:pt x="85" y="0"/>
                      </a:lnTo>
                      <a:lnTo>
                        <a:pt x="0" y="0"/>
                      </a:lnTo>
                      <a:lnTo>
                        <a:pt x="0" y="90"/>
                      </a:lnTo>
                      <a:lnTo>
                        <a:pt x="21" y="239"/>
                      </a:lnTo>
                      <a:lnTo>
                        <a:pt x="64" y="239"/>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187" name="Rectangle 103"/>
                <p:cNvSpPr>
                  <a:spLocks noChangeArrowheads="1"/>
                </p:cNvSpPr>
                <p:nvPr/>
              </p:nvSpPr>
              <p:spPr bwMode="black">
                <a:xfrm>
                  <a:off x="10598124" y="3842248"/>
                  <a:ext cx="66623" cy="64501"/>
                </a:xfrm>
                <a:prstGeom prst="rect">
                  <a:avLst/>
                </a:pr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grpSp>
          <p:pic>
            <p:nvPicPr>
              <p:cNvPr id="184" name="Picture 46"/>
              <p:cNvPicPr>
                <a:picLocks noChangeAspect="1"/>
              </p:cNvPicPr>
              <p:nvPr/>
            </p:nvPicPr>
            <p:blipFill>
              <a:blip r:embed="rId8"/>
              <a:stretch>
                <a:fillRect/>
              </a:stretch>
            </p:blipFill>
            <p:spPr>
              <a:xfrm>
                <a:off x="2695178" y="3988685"/>
                <a:ext cx="409651" cy="365760"/>
              </a:xfrm>
              <a:prstGeom prst="rect">
                <a:avLst/>
              </a:prstGeom>
            </p:spPr>
          </p:pic>
        </p:grpSp>
      </p:grpSp>
      <p:grpSp>
        <p:nvGrpSpPr>
          <p:cNvPr id="188" name="Group 50"/>
          <p:cNvGrpSpPr/>
          <p:nvPr/>
        </p:nvGrpSpPr>
        <p:grpSpPr>
          <a:xfrm>
            <a:off x="4242251" y="3073863"/>
            <a:ext cx="1305751" cy="1052040"/>
            <a:chOff x="4232474" y="3695006"/>
            <a:chExt cx="1305936" cy="1052189"/>
          </a:xfrm>
        </p:grpSpPr>
        <p:sp>
          <p:nvSpPr>
            <p:cNvPr id="189" name="Freeform 123"/>
            <p:cNvSpPr>
              <a:spLocks noChangeAspect="1" noEditPoints="1"/>
            </p:cNvSpPr>
            <p:nvPr/>
          </p:nvSpPr>
          <p:spPr bwMode="black">
            <a:xfrm>
              <a:off x="4672381" y="3695006"/>
              <a:ext cx="426124" cy="457200"/>
            </a:xfrm>
            <a:custGeom>
              <a:avLst/>
              <a:gdLst>
                <a:gd name="T0" fmla="*/ 57 w 63"/>
                <a:gd name="T1" fmla="*/ 54 h 65"/>
                <a:gd name="T2" fmla="*/ 57 w 63"/>
                <a:gd name="T3" fmla="*/ 55 h 65"/>
                <a:gd name="T4" fmla="*/ 35 w 63"/>
                <a:gd name="T5" fmla="*/ 65 h 65"/>
                <a:gd name="T6" fmla="*/ 33 w 63"/>
                <a:gd name="T7" fmla="*/ 65 h 65"/>
                <a:gd name="T8" fmla="*/ 12 w 63"/>
                <a:gd name="T9" fmla="*/ 57 h 65"/>
                <a:gd name="T10" fmla="*/ 10 w 63"/>
                <a:gd name="T11" fmla="*/ 55 h 65"/>
                <a:gd name="T12" fmla="*/ 2 w 63"/>
                <a:gd name="T13" fmla="*/ 62 h 65"/>
                <a:gd name="T14" fmla="*/ 0 w 63"/>
                <a:gd name="T15" fmla="*/ 37 h 65"/>
                <a:gd name="T16" fmla="*/ 25 w 63"/>
                <a:gd name="T17" fmla="*/ 42 h 65"/>
                <a:gd name="T18" fmla="*/ 17 w 63"/>
                <a:gd name="T19" fmla="*/ 48 h 65"/>
                <a:gd name="T20" fmla="*/ 20 w 63"/>
                <a:gd name="T21" fmla="*/ 50 h 65"/>
                <a:gd name="T22" fmla="*/ 33 w 63"/>
                <a:gd name="T23" fmla="*/ 55 h 65"/>
                <a:gd name="T24" fmla="*/ 34 w 63"/>
                <a:gd name="T25" fmla="*/ 55 h 65"/>
                <a:gd name="T26" fmla="*/ 49 w 63"/>
                <a:gd name="T27" fmla="*/ 48 h 65"/>
                <a:gd name="T28" fmla="*/ 50 w 63"/>
                <a:gd name="T29" fmla="*/ 48 h 65"/>
                <a:gd name="T30" fmla="*/ 57 w 63"/>
                <a:gd name="T31" fmla="*/ 54 h 65"/>
                <a:gd name="T32" fmla="*/ 63 w 63"/>
                <a:gd name="T33" fmla="*/ 29 h 65"/>
                <a:gd name="T34" fmla="*/ 61 w 63"/>
                <a:gd name="T35" fmla="*/ 4 h 65"/>
                <a:gd name="T36" fmla="*/ 53 w 63"/>
                <a:gd name="T37" fmla="*/ 11 h 65"/>
                <a:gd name="T38" fmla="*/ 53 w 63"/>
                <a:gd name="T39" fmla="*/ 11 h 65"/>
                <a:gd name="T40" fmla="*/ 53 w 63"/>
                <a:gd name="T41" fmla="*/ 10 h 65"/>
                <a:gd name="T42" fmla="*/ 51 w 63"/>
                <a:gd name="T43" fmla="*/ 8 h 65"/>
                <a:gd name="T44" fmla="*/ 29 w 63"/>
                <a:gd name="T45" fmla="*/ 0 h 65"/>
                <a:gd name="T46" fmla="*/ 28 w 63"/>
                <a:gd name="T47" fmla="*/ 0 h 65"/>
                <a:gd name="T48" fmla="*/ 6 w 63"/>
                <a:gd name="T49" fmla="*/ 10 h 65"/>
                <a:gd name="T50" fmla="*/ 5 w 63"/>
                <a:gd name="T51" fmla="*/ 10 h 65"/>
                <a:gd name="T52" fmla="*/ 13 w 63"/>
                <a:gd name="T53" fmla="*/ 17 h 65"/>
                <a:gd name="T54" fmla="*/ 13 w 63"/>
                <a:gd name="T55" fmla="*/ 17 h 65"/>
                <a:gd name="T56" fmla="*/ 28 w 63"/>
                <a:gd name="T57" fmla="*/ 10 h 65"/>
                <a:gd name="T58" fmla="*/ 29 w 63"/>
                <a:gd name="T59" fmla="*/ 10 h 65"/>
                <a:gd name="T60" fmla="*/ 43 w 63"/>
                <a:gd name="T61" fmla="*/ 14 h 65"/>
                <a:gd name="T62" fmla="*/ 46 w 63"/>
                <a:gd name="T63" fmla="*/ 17 h 65"/>
                <a:gd name="T64" fmla="*/ 38 w 63"/>
                <a:gd name="T65" fmla="*/ 24 h 65"/>
                <a:gd name="T66" fmla="*/ 63 w 63"/>
                <a:gd name="T6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5">
                  <a:moveTo>
                    <a:pt x="57" y="54"/>
                  </a:moveTo>
                  <a:cubicBezTo>
                    <a:pt x="57" y="55"/>
                    <a:pt x="57" y="55"/>
                    <a:pt x="57" y="55"/>
                  </a:cubicBezTo>
                  <a:cubicBezTo>
                    <a:pt x="51" y="61"/>
                    <a:pt x="43" y="64"/>
                    <a:pt x="35" y="65"/>
                  </a:cubicBezTo>
                  <a:cubicBezTo>
                    <a:pt x="34" y="65"/>
                    <a:pt x="34" y="65"/>
                    <a:pt x="33" y="65"/>
                  </a:cubicBezTo>
                  <a:cubicBezTo>
                    <a:pt x="26" y="65"/>
                    <a:pt x="18" y="62"/>
                    <a:pt x="12" y="57"/>
                  </a:cubicBezTo>
                  <a:cubicBezTo>
                    <a:pt x="10" y="55"/>
                    <a:pt x="10" y="55"/>
                    <a:pt x="10" y="55"/>
                  </a:cubicBezTo>
                  <a:cubicBezTo>
                    <a:pt x="2" y="62"/>
                    <a:pt x="2" y="62"/>
                    <a:pt x="2" y="62"/>
                  </a:cubicBezTo>
                  <a:cubicBezTo>
                    <a:pt x="0" y="37"/>
                    <a:pt x="0" y="37"/>
                    <a:pt x="0" y="37"/>
                  </a:cubicBezTo>
                  <a:cubicBezTo>
                    <a:pt x="25" y="42"/>
                    <a:pt x="25" y="42"/>
                    <a:pt x="25" y="42"/>
                  </a:cubicBezTo>
                  <a:cubicBezTo>
                    <a:pt x="17" y="48"/>
                    <a:pt x="17" y="48"/>
                    <a:pt x="17" y="48"/>
                  </a:cubicBezTo>
                  <a:cubicBezTo>
                    <a:pt x="20" y="50"/>
                    <a:pt x="20" y="50"/>
                    <a:pt x="20" y="50"/>
                  </a:cubicBezTo>
                  <a:cubicBezTo>
                    <a:pt x="24" y="53"/>
                    <a:pt x="29" y="55"/>
                    <a:pt x="33" y="55"/>
                  </a:cubicBezTo>
                  <a:cubicBezTo>
                    <a:pt x="34" y="55"/>
                    <a:pt x="34" y="55"/>
                    <a:pt x="34" y="55"/>
                  </a:cubicBezTo>
                  <a:cubicBezTo>
                    <a:pt x="40" y="54"/>
                    <a:pt x="45" y="52"/>
                    <a:pt x="49" y="48"/>
                  </a:cubicBezTo>
                  <a:cubicBezTo>
                    <a:pt x="50" y="48"/>
                    <a:pt x="50" y="48"/>
                    <a:pt x="50" y="48"/>
                  </a:cubicBezTo>
                  <a:lnTo>
                    <a:pt x="57" y="54"/>
                  </a:lnTo>
                  <a:close/>
                  <a:moveTo>
                    <a:pt x="63" y="29"/>
                  </a:moveTo>
                  <a:cubicBezTo>
                    <a:pt x="61" y="4"/>
                    <a:pt x="61" y="4"/>
                    <a:pt x="61" y="4"/>
                  </a:cubicBezTo>
                  <a:cubicBezTo>
                    <a:pt x="53" y="11"/>
                    <a:pt x="53" y="11"/>
                    <a:pt x="53" y="11"/>
                  </a:cubicBezTo>
                  <a:cubicBezTo>
                    <a:pt x="53" y="11"/>
                    <a:pt x="53" y="11"/>
                    <a:pt x="53" y="11"/>
                  </a:cubicBezTo>
                  <a:cubicBezTo>
                    <a:pt x="53" y="10"/>
                    <a:pt x="53" y="10"/>
                    <a:pt x="53" y="10"/>
                  </a:cubicBezTo>
                  <a:cubicBezTo>
                    <a:pt x="51" y="8"/>
                    <a:pt x="51" y="8"/>
                    <a:pt x="51" y="8"/>
                  </a:cubicBezTo>
                  <a:cubicBezTo>
                    <a:pt x="45" y="3"/>
                    <a:pt x="37" y="0"/>
                    <a:pt x="29" y="0"/>
                  </a:cubicBezTo>
                  <a:cubicBezTo>
                    <a:pt x="29" y="0"/>
                    <a:pt x="28" y="0"/>
                    <a:pt x="28" y="0"/>
                  </a:cubicBezTo>
                  <a:cubicBezTo>
                    <a:pt x="20" y="0"/>
                    <a:pt x="12" y="4"/>
                    <a:pt x="6" y="10"/>
                  </a:cubicBezTo>
                  <a:cubicBezTo>
                    <a:pt x="5" y="10"/>
                    <a:pt x="5" y="10"/>
                    <a:pt x="5" y="10"/>
                  </a:cubicBezTo>
                  <a:cubicBezTo>
                    <a:pt x="13" y="17"/>
                    <a:pt x="13" y="17"/>
                    <a:pt x="13" y="17"/>
                  </a:cubicBezTo>
                  <a:cubicBezTo>
                    <a:pt x="13" y="17"/>
                    <a:pt x="13" y="17"/>
                    <a:pt x="13" y="17"/>
                  </a:cubicBezTo>
                  <a:cubicBezTo>
                    <a:pt x="17" y="13"/>
                    <a:pt x="23" y="10"/>
                    <a:pt x="28" y="10"/>
                  </a:cubicBezTo>
                  <a:cubicBezTo>
                    <a:pt x="29" y="10"/>
                    <a:pt x="29" y="10"/>
                    <a:pt x="29" y="10"/>
                  </a:cubicBezTo>
                  <a:cubicBezTo>
                    <a:pt x="34" y="10"/>
                    <a:pt x="39" y="12"/>
                    <a:pt x="43" y="14"/>
                  </a:cubicBezTo>
                  <a:cubicBezTo>
                    <a:pt x="46" y="17"/>
                    <a:pt x="46" y="17"/>
                    <a:pt x="46" y="17"/>
                  </a:cubicBezTo>
                  <a:cubicBezTo>
                    <a:pt x="38" y="24"/>
                    <a:pt x="38" y="24"/>
                    <a:pt x="38" y="24"/>
                  </a:cubicBezTo>
                  <a:lnTo>
                    <a:pt x="63" y="29"/>
                  </a:lnTo>
                  <a:close/>
                </a:path>
              </a:pathLst>
            </a:custGeom>
            <a:solidFill>
              <a:srgbClr val="FFFFFF"/>
            </a:solidFill>
            <a:ln>
              <a:noFill/>
            </a:ln>
            <a:extLst/>
          </p:spPr>
          <p:txBody>
            <a:bodyPr vert="horz" wrap="square" lIns="91427" tIns="45713" rIns="91427" bIns="45713" numCol="1" anchor="t" anchorCtr="0" compatLnSpc="1">
              <a:prstTxWarp prst="textNoShape">
                <a:avLst/>
              </a:prstTxWarp>
              <a:noAutofit/>
            </a:bodyPr>
            <a:lstStyle/>
            <a:p>
              <a:pPr algn="ctr"/>
              <a:endParaRPr lang="en-US" sz="1568" dirty="0">
                <a:solidFill>
                  <a:schemeClr val="bg1"/>
                </a:solidFill>
              </a:endParaRPr>
            </a:p>
          </p:txBody>
        </p:sp>
        <p:sp>
          <p:nvSpPr>
            <p:cNvPr id="190" name="TextBox 52"/>
            <p:cNvSpPr txBox="1"/>
            <p:nvPr/>
          </p:nvSpPr>
          <p:spPr>
            <a:xfrm>
              <a:off x="4232474" y="4294541"/>
              <a:ext cx="1305936" cy="452654"/>
            </a:xfrm>
            <a:prstGeom prst="rect">
              <a:avLst/>
            </a:prstGeom>
            <a:noFill/>
          </p:spPr>
          <p:txBody>
            <a:bodyPr wrap="square" rtlCol="0">
              <a:noAutofit/>
            </a:bodyPr>
            <a:lstStyle/>
            <a:p>
              <a:pPr algn="ctr"/>
              <a:r>
                <a:rPr lang="en-US" sz="1176" dirty="0">
                  <a:solidFill>
                    <a:schemeClr val="bg1"/>
                  </a:solidFill>
                </a:rPr>
                <a:t>Continuously Evolve</a:t>
              </a:r>
            </a:p>
          </p:txBody>
        </p:sp>
      </p:grpSp>
      <p:grpSp>
        <p:nvGrpSpPr>
          <p:cNvPr id="191" name="Group 53"/>
          <p:cNvGrpSpPr/>
          <p:nvPr/>
        </p:nvGrpSpPr>
        <p:grpSpPr>
          <a:xfrm>
            <a:off x="6530879" y="3073863"/>
            <a:ext cx="1270668" cy="1052040"/>
            <a:chOff x="6059609" y="3695006"/>
            <a:chExt cx="1270848" cy="1052189"/>
          </a:xfrm>
        </p:grpSpPr>
        <p:sp>
          <p:nvSpPr>
            <p:cNvPr id="192" name="Freeform 25"/>
            <p:cNvSpPr>
              <a:spLocks noChangeAspect="1" noEditPoints="1"/>
            </p:cNvSpPr>
            <p:nvPr/>
          </p:nvSpPr>
          <p:spPr bwMode="black">
            <a:xfrm>
              <a:off x="6402928" y="3695006"/>
              <a:ext cx="536953" cy="457200"/>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193" name="TextBox 55"/>
            <p:cNvSpPr txBox="1"/>
            <p:nvPr/>
          </p:nvSpPr>
          <p:spPr>
            <a:xfrm>
              <a:off x="6059609" y="4294541"/>
              <a:ext cx="1270848" cy="452654"/>
            </a:xfrm>
            <a:prstGeom prst="rect">
              <a:avLst/>
            </a:prstGeom>
            <a:noFill/>
          </p:spPr>
          <p:txBody>
            <a:bodyPr wrap="square" rtlCol="0">
              <a:noAutofit/>
            </a:bodyPr>
            <a:lstStyle/>
            <a:p>
              <a:pPr algn="ctr"/>
              <a:r>
                <a:rPr lang="en-US" sz="1176" dirty="0">
                  <a:solidFill>
                    <a:schemeClr val="bg1"/>
                  </a:solidFill>
                </a:rPr>
                <a:t>Short Cycle Times</a:t>
              </a:r>
            </a:p>
          </p:txBody>
        </p:sp>
      </p:grpSp>
      <p:grpSp>
        <p:nvGrpSpPr>
          <p:cNvPr id="194" name="Group 56"/>
          <p:cNvGrpSpPr/>
          <p:nvPr/>
        </p:nvGrpSpPr>
        <p:grpSpPr>
          <a:xfrm>
            <a:off x="10648274" y="3073860"/>
            <a:ext cx="998597" cy="1052040"/>
            <a:chOff x="9980566" y="3695006"/>
            <a:chExt cx="998739" cy="1052189"/>
          </a:xfrm>
        </p:grpSpPr>
        <p:sp>
          <p:nvSpPr>
            <p:cNvPr id="195" name="Freeform 15"/>
            <p:cNvSpPr>
              <a:spLocks noChangeAspect="1" noEditPoints="1"/>
            </p:cNvSpPr>
            <p:nvPr/>
          </p:nvSpPr>
          <p:spPr bwMode="black">
            <a:xfrm>
              <a:off x="10250792" y="3695006"/>
              <a:ext cx="456675" cy="457200"/>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196" name="TextBox 58"/>
            <p:cNvSpPr txBox="1"/>
            <p:nvPr/>
          </p:nvSpPr>
          <p:spPr>
            <a:xfrm>
              <a:off x="9980566" y="4294541"/>
              <a:ext cx="998739" cy="452654"/>
            </a:xfrm>
            <a:prstGeom prst="rect">
              <a:avLst/>
            </a:prstGeom>
            <a:noFill/>
          </p:spPr>
          <p:txBody>
            <a:bodyPr wrap="square" rtlCol="0">
              <a:noAutofit/>
            </a:bodyPr>
            <a:lstStyle/>
            <a:p>
              <a:pPr algn="ctr"/>
              <a:r>
                <a:rPr lang="en-US" sz="1176" dirty="0">
                  <a:solidFill>
                    <a:schemeClr val="bg1"/>
                  </a:solidFill>
                </a:rPr>
                <a:t>Small increments</a:t>
              </a:r>
            </a:p>
          </p:txBody>
        </p:sp>
      </p:grpSp>
      <p:grpSp>
        <p:nvGrpSpPr>
          <p:cNvPr id="197" name="Group 59"/>
          <p:cNvGrpSpPr/>
          <p:nvPr/>
        </p:nvGrpSpPr>
        <p:grpSpPr>
          <a:xfrm>
            <a:off x="8706752" y="3054558"/>
            <a:ext cx="1229379" cy="1090649"/>
            <a:chOff x="8048939" y="3656391"/>
            <a:chExt cx="1229553" cy="1090804"/>
          </a:xfrm>
        </p:grpSpPr>
        <p:sp>
          <p:nvSpPr>
            <p:cNvPr id="198" name="TextBox 60"/>
            <p:cNvSpPr txBox="1"/>
            <p:nvPr/>
          </p:nvSpPr>
          <p:spPr>
            <a:xfrm>
              <a:off x="8048939" y="4294541"/>
              <a:ext cx="1229553" cy="452654"/>
            </a:xfrm>
            <a:prstGeom prst="rect">
              <a:avLst/>
            </a:prstGeom>
            <a:noFill/>
          </p:spPr>
          <p:txBody>
            <a:bodyPr wrap="square" rtlCol="0">
              <a:noAutofit/>
            </a:bodyPr>
            <a:lstStyle/>
            <a:p>
              <a:pPr algn="ctr"/>
              <a:r>
                <a:rPr lang="en-US" sz="1176" dirty="0">
                  <a:solidFill>
                    <a:schemeClr val="bg1"/>
                  </a:solidFill>
                </a:rPr>
                <a:t>Simplicity over Elegance</a:t>
              </a:r>
            </a:p>
          </p:txBody>
        </p:sp>
        <p:sp>
          <p:nvSpPr>
            <p:cNvPr id="199" name="Freeform 139"/>
            <p:cNvSpPr>
              <a:spLocks noChangeAspect="1"/>
            </p:cNvSpPr>
            <p:nvPr/>
          </p:nvSpPr>
          <p:spPr bwMode="black">
            <a:xfrm>
              <a:off x="8336722" y="3656391"/>
              <a:ext cx="653987" cy="548640"/>
            </a:xfrm>
            <a:custGeom>
              <a:avLst/>
              <a:gdLst>
                <a:gd name="T0" fmla="*/ 384 w 450"/>
                <a:gd name="T1" fmla="*/ 111 h 378"/>
                <a:gd name="T2" fmla="*/ 388 w 450"/>
                <a:gd name="T3" fmla="*/ 104 h 378"/>
                <a:gd name="T4" fmla="*/ 381 w 450"/>
                <a:gd name="T5" fmla="*/ 97 h 378"/>
                <a:gd name="T6" fmla="*/ 349 w 450"/>
                <a:gd name="T7" fmla="*/ 97 h 378"/>
                <a:gd name="T8" fmla="*/ 257 w 450"/>
                <a:gd name="T9" fmla="*/ 68 h 378"/>
                <a:gd name="T10" fmla="*/ 231 w 450"/>
                <a:gd name="T11" fmla="*/ 50 h 378"/>
                <a:gd name="T12" fmla="*/ 231 w 450"/>
                <a:gd name="T13" fmla="*/ 33 h 378"/>
                <a:gd name="T14" fmla="*/ 242 w 450"/>
                <a:gd name="T15" fmla="*/ 17 h 378"/>
                <a:gd name="T16" fmla="*/ 224 w 450"/>
                <a:gd name="T17" fmla="*/ 0 h 378"/>
                <a:gd name="T18" fmla="*/ 207 w 450"/>
                <a:gd name="T19" fmla="*/ 17 h 378"/>
                <a:gd name="T20" fmla="*/ 217 w 450"/>
                <a:gd name="T21" fmla="*/ 33 h 378"/>
                <a:gd name="T22" fmla="*/ 217 w 450"/>
                <a:gd name="T23" fmla="*/ 50 h 378"/>
                <a:gd name="T24" fmla="*/ 192 w 450"/>
                <a:gd name="T25" fmla="*/ 68 h 378"/>
                <a:gd name="T26" fmla="*/ 99 w 450"/>
                <a:gd name="T27" fmla="*/ 97 h 378"/>
                <a:gd name="T28" fmla="*/ 69 w 450"/>
                <a:gd name="T29" fmla="*/ 97 h 378"/>
                <a:gd name="T30" fmla="*/ 62 w 450"/>
                <a:gd name="T31" fmla="*/ 104 h 378"/>
                <a:gd name="T32" fmla="*/ 66 w 450"/>
                <a:gd name="T33" fmla="*/ 111 h 378"/>
                <a:gd name="T34" fmla="*/ 6 w 450"/>
                <a:gd name="T35" fmla="*/ 255 h 378"/>
                <a:gd name="T36" fmla="*/ 20 w 450"/>
                <a:gd name="T37" fmla="*/ 255 h 378"/>
                <a:gd name="T38" fmla="*/ 69 w 450"/>
                <a:gd name="T39" fmla="*/ 136 h 378"/>
                <a:gd name="T40" fmla="*/ 125 w 450"/>
                <a:gd name="T41" fmla="*/ 270 h 378"/>
                <a:gd name="T42" fmla="*/ 0 w 450"/>
                <a:gd name="T43" fmla="*/ 270 h 378"/>
                <a:gd name="T44" fmla="*/ 69 w 450"/>
                <a:gd name="T45" fmla="*/ 319 h 378"/>
                <a:gd name="T46" fmla="*/ 139 w 450"/>
                <a:gd name="T47" fmla="*/ 270 h 378"/>
                <a:gd name="T48" fmla="*/ 73 w 450"/>
                <a:gd name="T49" fmla="*/ 112 h 378"/>
                <a:gd name="T50" fmla="*/ 196 w 450"/>
                <a:gd name="T51" fmla="*/ 112 h 378"/>
                <a:gd name="T52" fmla="*/ 213 w 450"/>
                <a:gd name="T53" fmla="*/ 122 h 378"/>
                <a:gd name="T54" fmla="*/ 213 w 450"/>
                <a:gd name="T55" fmla="*/ 328 h 378"/>
                <a:gd name="T56" fmla="*/ 108 w 450"/>
                <a:gd name="T57" fmla="*/ 367 h 378"/>
                <a:gd name="T58" fmla="*/ 108 w 450"/>
                <a:gd name="T59" fmla="*/ 378 h 378"/>
                <a:gd name="T60" fmla="*/ 342 w 450"/>
                <a:gd name="T61" fmla="*/ 378 h 378"/>
                <a:gd name="T62" fmla="*/ 342 w 450"/>
                <a:gd name="T63" fmla="*/ 367 h 378"/>
                <a:gd name="T64" fmla="*/ 236 w 450"/>
                <a:gd name="T65" fmla="*/ 328 h 378"/>
                <a:gd name="T66" fmla="*/ 236 w 450"/>
                <a:gd name="T67" fmla="*/ 122 h 378"/>
                <a:gd name="T68" fmla="*/ 252 w 450"/>
                <a:gd name="T69" fmla="*/ 112 h 378"/>
                <a:gd name="T70" fmla="*/ 377 w 450"/>
                <a:gd name="T71" fmla="*/ 112 h 378"/>
                <a:gd name="T72" fmla="*/ 317 w 450"/>
                <a:gd name="T73" fmla="*/ 255 h 378"/>
                <a:gd name="T74" fmla="*/ 331 w 450"/>
                <a:gd name="T75" fmla="*/ 255 h 378"/>
                <a:gd name="T76" fmla="*/ 380 w 450"/>
                <a:gd name="T77" fmla="*/ 136 h 378"/>
                <a:gd name="T78" fmla="*/ 436 w 450"/>
                <a:gd name="T79" fmla="*/ 270 h 378"/>
                <a:gd name="T80" fmla="*/ 311 w 450"/>
                <a:gd name="T81" fmla="*/ 270 h 378"/>
                <a:gd name="T82" fmla="*/ 380 w 450"/>
                <a:gd name="T83" fmla="*/ 319 h 378"/>
                <a:gd name="T84" fmla="*/ 450 w 450"/>
                <a:gd name="T85" fmla="*/ 270 h 378"/>
                <a:gd name="T86" fmla="*/ 384 w 450"/>
                <a:gd name="T87" fmla="*/ 11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0" h="378">
                  <a:moveTo>
                    <a:pt x="384" y="111"/>
                  </a:moveTo>
                  <a:cubicBezTo>
                    <a:pt x="386" y="110"/>
                    <a:pt x="388" y="107"/>
                    <a:pt x="388" y="104"/>
                  </a:cubicBezTo>
                  <a:cubicBezTo>
                    <a:pt x="388" y="100"/>
                    <a:pt x="385" y="97"/>
                    <a:pt x="381" y="97"/>
                  </a:cubicBezTo>
                  <a:cubicBezTo>
                    <a:pt x="349" y="97"/>
                    <a:pt x="349" y="97"/>
                    <a:pt x="349" y="97"/>
                  </a:cubicBezTo>
                  <a:cubicBezTo>
                    <a:pt x="321" y="89"/>
                    <a:pt x="292" y="74"/>
                    <a:pt x="257" y="68"/>
                  </a:cubicBezTo>
                  <a:cubicBezTo>
                    <a:pt x="251" y="59"/>
                    <a:pt x="242" y="52"/>
                    <a:pt x="231" y="50"/>
                  </a:cubicBezTo>
                  <a:cubicBezTo>
                    <a:pt x="231" y="33"/>
                    <a:pt x="231" y="33"/>
                    <a:pt x="231" y="33"/>
                  </a:cubicBezTo>
                  <a:cubicBezTo>
                    <a:pt x="237" y="31"/>
                    <a:pt x="242" y="24"/>
                    <a:pt x="242" y="17"/>
                  </a:cubicBezTo>
                  <a:cubicBezTo>
                    <a:pt x="242" y="8"/>
                    <a:pt x="234" y="0"/>
                    <a:pt x="224" y="0"/>
                  </a:cubicBezTo>
                  <a:cubicBezTo>
                    <a:pt x="215" y="0"/>
                    <a:pt x="207" y="8"/>
                    <a:pt x="207" y="17"/>
                  </a:cubicBezTo>
                  <a:cubicBezTo>
                    <a:pt x="207" y="24"/>
                    <a:pt x="211" y="31"/>
                    <a:pt x="217" y="33"/>
                  </a:cubicBezTo>
                  <a:cubicBezTo>
                    <a:pt x="217" y="50"/>
                    <a:pt x="217" y="50"/>
                    <a:pt x="217" y="50"/>
                  </a:cubicBezTo>
                  <a:cubicBezTo>
                    <a:pt x="206" y="52"/>
                    <a:pt x="197" y="59"/>
                    <a:pt x="192" y="68"/>
                  </a:cubicBezTo>
                  <a:cubicBezTo>
                    <a:pt x="156" y="74"/>
                    <a:pt x="128" y="89"/>
                    <a:pt x="99" y="97"/>
                  </a:cubicBezTo>
                  <a:cubicBezTo>
                    <a:pt x="69" y="97"/>
                    <a:pt x="69" y="97"/>
                    <a:pt x="69" y="97"/>
                  </a:cubicBezTo>
                  <a:cubicBezTo>
                    <a:pt x="65" y="97"/>
                    <a:pt x="62" y="100"/>
                    <a:pt x="62" y="104"/>
                  </a:cubicBezTo>
                  <a:cubicBezTo>
                    <a:pt x="62" y="107"/>
                    <a:pt x="63" y="110"/>
                    <a:pt x="66" y="111"/>
                  </a:cubicBezTo>
                  <a:cubicBezTo>
                    <a:pt x="6" y="255"/>
                    <a:pt x="6" y="255"/>
                    <a:pt x="6" y="255"/>
                  </a:cubicBezTo>
                  <a:cubicBezTo>
                    <a:pt x="20" y="255"/>
                    <a:pt x="20" y="255"/>
                    <a:pt x="20" y="255"/>
                  </a:cubicBezTo>
                  <a:cubicBezTo>
                    <a:pt x="69" y="136"/>
                    <a:pt x="69" y="136"/>
                    <a:pt x="69" y="136"/>
                  </a:cubicBezTo>
                  <a:cubicBezTo>
                    <a:pt x="125" y="270"/>
                    <a:pt x="125" y="270"/>
                    <a:pt x="125" y="270"/>
                  </a:cubicBezTo>
                  <a:cubicBezTo>
                    <a:pt x="0" y="270"/>
                    <a:pt x="0" y="270"/>
                    <a:pt x="0" y="270"/>
                  </a:cubicBezTo>
                  <a:cubicBezTo>
                    <a:pt x="0" y="297"/>
                    <a:pt x="31" y="319"/>
                    <a:pt x="69" y="319"/>
                  </a:cubicBezTo>
                  <a:cubicBezTo>
                    <a:pt x="108" y="319"/>
                    <a:pt x="139" y="297"/>
                    <a:pt x="139" y="270"/>
                  </a:cubicBezTo>
                  <a:cubicBezTo>
                    <a:pt x="73" y="112"/>
                    <a:pt x="73" y="112"/>
                    <a:pt x="73" y="112"/>
                  </a:cubicBezTo>
                  <a:cubicBezTo>
                    <a:pt x="196" y="112"/>
                    <a:pt x="196" y="112"/>
                    <a:pt x="196" y="112"/>
                  </a:cubicBezTo>
                  <a:cubicBezTo>
                    <a:pt x="201" y="117"/>
                    <a:pt x="206" y="120"/>
                    <a:pt x="213" y="122"/>
                  </a:cubicBezTo>
                  <a:cubicBezTo>
                    <a:pt x="213" y="328"/>
                    <a:pt x="213" y="328"/>
                    <a:pt x="213" y="328"/>
                  </a:cubicBezTo>
                  <a:cubicBezTo>
                    <a:pt x="164" y="331"/>
                    <a:pt x="124" y="351"/>
                    <a:pt x="108" y="367"/>
                  </a:cubicBezTo>
                  <a:cubicBezTo>
                    <a:pt x="108" y="370"/>
                    <a:pt x="108" y="373"/>
                    <a:pt x="108" y="378"/>
                  </a:cubicBezTo>
                  <a:cubicBezTo>
                    <a:pt x="114" y="378"/>
                    <a:pt x="335" y="378"/>
                    <a:pt x="342" y="378"/>
                  </a:cubicBezTo>
                  <a:cubicBezTo>
                    <a:pt x="342" y="373"/>
                    <a:pt x="342" y="370"/>
                    <a:pt x="342" y="367"/>
                  </a:cubicBezTo>
                  <a:cubicBezTo>
                    <a:pt x="326" y="351"/>
                    <a:pt x="285" y="331"/>
                    <a:pt x="236" y="328"/>
                  </a:cubicBezTo>
                  <a:cubicBezTo>
                    <a:pt x="236" y="122"/>
                    <a:pt x="236" y="122"/>
                    <a:pt x="236" y="122"/>
                  </a:cubicBezTo>
                  <a:cubicBezTo>
                    <a:pt x="242" y="120"/>
                    <a:pt x="248" y="117"/>
                    <a:pt x="252" y="112"/>
                  </a:cubicBezTo>
                  <a:cubicBezTo>
                    <a:pt x="377" y="112"/>
                    <a:pt x="377" y="112"/>
                    <a:pt x="377" y="112"/>
                  </a:cubicBezTo>
                  <a:cubicBezTo>
                    <a:pt x="317" y="255"/>
                    <a:pt x="317" y="255"/>
                    <a:pt x="317" y="255"/>
                  </a:cubicBezTo>
                  <a:cubicBezTo>
                    <a:pt x="331" y="255"/>
                    <a:pt x="331" y="255"/>
                    <a:pt x="331" y="255"/>
                  </a:cubicBezTo>
                  <a:cubicBezTo>
                    <a:pt x="380" y="136"/>
                    <a:pt x="380" y="136"/>
                    <a:pt x="380" y="136"/>
                  </a:cubicBezTo>
                  <a:cubicBezTo>
                    <a:pt x="436" y="270"/>
                    <a:pt x="436" y="270"/>
                    <a:pt x="436" y="270"/>
                  </a:cubicBezTo>
                  <a:cubicBezTo>
                    <a:pt x="311" y="270"/>
                    <a:pt x="311" y="270"/>
                    <a:pt x="311" y="270"/>
                  </a:cubicBezTo>
                  <a:cubicBezTo>
                    <a:pt x="311" y="297"/>
                    <a:pt x="342" y="319"/>
                    <a:pt x="380" y="319"/>
                  </a:cubicBezTo>
                  <a:cubicBezTo>
                    <a:pt x="419" y="319"/>
                    <a:pt x="450" y="297"/>
                    <a:pt x="450" y="270"/>
                  </a:cubicBezTo>
                  <a:lnTo>
                    <a:pt x="384" y="111"/>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grpSp>
      <p:sp>
        <p:nvSpPr>
          <p:cNvPr id="200" name="Rectangle 199"/>
          <p:cNvSpPr/>
          <p:nvPr/>
        </p:nvSpPr>
        <p:spPr bwMode="auto">
          <a:xfrm>
            <a:off x="345525" y="4401501"/>
            <a:ext cx="11500943" cy="1434280"/>
          </a:xfrm>
          <a:prstGeom prst="rect">
            <a:avLst/>
          </a:prstGeom>
          <a:solidFill>
            <a:schemeClr val="bg2">
              <a:lumMod val="50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lvl="1">
              <a:lnSpc>
                <a:spcPct val="90000"/>
              </a:lnSpc>
              <a:spcBef>
                <a:spcPts val="588"/>
              </a:spcBef>
              <a:buSzPct val="90000"/>
            </a:pPr>
            <a:endParaRPr lang="en-US" sz="3921" spc="-29" dirty="0">
              <a:gradFill>
                <a:gsLst>
                  <a:gs pos="1250">
                    <a:schemeClr val="tx1"/>
                  </a:gs>
                  <a:gs pos="99000">
                    <a:schemeClr val="tx1"/>
                  </a:gs>
                </a:gsLst>
                <a:lin ang="5400000" scaled="0"/>
              </a:gradFill>
              <a:latin typeface="Segoe UI Light"/>
            </a:endParaRPr>
          </a:p>
        </p:txBody>
      </p:sp>
      <p:sp>
        <p:nvSpPr>
          <p:cNvPr id="201" name="Rectangle 200"/>
          <p:cNvSpPr/>
          <p:nvPr/>
        </p:nvSpPr>
        <p:spPr>
          <a:xfrm>
            <a:off x="345528" y="4401501"/>
            <a:ext cx="1895846" cy="14342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noAutofit/>
          </a:bodyPr>
          <a:lstStyle/>
          <a:p>
            <a:r>
              <a:rPr lang="en-US" sz="2400" dirty="0">
                <a:solidFill>
                  <a:schemeClr val="bg1"/>
                </a:solidFill>
                <a:latin typeface="+mj-lt"/>
                <a:cs typeface="Segoe UI Semibold" panose="020B0702040204020203" pitchFamily="34" charset="0"/>
              </a:rPr>
              <a:t>Technology</a:t>
            </a:r>
          </a:p>
        </p:txBody>
      </p:sp>
      <p:grpSp>
        <p:nvGrpSpPr>
          <p:cNvPr id="14" name="Group 13">
            <a:extLst>
              <a:ext uri="{FF2B5EF4-FFF2-40B4-BE49-F238E27FC236}">
                <a16:creationId xmlns:a16="http://schemas.microsoft.com/office/drawing/2014/main" id="{3B28A59F-2405-4AC8-8B48-785A9E3F54E2}"/>
              </a:ext>
            </a:extLst>
          </p:cNvPr>
          <p:cNvGrpSpPr/>
          <p:nvPr/>
        </p:nvGrpSpPr>
        <p:grpSpPr>
          <a:xfrm>
            <a:off x="2557221" y="4720145"/>
            <a:ext cx="906455" cy="797001"/>
            <a:chOff x="2557221" y="4720145"/>
            <a:chExt cx="906455" cy="797001"/>
          </a:xfrm>
        </p:grpSpPr>
        <p:sp>
          <p:nvSpPr>
            <p:cNvPr id="205" name="Rectangle 204"/>
            <p:cNvSpPr/>
            <p:nvPr/>
          </p:nvSpPr>
          <p:spPr>
            <a:xfrm>
              <a:off x="3055424" y="5033607"/>
              <a:ext cx="182854" cy="182854"/>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algn="ctr"/>
              <a:endParaRPr lang="en-US" sz="1568" dirty="0">
                <a:solidFill>
                  <a:schemeClr val="bg1"/>
                </a:solidFill>
              </a:endParaRPr>
            </a:p>
          </p:txBody>
        </p:sp>
        <p:sp>
          <p:nvSpPr>
            <p:cNvPr id="206" name="Diamond 68"/>
            <p:cNvSpPr/>
            <p:nvPr/>
          </p:nvSpPr>
          <p:spPr>
            <a:xfrm>
              <a:off x="3055424" y="4720145"/>
              <a:ext cx="182854" cy="182854"/>
            </a:xfrm>
            <a:prstGeom prst="diamond">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algn="ctr"/>
              <a:endParaRPr lang="en-US" sz="1568" dirty="0">
                <a:solidFill>
                  <a:schemeClr val="bg1"/>
                </a:solidFill>
              </a:endParaRPr>
            </a:p>
          </p:txBody>
        </p:sp>
        <p:sp>
          <p:nvSpPr>
            <p:cNvPr id="207" name="Rectangle 206"/>
            <p:cNvSpPr/>
            <p:nvPr/>
          </p:nvSpPr>
          <p:spPr>
            <a:xfrm>
              <a:off x="2731076" y="4720145"/>
              <a:ext cx="182854" cy="182854"/>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algn="ctr"/>
              <a:endParaRPr lang="en-US" sz="1568" dirty="0">
                <a:solidFill>
                  <a:schemeClr val="bg1"/>
                </a:solidFill>
              </a:endParaRPr>
            </a:p>
          </p:txBody>
        </p:sp>
        <p:cxnSp>
          <p:nvCxnSpPr>
            <p:cNvPr id="208" name="Straight Arrow Connector 70"/>
            <p:cNvCxnSpPr>
              <a:stCxn id="207" idx="3"/>
              <a:endCxn id="206" idx="1"/>
            </p:cNvCxnSpPr>
            <p:nvPr/>
          </p:nvCxnSpPr>
          <p:spPr>
            <a:xfrm>
              <a:off x="2913930" y="4811572"/>
              <a:ext cx="14149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71"/>
            <p:cNvCxnSpPr>
              <a:stCxn id="206" idx="2"/>
              <a:endCxn id="205" idx="0"/>
            </p:cNvCxnSpPr>
            <p:nvPr/>
          </p:nvCxnSpPr>
          <p:spPr>
            <a:xfrm>
              <a:off x="3146851" y="4902999"/>
              <a:ext cx="0" cy="13060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66"/>
            <p:cNvSpPr txBox="1"/>
            <p:nvPr/>
          </p:nvSpPr>
          <p:spPr>
            <a:xfrm>
              <a:off x="2557221" y="5245593"/>
              <a:ext cx="906455" cy="271553"/>
            </a:xfrm>
            <a:prstGeom prst="rect">
              <a:avLst/>
            </a:prstGeom>
            <a:noFill/>
            <a:ln>
              <a:noFill/>
            </a:ln>
          </p:spPr>
          <p:txBody>
            <a:bodyPr wrap="square" rtlCol="0">
              <a:noAutofit/>
            </a:bodyPr>
            <a:lstStyle/>
            <a:p>
              <a:pPr algn="ctr"/>
              <a:r>
                <a:rPr lang="en-US" sz="1176" dirty="0">
                  <a:solidFill>
                    <a:schemeClr val="bg1"/>
                  </a:solidFill>
                </a:rPr>
                <a:t>Automate</a:t>
              </a:r>
            </a:p>
          </p:txBody>
        </p:sp>
      </p:grpSp>
      <p:grpSp>
        <p:nvGrpSpPr>
          <p:cNvPr id="210" name="Group 72"/>
          <p:cNvGrpSpPr/>
          <p:nvPr/>
        </p:nvGrpSpPr>
        <p:grpSpPr>
          <a:xfrm>
            <a:off x="4326206" y="4638476"/>
            <a:ext cx="1137841" cy="960336"/>
            <a:chOff x="4415831" y="5609939"/>
            <a:chExt cx="1138003" cy="960473"/>
          </a:xfrm>
        </p:grpSpPr>
        <p:sp>
          <p:nvSpPr>
            <p:cNvPr id="211" name="Freeform 110"/>
            <p:cNvSpPr>
              <a:spLocks noEditPoints="1"/>
            </p:cNvSpPr>
            <p:nvPr/>
          </p:nvSpPr>
          <p:spPr bwMode="black">
            <a:xfrm>
              <a:off x="4788368" y="5609939"/>
              <a:ext cx="392930" cy="396345"/>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rgbClr val="FFFFFF"/>
            </a:solidFill>
            <a:ln>
              <a:noFill/>
            </a:ln>
            <a:extLst/>
          </p:spPr>
          <p:txBody>
            <a:bodyPr vert="horz" wrap="square" lIns="91427" tIns="45713" rIns="91427" bIns="45713" numCol="1" anchor="t" anchorCtr="0" compatLnSpc="1">
              <a:prstTxWarp prst="textNoShape">
                <a:avLst/>
              </a:prstTxWarp>
              <a:noAutofit/>
            </a:bodyPr>
            <a:lstStyle/>
            <a:p>
              <a:pPr algn="ctr"/>
              <a:endParaRPr lang="en-US" sz="1568" dirty="0">
                <a:solidFill>
                  <a:schemeClr val="bg1"/>
                </a:solidFill>
              </a:endParaRPr>
            </a:p>
          </p:txBody>
        </p:sp>
        <p:sp>
          <p:nvSpPr>
            <p:cNvPr id="212" name="TextBox 74"/>
            <p:cNvSpPr txBox="1"/>
            <p:nvPr/>
          </p:nvSpPr>
          <p:spPr>
            <a:xfrm>
              <a:off x="4415831" y="6117758"/>
              <a:ext cx="1138003" cy="452654"/>
            </a:xfrm>
            <a:prstGeom prst="rect">
              <a:avLst/>
            </a:prstGeom>
            <a:noFill/>
          </p:spPr>
          <p:txBody>
            <a:bodyPr wrap="square" rtlCol="0">
              <a:noAutofit/>
            </a:bodyPr>
            <a:lstStyle/>
            <a:p>
              <a:pPr algn="ctr"/>
              <a:r>
                <a:rPr lang="en-US" sz="1176" dirty="0">
                  <a:solidFill>
                    <a:schemeClr val="bg1"/>
                  </a:solidFill>
                </a:rPr>
                <a:t>Environment is Code</a:t>
              </a:r>
            </a:p>
          </p:txBody>
        </p:sp>
      </p:grpSp>
      <p:grpSp>
        <p:nvGrpSpPr>
          <p:cNvPr id="213" name="Group 77"/>
          <p:cNvGrpSpPr/>
          <p:nvPr/>
        </p:nvGrpSpPr>
        <p:grpSpPr>
          <a:xfrm>
            <a:off x="6513335" y="4633562"/>
            <a:ext cx="1305751" cy="970159"/>
            <a:chOff x="6092294" y="5600116"/>
            <a:chExt cx="1305936" cy="970296"/>
          </a:xfrm>
        </p:grpSpPr>
        <p:sp>
          <p:nvSpPr>
            <p:cNvPr id="214" name="Freeform 18"/>
            <p:cNvSpPr>
              <a:spLocks noEditPoints="1"/>
            </p:cNvSpPr>
            <p:nvPr/>
          </p:nvSpPr>
          <p:spPr bwMode="black">
            <a:xfrm>
              <a:off x="6553377" y="5600116"/>
              <a:ext cx="402582" cy="491146"/>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215" name="TextBox 80"/>
            <p:cNvSpPr txBox="1"/>
            <p:nvPr/>
          </p:nvSpPr>
          <p:spPr>
            <a:xfrm>
              <a:off x="6092294" y="6117758"/>
              <a:ext cx="1305936" cy="452654"/>
            </a:xfrm>
            <a:prstGeom prst="rect">
              <a:avLst/>
            </a:prstGeom>
            <a:noFill/>
          </p:spPr>
          <p:txBody>
            <a:bodyPr wrap="square" rtlCol="0">
              <a:noAutofit/>
            </a:bodyPr>
            <a:lstStyle/>
            <a:p>
              <a:pPr algn="ctr"/>
              <a:r>
                <a:rPr lang="en-US" sz="1176" dirty="0">
                  <a:solidFill>
                    <a:schemeClr val="bg1"/>
                  </a:solidFill>
                </a:rPr>
                <a:t>Resiliency &amp; MTTR</a:t>
              </a:r>
            </a:p>
          </p:txBody>
        </p:sp>
      </p:grpSp>
      <p:grpSp>
        <p:nvGrpSpPr>
          <p:cNvPr id="216" name="Group 85"/>
          <p:cNvGrpSpPr/>
          <p:nvPr/>
        </p:nvGrpSpPr>
        <p:grpSpPr>
          <a:xfrm>
            <a:off x="8802663" y="4661370"/>
            <a:ext cx="1037557" cy="914551"/>
            <a:chOff x="8279662" y="5479929"/>
            <a:chExt cx="1037704" cy="914681"/>
          </a:xfrm>
        </p:grpSpPr>
        <p:pic>
          <p:nvPicPr>
            <p:cNvPr id="217" name="Picture 86"/>
            <p:cNvPicPr>
              <a:picLocks noChangeAspect="1"/>
            </p:cNvPicPr>
            <p:nvPr/>
          </p:nvPicPr>
          <p:blipFill>
            <a:blip r:embed="rId9"/>
            <a:stretch>
              <a:fillRect/>
            </a:stretch>
          </p:blipFill>
          <p:spPr>
            <a:xfrm>
              <a:off x="8346948" y="5479929"/>
              <a:ext cx="841248" cy="731520"/>
            </a:xfrm>
            <a:prstGeom prst="rect">
              <a:avLst/>
            </a:prstGeom>
          </p:spPr>
        </p:pic>
        <p:sp>
          <p:nvSpPr>
            <p:cNvPr id="218" name="TextBox 87"/>
            <p:cNvSpPr txBox="1"/>
            <p:nvPr/>
          </p:nvSpPr>
          <p:spPr>
            <a:xfrm>
              <a:off x="8279662" y="6123018"/>
              <a:ext cx="1037704" cy="271592"/>
            </a:xfrm>
            <a:prstGeom prst="rect">
              <a:avLst/>
            </a:prstGeom>
            <a:noFill/>
          </p:spPr>
          <p:txBody>
            <a:bodyPr wrap="square" rtlCol="0">
              <a:noAutofit/>
            </a:bodyPr>
            <a:lstStyle/>
            <a:p>
              <a:pPr algn="ctr"/>
              <a:r>
                <a:rPr lang="en-US" sz="1176" dirty="0">
                  <a:solidFill>
                    <a:schemeClr val="bg1"/>
                  </a:solidFill>
                </a:rPr>
                <a:t>Instrument</a:t>
              </a:r>
            </a:p>
          </p:txBody>
        </p:sp>
      </p:grpSp>
      <p:grpSp>
        <p:nvGrpSpPr>
          <p:cNvPr id="219" name="Group 88"/>
          <p:cNvGrpSpPr/>
          <p:nvPr/>
        </p:nvGrpSpPr>
        <p:grpSpPr>
          <a:xfrm>
            <a:off x="10618598" y="4625345"/>
            <a:ext cx="1057949" cy="986601"/>
            <a:chOff x="10009713" y="5601849"/>
            <a:chExt cx="1058099" cy="986742"/>
          </a:xfrm>
        </p:grpSpPr>
        <p:grpSp>
          <p:nvGrpSpPr>
            <p:cNvPr id="220" name="Group 89"/>
            <p:cNvGrpSpPr/>
            <p:nvPr/>
          </p:nvGrpSpPr>
          <p:grpSpPr>
            <a:xfrm>
              <a:off x="10295030" y="5601849"/>
              <a:ext cx="487727" cy="487680"/>
              <a:chOff x="2249170" y="1860605"/>
              <a:chExt cx="487727" cy="487680"/>
            </a:xfrm>
          </p:grpSpPr>
          <p:sp>
            <p:nvSpPr>
              <p:cNvPr id="222" name="Freeform 23"/>
              <p:cNvSpPr>
                <a:spLocks noChangeAspect="1" noEditPoints="1"/>
              </p:cNvSpPr>
              <p:nvPr/>
            </p:nvSpPr>
            <p:spPr bwMode="black">
              <a:xfrm>
                <a:off x="2249170" y="1860605"/>
                <a:ext cx="182927" cy="182880"/>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223" name="Freeform 23"/>
              <p:cNvSpPr>
                <a:spLocks noChangeAspect="1" noEditPoints="1"/>
              </p:cNvSpPr>
              <p:nvPr/>
            </p:nvSpPr>
            <p:spPr bwMode="black">
              <a:xfrm>
                <a:off x="2401570" y="2013005"/>
                <a:ext cx="182927" cy="182880"/>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sp>
            <p:nvSpPr>
              <p:cNvPr id="224" name="Freeform 23"/>
              <p:cNvSpPr>
                <a:spLocks noChangeAspect="1" noEditPoints="1"/>
              </p:cNvSpPr>
              <p:nvPr/>
            </p:nvSpPr>
            <p:spPr bwMode="black">
              <a:xfrm>
                <a:off x="2553970" y="2165405"/>
                <a:ext cx="182927" cy="182880"/>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93" tIns="41147" rIns="82293" bIns="41147" numCol="1" anchor="t" anchorCtr="0" compatLnSpc="1">
                <a:prstTxWarp prst="textNoShape">
                  <a:avLst/>
                </a:prstTxWarp>
                <a:noAutofit/>
              </a:bodyPr>
              <a:lstStyle/>
              <a:p>
                <a:pPr algn="ctr"/>
                <a:endParaRPr lang="en-US" sz="1372" dirty="0">
                  <a:solidFill>
                    <a:schemeClr val="bg1"/>
                  </a:solidFill>
                </a:endParaRPr>
              </a:p>
            </p:txBody>
          </p:sp>
          <p:cxnSp>
            <p:nvCxnSpPr>
              <p:cNvPr id="225" name="Elbow Connector 100"/>
              <p:cNvCxnSpPr>
                <a:stCxn id="222" idx="3"/>
                <a:endCxn id="223" idx="10"/>
              </p:cNvCxnSpPr>
              <p:nvPr/>
            </p:nvCxnSpPr>
            <p:spPr>
              <a:xfrm>
                <a:off x="2432097" y="1900328"/>
                <a:ext cx="60807" cy="112677"/>
              </a:xfrm>
              <a:prstGeom prst="bentConnector3">
                <a:avLst>
                  <a:gd name="adj1" fmla="val 9900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Elbow Connector 101"/>
              <p:cNvCxnSpPr>
                <a:stCxn id="223" idx="3"/>
                <a:endCxn id="224" idx="10"/>
              </p:cNvCxnSpPr>
              <p:nvPr/>
            </p:nvCxnSpPr>
            <p:spPr>
              <a:xfrm>
                <a:off x="2584497" y="2052728"/>
                <a:ext cx="60807" cy="112677"/>
              </a:xfrm>
              <a:prstGeom prst="bentConnector3">
                <a:avLst>
                  <a:gd name="adj1" fmla="val 9900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1" name="TextBox 91"/>
            <p:cNvSpPr txBox="1"/>
            <p:nvPr/>
          </p:nvSpPr>
          <p:spPr>
            <a:xfrm>
              <a:off x="10009713" y="6135937"/>
              <a:ext cx="1058099" cy="452654"/>
            </a:xfrm>
            <a:prstGeom prst="rect">
              <a:avLst/>
            </a:prstGeom>
            <a:noFill/>
          </p:spPr>
          <p:txBody>
            <a:bodyPr wrap="square" rtlCol="0">
              <a:noAutofit/>
            </a:bodyPr>
            <a:lstStyle/>
            <a:p>
              <a:pPr algn="ctr"/>
              <a:r>
                <a:rPr lang="en-US" sz="1176" dirty="0">
                  <a:solidFill>
                    <a:schemeClr val="bg1"/>
                  </a:solidFill>
                </a:rPr>
                <a:t>Standardize deployment</a:t>
              </a:r>
            </a:p>
          </p:txBody>
        </p:sp>
      </p:grpSp>
    </p:spTree>
    <p:extLst>
      <p:ext uri="{BB962C8B-B14F-4D97-AF65-F5344CB8AC3E}">
        <p14:creationId xmlns:p14="http://schemas.microsoft.com/office/powerpoint/2010/main" val="24365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499"/>
                                          </p:stCondLst>
                                        </p:cTn>
                                        <p:tgtEl>
                                          <p:spTgt spid="158"/>
                                        </p:tgtEl>
                                        <p:attrNameLst>
                                          <p:attrName>style.visibility</p:attrName>
                                        </p:attrNameLst>
                                      </p:cBhvr>
                                      <p:to>
                                        <p:strVal val="visible"/>
                                      </p:to>
                                    </p:set>
                                  </p:childTnLst>
                                </p:cTn>
                              </p:par>
                              <p:par>
                                <p:cTn id="7" presetID="6" presetClass="emph" presetSubtype="0" accel="100000" autoRev="1" fill="hold" grpId="1" nodeType="withEffect">
                                  <p:stCondLst>
                                    <p:cond delay="500"/>
                                  </p:stCondLst>
                                  <p:childTnLst>
                                    <p:animScale>
                                      <p:cBhvr>
                                        <p:cTn id="8" dur="500" fill="hold"/>
                                        <p:tgtEl>
                                          <p:spTgt spid="158"/>
                                        </p:tgtEl>
                                      </p:cBhvr>
                                      <p:by x="0" y="100000"/>
                                    </p:animScale>
                                  </p:childTnLst>
                                </p:cTn>
                              </p:par>
                              <p:par>
                                <p:cTn id="9" presetID="63" presetClass="path" presetSubtype="0" decel="100000" fill="hold" grpId="2" nodeType="withEffect">
                                  <p:stCondLst>
                                    <p:cond delay="1000"/>
                                  </p:stCondLst>
                                  <p:childTnLst>
                                    <p:animMotion origin="layout" path="M 0 -7.40741E-7 L 0.23164 -7.40741E-7 " pathEditMode="relative" rAng="0" ptsTypes="AA">
                                      <p:cBhvr>
                                        <p:cTn id="10" dur="500" spd="-100000" fill="hold"/>
                                        <p:tgtEl>
                                          <p:spTgt spid="158"/>
                                        </p:tgtEl>
                                        <p:attrNameLst>
                                          <p:attrName>ppt_x</p:attrName>
                                          <p:attrName>ppt_y</p:attrName>
                                        </p:attrNameLst>
                                      </p:cBhvr>
                                      <p:rCtr x="11576" y="0"/>
                                    </p:animMotion>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76"/>
                                        </p:tgtEl>
                                        <p:attrNameLst>
                                          <p:attrName>style.visibility</p:attrName>
                                        </p:attrNameLst>
                                      </p:cBhvr>
                                      <p:to>
                                        <p:strVal val="visible"/>
                                      </p:to>
                                    </p:set>
                                    <p:animEffect transition="in" filter="fade">
                                      <p:cBhvr>
                                        <p:cTn id="14" dur="500"/>
                                        <p:tgtEl>
                                          <p:spTgt spid="176"/>
                                        </p:tgtEl>
                                      </p:cBhvr>
                                    </p:animEffect>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159"/>
                                        </p:tgtEl>
                                        <p:attrNameLst>
                                          <p:attrName>style.visibility</p:attrName>
                                        </p:attrNameLst>
                                      </p:cBhvr>
                                      <p:to>
                                        <p:strVal val="visible"/>
                                      </p:to>
                                    </p:set>
                                    <p:anim calcmode="lin" valueType="num">
                                      <p:cBhvr additive="base">
                                        <p:cTn id="18" dur="500" fill="hold"/>
                                        <p:tgtEl>
                                          <p:spTgt spid="159"/>
                                        </p:tgtEl>
                                        <p:attrNameLst>
                                          <p:attrName>ppt_x</p:attrName>
                                        </p:attrNameLst>
                                      </p:cBhvr>
                                      <p:tavLst>
                                        <p:tav tm="0">
                                          <p:val>
                                            <p:strVal val="1+#ppt_w/2"/>
                                          </p:val>
                                        </p:tav>
                                        <p:tav tm="100000">
                                          <p:val>
                                            <p:strVal val="#ppt_x"/>
                                          </p:val>
                                        </p:tav>
                                      </p:tavLst>
                                    </p:anim>
                                    <p:anim calcmode="lin" valueType="num">
                                      <p:cBhvr additive="base">
                                        <p:cTn id="19" dur="500" fill="hold"/>
                                        <p:tgtEl>
                                          <p:spTgt spid="159"/>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additive="base">
                                        <p:cTn id="22" dur="500" fill="hold"/>
                                        <p:tgtEl>
                                          <p:spTgt spid="162"/>
                                        </p:tgtEl>
                                        <p:attrNameLst>
                                          <p:attrName>ppt_x</p:attrName>
                                        </p:attrNameLst>
                                      </p:cBhvr>
                                      <p:tavLst>
                                        <p:tav tm="0">
                                          <p:val>
                                            <p:strVal val="1+#ppt_w/2"/>
                                          </p:val>
                                        </p:tav>
                                        <p:tav tm="100000">
                                          <p:val>
                                            <p:strVal val="#ppt_x"/>
                                          </p:val>
                                        </p:tav>
                                      </p:tavLst>
                                    </p:anim>
                                    <p:anim calcmode="lin" valueType="num">
                                      <p:cBhvr additive="base">
                                        <p:cTn id="23" dur="500" fill="hold"/>
                                        <p:tgtEl>
                                          <p:spTgt spid="16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67"/>
                                        </p:tgtEl>
                                        <p:attrNameLst>
                                          <p:attrName>style.visibility</p:attrName>
                                        </p:attrNameLst>
                                      </p:cBhvr>
                                      <p:to>
                                        <p:strVal val="visible"/>
                                      </p:to>
                                    </p:set>
                                    <p:anim calcmode="lin" valueType="num">
                                      <p:cBhvr additive="base">
                                        <p:cTn id="26" dur="500" fill="hold"/>
                                        <p:tgtEl>
                                          <p:spTgt spid="167"/>
                                        </p:tgtEl>
                                        <p:attrNameLst>
                                          <p:attrName>ppt_x</p:attrName>
                                        </p:attrNameLst>
                                      </p:cBhvr>
                                      <p:tavLst>
                                        <p:tav tm="0">
                                          <p:val>
                                            <p:strVal val="1+#ppt_w/2"/>
                                          </p:val>
                                        </p:tav>
                                        <p:tav tm="100000">
                                          <p:val>
                                            <p:strVal val="#ppt_x"/>
                                          </p:val>
                                        </p:tav>
                                      </p:tavLst>
                                    </p:anim>
                                    <p:anim calcmode="lin" valueType="num">
                                      <p:cBhvr additive="base">
                                        <p:cTn id="27" dur="500" fill="hold"/>
                                        <p:tgtEl>
                                          <p:spTgt spid="167"/>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70"/>
                                        </p:tgtEl>
                                        <p:attrNameLst>
                                          <p:attrName>style.visibility</p:attrName>
                                        </p:attrNameLst>
                                      </p:cBhvr>
                                      <p:to>
                                        <p:strVal val="visible"/>
                                      </p:to>
                                    </p:set>
                                    <p:anim calcmode="lin" valueType="num">
                                      <p:cBhvr additive="base">
                                        <p:cTn id="30" dur="500" fill="hold"/>
                                        <p:tgtEl>
                                          <p:spTgt spid="170"/>
                                        </p:tgtEl>
                                        <p:attrNameLst>
                                          <p:attrName>ppt_x</p:attrName>
                                        </p:attrNameLst>
                                      </p:cBhvr>
                                      <p:tavLst>
                                        <p:tav tm="0">
                                          <p:val>
                                            <p:strVal val="1+#ppt_w/2"/>
                                          </p:val>
                                        </p:tav>
                                        <p:tav tm="100000">
                                          <p:val>
                                            <p:strVal val="#ppt_x"/>
                                          </p:val>
                                        </p:tav>
                                      </p:tavLst>
                                    </p:anim>
                                    <p:anim calcmode="lin" valueType="num">
                                      <p:cBhvr additive="base">
                                        <p:cTn id="31" dur="500" fill="hold"/>
                                        <p:tgtEl>
                                          <p:spTgt spid="17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73"/>
                                        </p:tgtEl>
                                        <p:attrNameLst>
                                          <p:attrName>style.visibility</p:attrName>
                                        </p:attrNameLst>
                                      </p:cBhvr>
                                      <p:to>
                                        <p:strVal val="visible"/>
                                      </p:to>
                                    </p:set>
                                    <p:anim calcmode="lin" valueType="num">
                                      <p:cBhvr additive="base">
                                        <p:cTn id="34" dur="500" fill="hold"/>
                                        <p:tgtEl>
                                          <p:spTgt spid="173"/>
                                        </p:tgtEl>
                                        <p:attrNameLst>
                                          <p:attrName>ppt_x</p:attrName>
                                        </p:attrNameLst>
                                      </p:cBhvr>
                                      <p:tavLst>
                                        <p:tav tm="0">
                                          <p:val>
                                            <p:strVal val="1+#ppt_w/2"/>
                                          </p:val>
                                        </p:tav>
                                        <p:tav tm="100000">
                                          <p:val>
                                            <p:strVal val="#ppt_x"/>
                                          </p:val>
                                        </p:tav>
                                      </p:tavLst>
                                    </p:anim>
                                    <p:anim calcmode="lin" valueType="num">
                                      <p:cBhvr additive="base">
                                        <p:cTn id="35" dur="500" fill="hold"/>
                                        <p:tgtEl>
                                          <p:spTgt spid="173"/>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1000"/>
                                  </p:stCondLst>
                                  <p:childTnLst>
                                    <p:set>
                                      <p:cBhvr>
                                        <p:cTn id="37" dur="1" fill="hold">
                                          <p:stCondLst>
                                            <p:cond delay="499"/>
                                          </p:stCondLst>
                                        </p:cTn>
                                        <p:tgtEl>
                                          <p:spTgt spid="177"/>
                                        </p:tgtEl>
                                        <p:attrNameLst>
                                          <p:attrName>style.visibility</p:attrName>
                                        </p:attrNameLst>
                                      </p:cBhvr>
                                      <p:to>
                                        <p:strVal val="visible"/>
                                      </p:to>
                                    </p:set>
                                  </p:childTnLst>
                                </p:cTn>
                              </p:par>
                              <p:par>
                                <p:cTn id="38" presetID="6" presetClass="emph" presetSubtype="0" accel="100000" autoRev="1" fill="hold" grpId="1" nodeType="withEffect">
                                  <p:stCondLst>
                                    <p:cond delay="1000"/>
                                  </p:stCondLst>
                                  <p:childTnLst>
                                    <p:animScale>
                                      <p:cBhvr>
                                        <p:cTn id="39" dur="500" fill="hold"/>
                                        <p:tgtEl>
                                          <p:spTgt spid="177"/>
                                        </p:tgtEl>
                                      </p:cBhvr>
                                      <p:by x="0" y="100000"/>
                                    </p:animScale>
                                  </p:childTnLst>
                                </p:cTn>
                              </p:par>
                              <p:par>
                                <p:cTn id="40" presetID="63" presetClass="path" presetSubtype="0" decel="100000" fill="hold" grpId="2" nodeType="withEffect">
                                  <p:stCondLst>
                                    <p:cond delay="1500"/>
                                  </p:stCondLst>
                                  <p:childTnLst>
                                    <p:animMotion origin="layout" path="M 0 1.48148E-6 L 0.23164 1.48148E-6 " pathEditMode="relative" rAng="0" ptsTypes="AA">
                                      <p:cBhvr>
                                        <p:cTn id="41" dur="500" spd="-100000" fill="hold"/>
                                        <p:tgtEl>
                                          <p:spTgt spid="177"/>
                                        </p:tgtEl>
                                        <p:attrNameLst>
                                          <p:attrName>ppt_x</p:attrName>
                                          <p:attrName>ppt_y</p:attrName>
                                        </p:attrNameLst>
                                      </p:cBhvr>
                                      <p:rCtr x="11576" y="0"/>
                                    </p:animMotion>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78"/>
                                        </p:tgtEl>
                                        <p:attrNameLst>
                                          <p:attrName>style.visibility</p:attrName>
                                        </p:attrNameLst>
                                      </p:cBhvr>
                                      <p:to>
                                        <p:strVal val="visible"/>
                                      </p:to>
                                    </p:set>
                                    <p:animEffect transition="in" filter="fade">
                                      <p:cBhvr>
                                        <p:cTn id="45" dur="500"/>
                                        <p:tgtEl>
                                          <p:spTgt spid="178"/>
                                        </p:tgtEl>
                                      </p:cBhvr>
                                    </p:animEffect>
                                  </p:childTnLst>
                                </p:cTn>
                              </p:par>
                            </p:childTnLst>
                          </p:cTn>
                        </p:par>
                        <p:par>
                          <p:cTn id="46" fill="hold">
                            <p:stCondLst>
                              <p:cond delay="4500"/>
                            </p:stCondLst>
                            <p:childTnLst>
                              <p:par>
                                <p:cTn id="47" presetID="2" presetClass="entr" presetSubtype="2" fill="hold" nodeType="afterEffect">
                                  <p:stCondLst>
                                    <p:cond delay="0"/>
                                  </p:stCondLst>
                                  <p:childTnLst>
                                    <p:set>
                                      <p:cBhvr>
                                        <p:cTn id="48" dur="1" fill="hold">
                                          <p:stCondLst>
                                            <p:cond delay="0"/>
                                          </p:stCondLst>
                                        </p:cTn>
                                        <p:tgtEl>
                                          <p:spTgt spid="188"/>
                                        </p:tgtEl>
                                        <p:attrNameLst>
                                          <p:attrName>style.visibility</p:attrName>
                                        </p:attrNameLst>
                                      </p:cBhvr>
                                      <p:to>
                                        <p:strVal val="visible"/>
                                      </p:to>
                                    </p:set>
                                    <p:anim calcmode="lin" valueType="num">
                                      <p:cBhvr additive="base">
                                        <p:cTn id="49" dur="500" fill="hold"/>
                                        <p:tgtEl>
                                          <p:spTgt spid="188"/>
                                        </p:tgtEl>
                                        <p:attrNameLst>
                                          <p:attrName>ppt_x</p:attrName>
                                        </p:attrNameLst>
                                      </p:cBhvr>
                                      <p:tavLst>
                                        <p:tav tm="0">
                                          <p:val>
                                            <p:strVal val="1+#ppt_w/2"/>
                                          </p:val>
                                        </p:tav>
                                        <p:tav tm="100000">
                                          <p:val>
                                            <p:strVal val="#ppt_x"/>
                                          </p:val>
                                        </p:tav>
                                      </p:tavLst>
                                    </p:anim>
                                    <p:anim calcmode="lin" valueType="num">
                                      <p:cBhvr additive="base">
                                        <p:cTn id="50" dur="500" fill="hold"/>
                                        <p:tgtEl>
                                          <p:spTgt spid="188"/>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cBhvr additive="base">
                                        <p:cTn id="53" dur="500" fill="hold"/>
                                        <p:tgtEl>
                                          <p:spTgt spid="179"/>
                                        </p:tgtEl>
                                        <p:attrNameLst>
                                          <p:attrName>ppt_x</p:attrName>
                                        </p:attrNameLst>
                                      </p:cBhvr>
                                      <p:tavLst>
                                        <p:tav tm="0">
                                          <p:val>
                                            <p:strVal val="1+#ppt_w/2"/>
                                          </p:val>
                                        </p:tav>
                                        <p:tav tm="100000">
                                          <p:val>
                                            <p:strVal val="#ppt_x"/>
                                          </p:val>
                                        </p:tav>
                                      </p:tavLst>
                                    </p:anim>
                                    <p:anim calcmode="lin" valueType="num">
                                      <p:cBhvr additive="base">
                                        <p:cTn id="54" dur="500" fill="hold"/>
                                        <p:tgtEl>
                                          <p:spTgt spid="17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91"/>
                                        </p:tgtEl>
                                        <p:attrNameLst>
                                          <p:attrName>style.visibility</p:attrName>
                                        </p:attrNameLst>
                                      </p:cBhvr>
                                      <p:to>
                                        <p:strVal val="visible"/>
                                      </p:to>
                                    </p:set>
                                    <p:anim calcmode="lin" valueType="num">
                                      <p:cBhvr additive="base">
                                        <p:cTn id="57" dur="500" fill="hold"/>
                                        <p:tgtEl>
                                          <p:spTgt spid="191"/>
                                        </p:tgtEl>
                                        <p:attrNameLst>
                                          <p:attrName>ppt_x</p:attrName>
                                        </p:attrNameLst>
                                      </p:cBhvr>
                                      <p:tavLst>
                                        <p:tav tm="0">
                                          <p:val>
                                            <p:strVal val="1+#ppt_w/2"/>
                                          </p:val>
                                        </p:tav>
                                        <p:tav tm="100000">
                                          <p:val>
                                            <p:strVal val="#ppt_x"/>
                                          </p:val>
                                        </p:tav>
                                      </p:tavLst>
                                    </p:anim>
                                    <p:anim calcmode="lin" valueType="num">
                                      <p:cBhvr additive="base">
                                        <p:cTn id="58" dur="500" fill="hold"/>
                                        <p:tgtEl>
                                          <p:spTgt spid="191"/>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94"/>
                                        </p:tgtEl>
                                        <p:attrNameLst>
                                          <p:attrName>style.visibility</p:attrName>
                                        </p:attrNameLst>
                                      </p:cBhvr>
                                      <p:to>
                                        <p:strVal val="visible"/>
                                      </p:to>
                                    </p:set>
                                    <p:anim calcmode="lin" valueType="num">
                                      <p:cBhvr additive="base">
                                        <p:cTn id="61" dur="500" fill="hold"/>
                                        <p:tgtEl>
                                          <p:spTgt spid="194"/>
                                        </p:tgtEl>
                                        <p:attrNameLst>
                                          <p:attrName>ppt_x</p:attrName>
                                        </p:attrNameLst>
                                      </p:cBhvr>
                                      <p:tavLst>
                                        <p:tav tm="0">
                                          <p:val>
                                            <p:strVal val="1+#ppt_w/2"/>
                                          </p:val>
                                        </p:tav>
                                        <p:tav tm="100000">
                                          <p:val>
                                            <p:strVal val="#ppt_x"/>
                                          </p:val>
                                        </p:tav>
                                      </p:tavLst>
                                    </p:anim>
                                    <p:anim calcmode="lin" valueType="num">
                                      <p:cBhvr additive="base">
                                        <p:cTn id="62" dur="500" fill="hold"/>
                                        <p:tgtEl>
                                          <p:spTgt spid="194"/>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197"/>
                                        </p:tgtEl>
                                        <p:attrNameLst>
                                          <p:attrName>style.visibility</p:attrName>
                                        </p:attrNameLst>
                                      </p:cBhvr>
                                      <p:to>
                                        <p:strVal val="visible"/>
                                      </p:to>
                                    </p:set>
                                    <p:anim calcmode="lin" valueType="num">
                                      <p:cBhvr additive="base">
                                        <p:cTn id="65" dur="500" fill="hold"/>
                                        <p:tgtEl>
                                          <p:spTgt spid="197"/>
                                        </p:tgtEl>
                                        <p:attrNameLst>
                                          <p:attrName>ppt_x</p:attrName>
                                        </p:attrNameLst>
                                      </p:cBhvr>
                                      <p:tavLst>
                                        <p:tav tm="0">
                                          <p:val>
                                            <p:strVal val="1+#ppt_w/2"/>
                                          </p:val>
                                        </p:tav>
                                        <p:tav tm="100000">
                                          <p:val>
                                            <p:strVal val="#ppt_x"/>
                                          </p:val>
                                        </p:tav>
                                      </p:tavLst>
                                    </p:anim>
                                    <p:anim calcmode="lin" valueType="num">
                                      <p:cBhvr additive="base">
                                        <p:cTn id="66" dur="500" fill="hold"/>
                                        <p:tgtEl>
                                          <p:spTgt spid="197"/>
                                        </p:tgtEl>
                                        <p:attrNameLst>
                                          <p:attrName>ppt_y</p:attrName>
                                        </p:attrNameLst>
                                      </p:cBhvr>
                                      <p:tavLst>
                                        <p:tav tm="0">
                                          <p:val>
                                            <p:strVal val="#ppt_y"/>
                                          </p:val>
                                        </p:tav>
                                        <p:tav tm="100000">
                                          <p:val>
                                            <p:strVal val="#ppt_y"/>
                                          </p:val>
                                        </p:tav>
                                      </p:tavLst>
                                    </p:anim>
                                  </p:childTnLst>
                                </p:cTn>
                              </p:par>
                              <p:par>
                                <p:cTn id="67" presetID="1" presetClass="entr" presetSubtype="0" fill="hold" grpId="0" nodeType="withEffect">
                                  <p:stCondLst>
                                    <p:cond delay="1000"/>
                                  </p:stCondLst>
                                  <p:childTnLst>
                                    <p:set>
                                      <p:cBhvr>
                                        <p:cTn id="68" dur="1" fill="hold">
                                          <p:stCondLst>
                                            <p:cond delay="499"/>
                                          </p:stCondLst>
                                        </p:cTn>
                                        <p:tgtEl>
                                          <p:spTgt spid="200"/>
                                        </p:tgtEl>
                                        <p:attrNameLst>
                                          <p:attrName>style.visibility</p:attrName>
                                        </p:attrNameLst>
                                      </p:cBhvr>
                                      <p:to>
                                        <p:strVal val="visible"/>
                                      </p:to>
                                    </p:set>
                                  </p:childTnLst>
                                </p:cTn>
                              </p:par>
                              <p:par>
                                <p:cTn id="69" presetID="6" presetClass="emph" presetSubtype="0" accel="100000" autoRev="1" fill="hold" grpId="1" nodeType="withEffect">
                                  <p:stCondLst>
                                    <p:cond delay="1000"/>
                                  </p:stCondLst>
                                  <p:childTnLst>
                                    <p:animScale>
                                      <p:cBhvr>
                                        <p:cTn id="70" dur="500" fill="hold"/>
                                        <p:tgtEl>
                                          <p:spTgt spid="200"/>
                                        </p:tgtEl>
                                      </p:cBhvr>
                                      <p:by x="0" y="100000"/>
                                    </p:animScale>
                                  </p:childTnLst>
                                </p:cTn>
                              </p:par>
                              <p:par>
                                <p:cTn id="71" presetID="63" presetClass="path" presetSubtype="0" decel="100000" fill="hold" grpId="2" nodeType="withEffect">
                                  <p:stCondLst>
                                    <p:cond delay="1500"/>
                                  </p:stCondLst>
                                  <p:childTnLst>
                                    <p:animMotion origin="layout" path="M 0 3.7037E-6 L 0.23164 3.7037E-6 " pathEditMode="relative" rAng="0" ptsTypes="AA">
                                      <p:cBhvr>
                                        <p:cTn id="72" dur="500" spd="-100000" fill="hold"/>
                                        <p:tgtEl>
                                          <p:spTgt spid="200"/>
                                        </p:tgtEl>
                                        <p:attrNameLst>
                                          <p:attrName>ppt_x</p:attrName>
                                          <p:attrName>ppt_y</p:attrName>
                                        </p:attrNameLst>
                                      </p:cBhvr>
                                      <p:rCtr x="11576" y="0"/>
                                    </p:animMotion>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201"/>
                                        </p:tgtEl>
                                        <p:attrNameLst>
                                          <p:attrName>style.visibility</p:attrName>
                                        </p:attrNameLst>
                                      </p:cBhvr>
                                      <p:to>
                                        <p:strVal val="visible"/>
                                      </p:to>
                                    </p:set>
                                    <p:animEffect transition="in" filter="fade">
                                      <p:cBhvr>
                                        <p:cTn id="76" dur="500"/>
                                        <p:tgtEl>
                                          <p:spTgt spid="201"/>
                                        </p:tgtEl>
                                      </p:cBhvr>
                                    </p:animEffect>
                                  </p:childTnLst>
                                </p:cTn>
                              </p:par>
                              <p:par>
                                <p:cTn id="77" presetID="2" presetClass="entr" presetSubtype="2" fill="hold"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1+#ppt_w/2"/>
                                          </p:val>
                                        </p:tav>
                                        <p:tav tm="100000">
                                          <p:val>
                                            <p:strVal val="#ppt_x"/>
                                          </p:val>
                                        </p:tav>
                                      </p:tavLst>
                                    </p:anim>
                                    <p:anim calcmode="lin" valueType="num">
                                      <p:cBhvr additive="base">
                                        <p:cTn id="80" dur="500" fill="hold"/>
                                        <p:tgtEl>
                                          <p:spTgt spid="210"/>
                                        </p:tgtEl>
                                        <p:attrNameLst>
                                          <p:attrName>ppt_y</p:attrName>
                                        </p:attrNameLst>
                                      </p:cBhvr>
                                      <p:tavLst>
                                        <p:tav tm="0">
                                          <p:val>
                                            <p:strVal val="#ppt_y"/>
                                          </p:val>
                                        </p:tav>
                                        <p:tav tm="100000">
                                          <p:val>
                                            <p:strVal val="#ppt_y"/>
                                          </p:val>
                                        </p:tav>
                                      </p:tavLst>
                                    </p:anim>
                                  </p:childTnLst>
                                </p:cTn>
                              </p:par>
                              <p:par>
                                <p:cTn id="81" presetID="2" presetClass="entr" presetSubtype="2" fill="hold" nodeType="withEffect">
                                  <p:stCondLst>
                                    <p:cond delay="0"/>
                                  </p:stCondLst>
                                  <p:childTnLst>
                                    <p:set>
                                      <p:cBhvr>
                                        <p:cTn id="82" dur="1" fill="hold">
                                          <p:stCondLst>
                                            <p:cond delay="0"/>
                                          </p:stCondLst>
                                        </p:cTn>
                                        <p:tgtEl>
                                          <p:spTgt spid="213"/>
                                        </p:tgtEl>
                                        <p:attrNameLst>
                                          <p:attrName>style.visibility</p:attrName>
                                        </p:attrNameLst>
                                      </p:cBhvr>
                                      <p:to>
                                        <p:strVal val="visible"/>
                                      </p:to>
                                    </p:set>
                                    <p:anim calcmode="lin" valueType="num">
                                      <p:cBhvr additive="base">
                                        <p:cTn id="83" dur="500" fill="hold"/>
                                        <p:tgtEl>
                                          <p:spTgt spid="213"/>
                                        </p:tgtEl>
                                        <p:attrNameLst>
                                          <p:attrName>ppt_x</p:attrName>
                                        </p:attrNameLst>
                                      </p:cBhvr>
                                      <p:tavLst>
                                        <p:tav tm="0">
                                          <p:val>
                                            <p:strVal val="1+#ppt_w/2"/>
                                          </p:val>
                                        </p:tav>
                                        <p:tav tm="100000">
                                          <p:val>
                                            <p:strVal val="#ppt_x"/>
                                          </p:val>
                                        </p:tav>
                                      </p:tavLst>
                                    </p:anim>
                                    <p:anim calcmode="lin" valueType="num">
                                      <p:cBhvr additive="base">
                                        <p:cTn id="84" dur="500" fill="hold"/>
                                        <p:tgtEl>
                                          <p:spTgt spid="213"/>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216"/>
                                        </p:tgtEl>
                                        <p:attrNameLst>
                                          <p:attrName>style.visibility</p:attrName>
                                        </p:attrNameLst>
                                      </p:cBhvr>
                                      <p:to>
                                        <p:strVal val="visible"/>
                                      </p:to>
                                    </p:set>
                                    <p:anim calcmode="lin" valueType="num">
                                      <p:cBhvr additive="base">
                                        <p:cTn id="87" dur="500" fill="hold"/>
                                        <p:tgtEl>
                                          <p:spTgt spid="216"/>
                                        </p:tgtEl>
                                        <p:attrNameLst>
                                          <p:attrName>ppt_x</p:attrName>
                                        </p:attrNameLst>
                                      </p:cBhvr>
                                      <p:tavLst>
                                        <p:tav tm="0">
                                          <p:val>
                                            <p:strVal val="1+#ppt_w/2"/>
                                          </p:val>
                                        </p:tav>
                                        <p:tav tm="100000">
                                          <p:val>
                                            <p:strVal val="#ppt_x"/>
                                          </p:val>
                                        </p:tav>
                                      </p:tavLst>
                                    </p:anim>
                                    <p:anim calcmode="lin" valueType="num">
                                      <p:cBhvr additive="base">
                                        <p:cTn id="88" dur="500" fill="hold"/>
                                        <p:tgtEl>
                                          <p:spTgt spid="216"/>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219"/>
                                        </p:tgtEl>
                                        <p:attrNameLst>
                                          <p:attrName>style.visibility</p:attrName>
                                        </p:attrNameLst>
                                      </p:cBhvr>
                                      <p:to>
                                        <p:strVal val="visible"/>
                                      </p:to>
                                    </p:set>
                                    <p:anim calcmode="lin" valueType="num">
                                      <p:cBhvr additive="base">
                                        <p:cTn id="91" dur="500" fill="hold"/>
                                        <p:tgtEl>
                                          <p:spTgt spid="219"/>
                                        </p:tgtEl>
                                        <p:attrNameLst>
                                          <p:attrName>ppt_x</p:attrName>
                                        </p:attrNameLst>
                                      </p:cBhvr>
                                      <p:tavLst>
                                        <p:tav tm="0">
                                          <p:val>
                                            <p:strVal val="1+#ppt_w/2"/>
                                          </p:val>
                                        </p:tav>
                                        <p:tav tm="100000">
                                          <p:val>
                                            <p:strVal val="#ppt_x"/>
                                          </p:val>
                                        </p:tav>
                                      </p:tavLst>
                                    </p:anim>
                                    <p:anim calcmode="lin" valueType="num">
                                      <p:cBhvr additive="base">
                                        <p:cTn id="92" dur="500" fill="hold"/>
                                        <p:tgtEl>
                                          <p:spTgt spid="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8" grpId="1" animBg="1"/>
      <p:bldP spid="158" grpId="2" animBg="1"/>
      <p:bldP spid="176" grpId="0" animBg="1"/>
      <p:bldP spid="177" grpId="0" animBg="1"/>
      <p:bldP spid="177" grpId="1" animBg="1"/>
      <p:bldP spid="177" grpId="2" animBg="1"/>
      <p:bldP spid="178" grpId="0" animBg="1"/>
      <p:bldP spid="200" grpId="0" animBg="1"/>
      <p:bldP spid="200" grpId="1" animBg="1"/>
      <p:bldP spid="200" grpId="2" animBg="1"/>
      <p:bldP spid="2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List of DevOps Practices</a:t>
            </a:r>
            <a:endParaRPr lang="en-US" dirty="0"/>
          </a:p>
        </p:txBody>
      </p:sp>
      <p:sp>
        <p:nvSpPr>
          <p:cNvPr id="3" name="Text Placeholder 2"/>
          <p:cNvSpPr>
            <a:spLocks noGrp="1"/>
          </p:cNvSpPr>
          <p:nvPr>
            <p:ph type="body" sz="quarter" idx="10"/>
          </p:nvPr>
        </p:nvSpPr>
        <p:spPr>
          <a:xfrm>
            <a:off x="584200" y="1437480"/>
            <a:ext cx="5212080" cy="4831557"/>
          </a:xfrm>
        </p:spPr>
        <p:txBody>
          <a:bodyPr/>
          <a:lstStyle/>
          <a:p>
            <a:r>
              <a:rPr lang="en-US" dirty="0"/>
              <a:t>Infrastructure as Code (</a:t>
            </a:r>
            <a:r>
              <a:rPr lang="en-US" dirty="0" err="1"/>
              <a:t>IaC</a:t>
            </a:r>
            <a:r>
              <a:rPr lang="en-US" dirty="0"/>
              <a:t>)</a:t>
            </a:r>
          </a:p>
          <a:p>
            <a:r>
              <a:rPr lang="en-US" dirty="0"/>
              <a:t>Continuous Integration</a:t>
            </a:r>
          </a:p>
          <a:p>
            <a:r>
              <a:rPr lang="en-US" dirty="0"/>
              <a:t>Automated Testing</a:t>
            </a:r>
          </a:p>
          <a:p>
            <a:r>
              <a:rPr lang="en-US" dirty="0"/>
              <a:t>Continuous Deployment</a:t>
            </a:r>
          </a:p>
          <a:p>
            <a:r>
              <a:rPr lang="en-US" dirty="0"/>
              <a:t>Release Management</a:t>
            </a:r>
          </a:p>
          <a:p>
            <a:r>
              <a:rPr lang="en-US" dirty="0"/>
              <a:t>App Performance Monitoring</a:t>
            </a:r>
          </a:p>
          <a:p>
            <a:r>
              <a:rPr lang="en-US" dirty="0"/>
              <a:t>Configuration Management</a:t>
            </a:r>
          </a:p>
        </p:txBody>
      </p:sp>
      <p:sp>
        <p:nvSpPr>
          <p:cNvPr id="4" name="Text Placeholder 3"/>
          <p:cNvSpPr>
            <a:spLocks noGrp="1"/>
          </p:cNvSpPr>
          <p:nvPr>
            <p:ph type="body" sz="quarter" idx="11"/>
          </p:nvPr>
        </p:nvSpPr>
        <p:spPr>
          <a:xfrm>
            <a:off x="6389914" y="1437480"/>
            <a:ext cx="5212080" cy="4831557"/>
          </a:xfrm>
        </p:spPr>
        <p:txBody>
          <a:bodyPr>
            <a:normAutofit fontScale="92500" lnSpcReduction="20000"/>
          </a:bodyPr>
          <a:lstStyle/>
          <a:p>
            <a:r>
              <a:rPr lang="en-US" dirty="0"/>
              <a:t>Availability Monitoring</a:t>
            </a:r>
          </a:p>
          <a:p>
            <a:r>
              <a:rPr lang="en-US" dirty="0"/>
              <a:t>Load Testing and </a:t>
            </a:r>
            <a:r>
              <a:rPr lang="en-US" dirty="0" err="1"/>
              <a:t>Autoscale</a:t>
            </a:r>
            <a:endParaRPr lang="en-US" dirty="0"/>
          </a:p>
          <a:p>
            <a:r>
              <a:rPr lang="en-US" dirty="0"/>
              <a:t>Feature Flags</a:t>
            </a:r>
          </a:p>
          <a:p>
            <a:r>
              <a:rPr lang="en-US" dirty="0"/>
              <a:t>Automated Environment De-Provisioning</a:t>
            </a:r>
          </a:p>
          <a:p>
            <a:r>
              <a:rPr lang="en-US" dirty="0"/>
              <a:t>Self Service Environments</a:t>
            </a:r>
          </a:p>
          <a:p>
            <a:r>
              <a:rPr lang="en-US" dirty="0"/>
              <a:t>Automated Recovery (Rollback &amp; Roll-Forward)</a:t>
            </a:r>
          </a:p>
          <a:p>
            <a:r>
              <a:rPr lang="en-US" dirty="0"/>
              <a:t>Hypothesis Driven Development </a:t>
            </a:r>
          </a:p>
          <a:p>
            <a:pPr lvl="1"/>
            <a:r>
              <a:rPr lang="en-US" dirty="0"/>
              <a:t>Testing in Production</a:t>
            </a:r>
          </a:p>
          <a:p>
            <a:pPr lvl="1"/>
            <a:r>
              <a:rPr lang="en-US" dirty="0"/>
              <a:t>Fault Injection</a:t>
            </a:r>
          </a:p>
          <a:p>
            <a:pPr lvl="1"/>
            <a:r>
              <a:rPr lang="en-US" dirty="0"/>
              <a:t>Usage Monitoring/User Telemetry</a:t>
            </a:r>
          </a:p>
        </p:txBody>
      </p:sp>
      <p:sp>
        <p:nvSpPr>
          <p:cNvPr id="5" name="Rectangle 4"/>
          <p:cNvSpPr/>
          <p:nvPr/>
        </p:nvSpPr>
        <p:spPr>
          <a:xfrm>
            <a:off x="269242" y="6431440"/>
            <a:ext cx="6411317" cy="241381"/>
          </a:xfrm>
          <a:prstGeom prst="rect">
            <a:avLst/>
          </a:prstGeom>
        </p:spPr>
        <p:txBody>
          <a:bodyPr wrap="square">
            <a:spAutoFit/>
          </a:bodyPr>
          <a:lstStyle/>
          <a:p>
            <a:r>
              <a:rPr lang="en-US" sz="980" i="1" dirty="0">
                <a:hlinkClick r:id="rId3"/>
              </a:rPr>
              <a:t>http://www.itproguy.com/devops-practices/</a:t>
            </a:r>
            <a:r>
              <a:rPr lang="en-US" sz="980" i="1" dirty="0"/>
              <a:t> </a:t>
            </a:r>
          </a:p>
        </p:txBody>
      </p:sp>
    </p:spTree>
    <p:extLst>
      <p:ext uri="{BB962C8B-B14F-4D97-AF65-F5344CB8AC3E}">
        <p14:creationId xmlns:p14="http://schemas.microsoft.com/office/powerpoint/2010/main" val="237118941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F9FCF-E948-4FED-97A8-C04553D7C609}"/>
              </a:ext>
            </a:extLst>
          </p:cNvPr>
          <p:cNvSpPr>
            <a:spLocks noGrp="1"/>
          </p:cNvSpPr>
          <p:nvPr>
            <p:ph type="title"/>
          </p:nvPr>
        </p:nvSpPr>
        <p:spPr/>
        <p:txBody>
          <a:bodyPr>
            <a:normAutofit/>
          </a:bodyPr>
          <a:lstStyle/>
          <a:p>
            <a:r>
              <a:rPr lang="en-US" dirty="0">
                <a:solidFill>
                  <a:schemeClr val="tx1">
                    <a:lumMod val="50000"/>
                  </a:schemeClr>
                </a:solidFill>
              </a:rPr>
              <a:t>Continuously Iterating</a:t>
            </a:r>
          </a:p>
        </p:txBody>
      </p:sp>
      <p:sp>
        <p:nvSpPr>
          <p:cNvPr id="6" name="TextBox 5">
            <a:extLst>
              <a:ext uri="{FF2B5EF4-FFF2-40B4-BE49-F238E27FC236}">
                <a16:creationId xmlns:a16="http://schemas.microsoft.com/office/drawing/2014/main" id="{74D86EFD-D53E-41D3-9222-AC67D4C210B2}"/>
              </a:ext>
            </a:extLst>
          </p:cNvPr>
          <p:cNvSpPr txBox="1"/>
          <p:nvPr/>
        </p:nvSpPr>
        <p:spPr>
          <a:xfrm>
            <a:off x="1723293" y="1969477"/>
            <a:ext cx="2954216" cy="334108"/>
          </a:xfrm>
          <a:prstGeom prst="rect">
            <a:avLst/>
          </a:prstGeom>
          <a:noFill/>
        </p:spPr>
        <p:txBody>
          <a:bodyPr wrap="square" rtlCol="0">
            <a:spAutoFit/>
          </a:bodyPr>
          <a:lstStyle/>
          <a:p>
            <a:endParaRPr lang="en-US"/>
          </a:p>
        </p:txBody>
      </p:sp>
      <p:graphicFrame>
        <p:nvGraphicFramePr>
          <p:cNvPr id="5" name="Diagram 4">
            <a:extLst>
              <a:ext uri="{FF2B5EF4-FFF2-40B4-BE49-F238E27FC236}">
                <a16:creationId xmlns:a16="http://schemas.microsoft.com/office/drawing/2014/main" id="{7C7554A9-6193-4FFE-B856-81EB75CE99B1}"/>
              </a:ext>
            </a:extLst>
          </p:cNvPr>
          <p:cNvGraphicFramePr/>
          <p:nvPr>
            <p:extLst>
              <p:ext uri="{D42A27DB-BD31-4B8C-83A1-F6EECF244321}">
                <p14:modId xmlns:p14="http://schemas.microsoft.com/office/powerpoint/2010/main" val="1213420673"/>
              </p:ext>
            </p:extLst>
          </p:nvPr>
        </p:nvGraphicFramePr>
        <p:xfrm>
          <a:off x="2032000" y="1332369"/>
          <a:ext cx="8002954" cy="5036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3394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660D3-D388-43CB-9B60-C3B8E53F8A9F}"/>
              </a:ext>
            </a:extLst>
          </p:cNvPr>
          <p:cNvSpPr>
            <a:spLocks noGrp="1"/>
          </p:cNvSpPr>
          <p:nvPr>
            <p:ph type="title"/>
          </p:nvPr>
        </p:nvSpPr>
        <p:spPr/>
        <p:txBody>
          <a:bodyPr/>
          <a:lstStyle/>
          <a:p>
            <a:r>
              <a:rPr lang="en-US" dirty="0"/>
              <a:t>Tools Ecosystem</a:t>
            </a:r>
          </a:p>
        </p:txBody>
      </p:sp>
    </p:spTree>
    <p:extLst>
      <p:ext uri="{BB962C8B-B14F-4D97-AF65-F5344CB8AC3E}">
        <p14:creationId xmlns:p14="http://schemas.microsoft.com/office/powerpoint/2010/main" val="412150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77F31-3A4C-404B-A567-50FA3AF018BE}"/>
              </a:ext>
            </a:extLst>
          </p:cNvPr>
          <p:cNvPicPr>
            <a:picLocks noChangeAspect="1"/>
          </p:cNvPicPr>
          <p:nvPr/>
        </p:nvPicPr>
        <p:blipFill>
          <a:blip r:embed="rId3"/>
          <a:stretch>
            <a:fillRect/>
          </a:stretch>
        </p:blipFill>
        <p:spPr>
          <a:xfrm>
            <a:off x="4569367" y="183350"/>
            <a:ext cx="2544573" cy="2070623"/>
          </a:xfrm>
          <a:prstGeom prst="rect">
            <a:avLst/>
          </a:prstGeom>
        </p:spPr>
      </p:pic>
      <p:pic>
        <p:nvPicPr>
          <p:cNvPr id="8" name="Picture 7">
            <a:extLst>
              <a:ext uri="{FF2B5EF4-FFF2-40B4-BE49-F238E27FC236}">
                <a16:creationId xmlns:a16="http://schemas.microsoft.com/office/drawing/2014/main" id="{EAA5BDCC-714A-4F08-9F02-29D524CDFBF0}"/>
              </a:ext>
            </a:extLst>
          </p:cNvPr>
          <p:cNvPicPr>
            <a:picLocks noChangeAspect="1"/>
          </p:cNvPicPr>
          <p:nvPr/>
        </p:nvPicPr>
        <p:blipFill>
          <a:blip r:embed="rId4"/>
          <a:stretch>
            <a:fillRect/>
          </a:stretch>
        </p:blipFill>
        <p:spPr>
          <a:xfrm>
            <a:off x="4437304" y="3512397"/>
            <a:ext cx="3185572" cy="3170033"/>
          </a:xfrm>
          <a:prstGeom prst="rect">
            <a:avLst/>
          </a:prstGeom>
        </p:spPr>
      </p:pic>
      <p:sp>
        <p:nvSpPr>
          <p:cNvPr id="9" name="Title 1">
            <a:extLst>
              <a:ext uri="{FF2B5EF4-FFF2-40B4-BE49-F238E27FC236}">
                <a16:creationId xmlns:a16="http://schemas.microsoft.com/office/drawing/2014/main" id="{2456493B-DC8B-4FDD-9D18-C93FA85672DF}"/>
              </a:ext>
            </a:extLst>
          </p:cNvPr>
          <p:cNvSpPr txBox="1">
            <a:spLocks/>
          </p:cNvSpPr>
          <p:nvPr/>
        </p:nvSpPr>
        <p:spPr>
          <a:xfrm>
            <a:off x="281013" y="248184"/>
            <a:ext cx="1165584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100">
                <a:gradFill>
                  <a:gsLst>
                    <a:gs pos="1250">
                      <a:srgbClr val="353535"/>
                    </a:gs>
                    <a:gs pos="100000">
                      <a:srgbClr val="353535"/>
                    </a:gs>
                  </a:gsLst>
                  <a:lin ang="5400000" scaled="0"/>
                </a:gradFill>
                <a:latin typeface="Segoe UI Light"/>
              </a:rPr>
              <a:t>DevOps</a:t>
            </a:r>
          </a:p>
        </p:txBody>
      </p:sp>
      <p:pic>
        <p:nvPicPr>
          <p:cNvPr id="10" name="Picture 9">
            <a:extLst>
              <a:ext uri="{FF2B5EF4-FFF2-40B4-BE49-F238E27FC236}">
                <a16:creationId xmlns:a16="http://schemas.microsoft.com/office/drawing/2014/main" id="{AD157881-ED18-4D3E-9DCD-8B47C21450B6}"/>
              </a:ext>
            </a:extLst>
          </p:cNvPr>
          <p:cNvPicPr>
            <a:picLocks noChangeAspect="1"/>
          </p:cNvPicPr>
          <p:nvPr/>
        </p:nvPicPr>
        <p:blipFill>
          <a:blip r:embed="rId5"/>
          <a:stretch>
            <a:fillRect/>
          </a:stretch>
        </p:blipFill>
        <p:spPr>
          <a:xfrm>
            <a:off x="411181" y="2025815"/>
            <a:ext cx="4770589" cy="1662713"/>
          </a:xfrm>
          <a:prstGeom prst="rect">
            <a:avLst/>
          </a:prstGeom>
        </p:spPr>
      </p:pic>
      <p:pic>
        <p:nvPicPr>
          <p:cNvPr id="11" name="Picture 10">
            <a:extLst>
              <a:ext uri="{FF2B5EF4-FFF2-40B4-BE49-F238E27FC236}">
                <a16:creationId xmlns:a16="http://schemas.microsoft.com/office/drawing/2014/main" id="{A56B8D13-96F9-4B53-8115-137BF41B1FC3}"/>
              </a:ext>
            </a:extLst>
          </p:cNvPr>
          <p:cNvPicPr>
            <a:picLocks noChangeAspect="1"/>
          </p:cNvPicPr>
          <p:nvPr/>
        </p:nvPicPr>
        <p:blipFill>
          <a:blip r:embed="rId6"/>
          <a:stretch>
            <a:fillRect/>
          </a:stretch>
        </p:blipFill>
        <p:spPr>
          <a:xfrm>
            <a:off x="6353083" y="1806563"/>
            <a:ext cx="5403818" cy="2027889"/>
          </a:xfrm>
          <a:prstGeom prst="rect">
            <a:avLst/>
          </a:prstGeom>
        </p:spPr>
      </p:pic>
      <p:grpSp>
        <p:nvGrpSpPr>
          <p:cNvPr id="12" name="Group 11">
            <a:extLst>
              <a:ext uri="{FF2B5EF4-FFF2-40B4-BE49-F238E27FC236}">
                <a16:creationId xmlns:a16="http://schemas.microsoft.com/office/drawing/2014/main" id="{71E8F30B-7E5C-4538-903E-4FAA8E2A2994}"/>
              </a:ext>
            </a:extLst>
          </p:cNvPr>
          <p:cNvGrpSpPr/>
          <p:nvPr/>
        </p:nvGrpSpPr>
        <p:grpSpPr>
          <a:xfrm>
            <a:off x="5046995" y="1998923"/>
            <a:ext cx="1549783" cy="1551910"/>
            <a:chOff x="5148197" y="2034540"/>
            <a:chExt cx="1580859" cy="1583029"/>
          </a:xfrm>
        </p:grpSpPr>
        <p:grpSp>
          <p:nvGrpSpPr>
            <p:cNvPr id="13" name="Group 12">
              <a:extLst>
                <a:ext uri="{FF2B5EF4-FFF2-40B4-BE49-F238E27FC236}">
                  <a16:creationId xmlns:a16="http://schemas.microsoft.com/office/drawing/2014/main" id="{F4D739B2-B2D1-45CD-B17E-2D17C183763A}"/>
                </a:ext>
              </a:extLst>
            </p:cNvPr>
            <p:cNvGrpSpPr/>
            <p:nvPr/>
          </p:nvGrpSpPr>
          <p:grpSpPr>
            <a:xfrm>
              <a:off x="5148197" y="2034540"/>
              <a:ext cx="1580859" cy="1583029"/>
              <a:chOff x="8015890" y="2477276"/>
              <a:chExt cx="1580859" cy="1583029"/>
            </a:xfrm>
          </p:grpSpPr>
          <p:sp>
            <p:nvSpPr>
              <p:cNvPr id="15" name="Oval 14">
                <a:extLst>
                  <a:ext uri="{FF2B5EF4-FFF2-40B4-BE49-F238E27FC236}">
                    <a16:creationId xmlns:a16="http://schemas.microsoft.com/office/drawing/2014/main" id="{F943A6FF-DFD0-4918-AE66-3FABE89207AE}"/>
                  </a:ext>
                </a:extLst>
              </p:cNvPr>
              <p:cNvSpPr/>
              <p:nvPr/>
            </p:nvSpPr>
            <p:spPr bwMode="auto">
              <a:xfrm>
                <a:off x="8268919" y="2743109"/>
                <a:ext cx="1077151" cy="1043515"/>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176" b="1" kern="0">
                    <a:gradFill>
                      <a:gsLst>
                        <a:gs pos="4000">
                          <a:srgbClr val="FFFFFF"/>
                        </a:gs>
                        <a:gs pos="10667">
                          <a:srgbClr val="FFFFFF"/>
                        </a:gs>
                      </a:gsLst>
                      <a:lin ang="5400000" scaled="0"/>
                    </a:gradFill>
                    <a:ea typeface="Segoe UI" pitchFamily="34" charset="0"/>
                    <a:cs typeface="Segoe UI" pitchFamily="34" charset="0"/>
                  </a:rPr>
                  <a:t>DevOps</a:t>
                </a:r>
              </a:p>
            </p:txBody>
          </p:sp>
          <p:pic>
            <p:nvPicPr>
              <p:cNvPr id="16" name="Picture 15">
                <a:extLst>
                  <a:ext uri="{FF2B5EF4-FFF2-40B4-BE49-F238E27FC236}">
                    <a16:creationId xmlns:a16="http://schemas.microsoft.com/office/drawing/2014/main" id="{324BEFA3-CA58-4D44-8615-01A6A9AC336E}"/>
                  </a:ext>
                </a:extLst>
              </p:cNvPr>
              <p:cNvPicPr>
                <a:picLocks noChangeAspect="1"/>
              </p:cNvPicPr>
              <p:nvPr/>
            </p:nvPicPr>
            <p:blipFill>
              <a:blip r:embed="rId7">
                <a:duotone>
                  <a:srgbClr val="0078D7">
                    <a:shade val="45000"/>
                    <a:satMod val="135000"/>
                  </a:srgb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8015890" y="2477276"/>
                <a:ext cx="1580859" cy="1583029"/>
              </a:xfrm>
              <a:prstGeom prst="rect">
                <a:avLst/>
              </a:prstGeom>
            </p:spPr>
          </p:pic>
        </p:grpSp>
        <p:sp>
          <p:nvSpPr>
            <p:cNvPr id="14" name="Oval 13">
              <a:extLst>
                <a:ext uri="{FF2B5EF4-FFF2-40B4-BE49-F238E27FC236}">
                  <a16:creationId xmlns:a16="http://schemas.microsoft.com/office/drawing/2014/main" id="{4DD4D681-3421-4C05-AB4B-2648B179DCD2}"/>
                </a:ext>
              </a:extLst>
            </p:cNvPr>
            <p:cNvSpPr/>
            <p:nvPr/>
          </p:nvSpPr>
          <p:spPr bwMode="auto">
            <a:xfrm>
              <a:off x="5519033" y="2406461"/>
              <a:ext cx="839187" cy="839187"/>
            </a:xfrm>
            <a:prstGeom prst="ellipse">
              <a:avLst/>
            </a:prstGeom>
            <a:solidFill>
              <a:srgbClr val="E6E6E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kern="0" spc="-49">
                  <a:solidFill>
                    <a:srgbClr val="E6E6E6">
                      <a:lumMod val="50000"/>
                    </a:srgbClr>
                  </a:solidFill>
                  <a:latin typeface="Segoe UI Semilight"/>
                  <a:ea typeface="Segoe UI" panose="020B0502040204020203" pitchFamily="34" charset="0"/>
                  <a:cs typeface="Segoe UI" panose="020B0502040204020203" pitchFamily="34" charset="0"/>
                </a:rPr>
                <a:t>DevOps</a:t>
              </a:r>
            </a:p>
          </p:txBody>
        </p:sp>
      </p:grpSp>
      <p:pic>
        <p:nvPicPr>
          <p:cNvPr id="17" name="Picture 16" descr="A close up of a sign&#10;&#10;Description generated with high confidence">
            <a:extLst>
              <a:ext uri="{FF2B5EF4-FFF2-40B4-BE49-F238E27FC236}">
                <a16:creationId xmlns:a16="http://schemas.microsoft.com/office/drawing/2014/main" id="{80764443-1E66-48AA-B95E-1EEBF4F3289A}"/>
              </a:ext>
            </a:extLst>
          </p:cNvPr>
          <p:cNvPicPr>
            <a:picLocks noChangeAspect="1"/>
          </p:cNvPicPr>
          <p:nvPr/>
        </p:nvPicPr>
        <p:blipFill>
          <a:blip r:embed="rId9"/>
          <a:stretch>
            <a:fillRect/>
          </a:stretch>
        </p:blipFill>
        <p:spPr>
          <a:xfrm>
            <a:off x="2343998" y="4249697"/>
            <a:ext cx="943130" cy="471565"/>
          </a:xfrm>
          <a:prstGeom prst="rect">
            <a:avLst/>
          </a:prstGeom>
        </p:spPr>
      </p:pic>
      <p:pic>
        <p:nvPicPr>
          <p:cNvPr id="18" name="Picture 17">
            <a:extLst>
              <a:ext uri="{FF2B5EF4-FFF2-40B4-BE49-F238E27FC236}">
                <a16:creationId xmlns:a16="http://schemas.microsoft.com/office/drawing/2014/main" id="{5E4C0801-3565-475E-8F14-6C07279C6C8E}"/>
              </a:ext>
            </a:extLst>
          </p:cNvPr>
          <p:cNvPicPr>
            <a:picLocks noChangeAspect="1"/>
          </p:cNvPicPr>
          <p:nvPr/>
        </p:nvPicPr>
        <p:blipFill>
          <a:blip r:embed="rId10"/>
          <a:stretch>
            <a:fillRect/>
          </a:stretch>
        </p:blipFill>
        <p:spPr>
          <a:xfrm>
            <a:off x="3133980" y="5712217"/>
            <a:ext cx="1072189" cy="251294"/>
          </a:xfrm>
          <a:prstGeom prst="rect">
            <a:avLst/>
          </a:prstGeom>
        </p:spPr>
      </p:pic>
      <p:pic>
        <p:nvPicPr>
          <p:cNvPr id="19" name="Picture 18">
            <a:extLst>
              <a:ext uri="{FF2B5EF4-FFF2-40B4-BE49-F238E27FC236}">
                <a16:creationId xmlns:a16="http://schemas.microsoft.com/office/drawing/2014/main" id="{D4DEDEED-3E4C-4B91-8C9E-E0D2265C817B}"/>
              </a:ext>
            </a:extLst>
          </p:cNvPr>
          <p:cNvPicPr>
            <a:picLocks noChangeAspect="1"/>
          </p:cNvPicPr>
          <p:nvPr/>
        </p:nvPicPr>
        <p:blipFill>
          <a:blip r:embed="rId11"/>
          <a:stretch>
            <a:fillRect/>
          </a:stretch>
        </p:blipFill>
        <p:spPr>
          <a:xfrm>
            <a:off x="3110316" y="4830569"/>
            <a:ext cx="955278" cy="589406"/>
          </a:xfrm>
          <a:prstGeom prst="rect">
            <a:avLst/>
          </a:prstGeom>
        </p:spPr>
      </p:pic>
      <p:pic>
        <p:nvPicPr>
          <p:cNvPr id="20" name="Picture 19" descr="A drawing of a face&#10;&#10;Description generated with high confidence">
            <a:extLst>
              <a:ext uri="{FF2B5EF4-FFF2-40B4-BE49-F238E27FC236}">
                <a16:creationId xmlns:a16="http://schemas.microsoft.com/office/drawing/2014/main" id="{AE14B828-97D4-4061-B157-66F10255A2A6}"/>
              </a:ext>
            </a:extLst>
          </p:cNvPr>
          <p:cNvPicPr>
            <a:picLocks noChangeAspect="1"/>
          </p:cNvPicPr>
          <p:nvPr/>
        </p:nvPicPr>
        <p:blipFill rotWithShape="1">
          <a:blip r:embed="rId12">
            <a:clrChange>
              <a:clrFrom>
                <a:srgbClr val="FFFEFD"/>
              </a:clrFrom>
              <a:clrTo>
                <a:srgbClr val="FFFEFD">
                  <a:alpha val="0"/>
                </a:srgbClr>
              </a:clrTo>
            </a:clrChange>
          </a:blip>
          <a:srcRect l="3355" t="12699" r="5707" b="7516"/>
          <a:stretch/>
        </p:blipFill>
        <p:spPr>
          <a:xfrm>
            <a:off x="1156483" y="4123852"/>
            <a:ext cx="1001660" cy="621315"/>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id="{FA720831-390C-4FB1-89B1-04D66235A936}"/>
              </a:ext>
            </a:extLst>
          </p:cNvPr>
          <p:cNvPicPr>
            <a:picLocks noChangeAspect="1"/>
          </p:cNvPicPr>
          <p:nvPr/>
        </p:nvPicPr>
        <p:blipFill>
          <a:blip r:embed="rId13"/>
          <a:stretch>
            <a:fillRect/>
          </a:stretch>
        </p:blipFill>
        <p:spPr>
          <a:xfrm>
            <a:off x="388331" y="3854363"/>
            <a:ext cx="853622" cy="523270"/>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B92D01CE-BB2A-4BFB-8D36-3359C74FE29F}"/>
              </a:ext>
            </a:extLst>
          </p:cNvPr>
          <p:cNvPicPr>
            <a:picLocks noChangeAspect="1"/>
          </p:cNvPicPr>
          <p:nvPr/>
        </p:nvPicPr>
        <p:blipFill>
          <a:blip r:embed="rId14"/>
          <a:stretch>
            <a:fillRect/>
          </a:stretch>
        </p:blipFill>
        <p:spPr>
          <a:xfrm>
            <a:off x="2343998" y="4830569"/>
            <a:ext cx="523270" cy="523270"/>
          </a:xfrm>
          <a:prstGeom prst="rect">
            <a:avLst/>
          </a:prstGeom>
        </p:spPr>
      </p:pic>
      <p:pic>
        <p:nvPicPr>
          <p:cNvPr id="24" name="Picture 23">
            <a:extLst>
              <a:ext uri="{FF2B5EF4-FFF2-40B4-BE49-F238E27FC236}">
                <a16:creationId xmlns:a16="http://schemas.microsoft.com/office/drawing/2014/main" id="{CE855F35-2820-496F-96EC-92A0CC4FB5F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311617" y="5537909"/>
            <a:ext cx="698030" cy="471171"/>
          </a:xfrm>
          <a:prstGeom prst="rect">
            <a:avLst/>
          </a:prstGeom>
        </p:spPr>
      </p:pic>
      <p:pic>
        <p:nvPicPr>
          <p:cNvPr id="26" name="Picture 25" descr="A drawing of a face&#10;&#10;Description generated with high confidence">
            <a:extLst>
              <a:ext uri="{FF2B5EF4-FFF2-40B4-BE49-F238E27FC236}">
                <a16:creationId xmlns:a16="http://schemas.microsoft.com/office/drawing/2014/main" id="{9E0A809C-55DA-4727-9474-2B87B486A27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1093949" y="3705504"/>
            <a:ext cx="834796" cy="585478"/>
          </a:xfrm>
          <a:prstGeom prst="rect">
            <a:avLst/>
          </a:prstGeom>
        </p:spPr>
      </p:pic>
      <p:pic>
        <p:nvPicPr>
          <p:cNvPr id="27" name="Picture 26">
            <a:extLst>
              <a:ext uri="{FF2B5EF4-FFF2-40B4-BE49-F238E27FC236}">
                <a16:creationId xmlns:a16="http://schemas.microsoft.com/office/drawing/2014/main" id="{51024371-9EB5-431E-A360-0865AEB2C984}"/>
              </a:ext>
            </a:extLst>
          </p:cNvPr>
          <p:cNvPicPr>
            <a:picLocks noChangeAspect="1"/>
          </p:cNvPicPr>
          <p:nvPr/>
        </p:nvPicPr>
        <p:blipFill>
          <a:blip r:embed="rId17"/>
          <a:stretch>
            <a:fillRect/>
          </a:stretch>
        </p:blipFill>
        <p:spPr>
          <a:xfrm>
            <a:off x="277217" y="6107936"/>
            <a:ext cx="1407842" cy="468107"/>
          </a:xfrm>
          <a:prstGeom prst="rect">
            <a:avLst/>
          </a:prstGeom>
        </p:spPr>
      </p:pic>
      <p:pic>
        <p:nvPicPr>
          <p:cNvPr id="29" name="Picture 28" descr="A close up of a sign&#10;&#10;Description generated with very high confidence">
            <a:extLst>
              <a:ext uri="{FF2B5EF4-FFF2-40B4-BE49-F238E27FC236}">
                <a16:creationId xmlns:a16="http://schemas.microsoft.com/office/drawing/2014/main" id="{8C5414B2-0FAF-4372-88A3-6971379E6595}"/>
              </a:ext>
            </a:extLst>
          </p:cNvPr>
          <p:cNvPicPr>
            <a:picLocks noChangeAspect="1"/>
          </p:cNvPicPr>
          <p:nvPr/>
        </p:nvPicPr>
        <p:blipFill>
          <a:blip r:embed="rId18"/>
          <a:stretch>
            <a:fillRect/>
          </a:stretch>
        </p:blipFill>
        <p:spPr>
          <a:xfrm>
            <a:off x="9324369" y="6030423"/>
            <a:ext cx="1545700" cy="520016"/>
          </a:xfrm>
          <a:prstGeom prst="rect">
            <a:avLst/>
          </a:prstGeom>
        </p:spPr>
      </p:pic>
      <p:pic>
        <p:nvPicPr>
          <p:cNvPr id="30" name="Picture 29">
            <a:extLst>
              <a:ext uri="{FF2B5EF4-FFF2-40B4-BE49-F238E27FC236}">
                <a16:creationId xmlns:a16="http://schemas.microsoft.com/office/drawing/2014/main" id="{573599B0-3B72-4A97-9DB6-58AD56605822}"/>
              </a:ext>
            </a:extLst>
          </p:cNvPr>
          <p:cNvPicPr>
            <a:picLocks noChangeAspect="1"/>
          </p:cNvPicPr>
          <p:nvPr/>
        </p:nvPicPr>
        <p:blipFill rotWithShape="1">
          <a:blip r:embed="rId19"/>
          <a:srcRect l="28897" t="9516" b="15012"/>
          <a:stretch/>
        </p:blipFill>
        <p:spPr>
          <a:xfrm>
            <a:off x="10953461" y="5967096"/>
            <a:ext cx="975284" cy="608947"/>
          </a:xfrm>
          <a:prstGeom prst="rect">
            <a:avLst/>
          </a:prstGeom>
        </p:spPr>
      </p:pic>
      <p:pic>
        <p:nvPicPr>
          <p:cNvPr id="31" name="Picture 30">
            <a:extLst>
              <a:ext uri="{FF2B5EF4-FFF2-40B4-BE49-F238E27FC236}">
                <a16:creationId xmlns:a16="http://schemas.microsoft.com/office/drawing/2014/main" id="{CD4DC605-8B38-40BF-82FB-77D9621E4A3A}"/>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575945" y="5999908"/>
            <a:ext cx="1936908" cy="594000"/>
          </a:xfrm>
          <a:prstGeom prst="rect">
            <a:avLst/>
          </a:prstGeom>
        </p:spPr>
      </p:pic>
      <p:pic>
        <p:nvPicPr>
          <p:cNvPr id="33" name="Picture 32" descr="A close up of a sign&#10;&#10;Description generated with high confidence">
            <a:extLst>
              <a:ext uri="{FF2B5EF4-FFF2-40B4-BE49-F238E27FC236}">
                <a16:creationId xmlns:a16="http://schemas.microsoft.com/office/drawing/2014/main" id="{43002FBB-3A73-4A80-A2C5-1233B72164C7}"/>
              </a:ext>
            </a:extLst>
          </p:cNvPr>
          <p:cNvPicPr>
            <a:picLocks noChangeAspect="1"/>
          </p:cNvPicPr>
          <p:nvPr/>
        </p:nvPicPr>
        <p:blipFill>
          <a:blip r:embed="rId21"/>
          <a:stretch>
            <a:fillRect/>
          </a:stretch>
        </p:blipFill>
        <p:spPr>
          <a:xfrm>
            <a:off x="10253392" y="4704046"/>
            <a:ext cx="1675353" cy="346239"/>
          </a:xfrm>
          <a:prstGeom prst="rect">
            <a:avLst/>
          </a:prstGeom>
        </p:spPr>
      </p:pic>
      <p:pic>
        <p:nvPicPr>
          <p:cNvPr id="34" name="Picture 33">
            <a:extLst>
              <a:ext uri="{FF2B5EF4-FFF2-40B4-BE49-F238E27FC236}">
                <a16:creationId xmlns:a16="http://schemas.microsoft.com/office/drawing/2014/main" id="{E24BED7B-4673-4132-8EB3-7FD350A63F6A}"/>
              </a:ext>
            </a:extLst>
          </p:cNvPr>
          <p:cNvPicPr>
            <a:picLocks noChangeAspect="1"/>
          </p:cNvPicPr>
          <p:nvPr/>
        </p:nvPicPr>
        <p:blipFill>
          <a:blip r:embed="rId22"/>
          <a:stretch>
            <a:fillRect/>
          </a:stretch>
        </p:blipFill>
        <p:spPr>
          <a:xfrm>
            <a:off x="324834" y="4672663"/>
            <a:ext cx="1842576" cy="443193"/>
          </a:xfrm>
          <a:prstGeom prst="rect">
            <a:avLst/>
          </a:prstGeom>
        </p:spPr>
      </p:pic>
      <p:pic>
        <p:nvPicPr>
          <p:cNvPr id="35" name="Picture 34" descr="A picture containing clipart&#10;&#10;Description generated with very high confidence">
            <a:extLst>
              <a:ext uri="{FF2B5EF4-FFF2-40B4-BE49-F238E27FC236}">
                <a16:creationId xmlns:a16="http://schemas.microsoft.com/office/drawing/2014/main" id="{B0F5CE5F-F18C-42DE-87AE-C3EC9198BE95}"/>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544146" y="5154632"/>
            <a:ext cx="1621035" cy="457550"/>
          </a:xfrm>
          <a:prstGeom prst="rect">
            <a:avLst/>
          </a:prstGeom>
        </p:spPr>
      </p:pic>
      <p:pic>
        <p:nvPicPr>
          <p:cNvPr id="36" name="Picture 35">
            <a:extLst>
              <a:ext uri="{FF2B5EF4-FFF2-40B4-BE49-F238E27FC236}">
                <a16:creationId xmlns:a16="http://schemas.microsoft.com/office/drawing/2014/main" id="{A937ED78-75C2-4FCC-864D-796C49E1E90B}"/>
              </a:ext>
            </a:extLst>
          </p:cNvPr>
          <p:cNvPicPr>
            <a:picLocks noChangeAspect="1"/>
          </p:cNvPicPr>
          <p:nvPr/>
        </p:nvPicPr>
        <p:blipFill rotWithShape="1">
          <a:blip r:embed="rId24">
            <a:clrChange>
              <a:clrFrom>
                <a:srgbClr val="FEFEFE"/>
              </a:clrFrom>
              <a:clrTo>
                <a:srgbClr val="FEFEFE">
                  <a:alpha val="0"/>
                </a:srgbClr>
              </a:clrTo>
            </a:clrChange>
          </a:blip>
          <a:srcRect l="24401" r="21955"/>
          <a:stretch/>
        </p:blipFill>
        <p:spPr>
          <a:xfrm>
            <a:off x="8383000" y="4197297"/>
            <a:ext cx="649185" cy="801180"/>
          </a:xfrm>
          <a:prstGeom prst="rect">
            <a:avLst/>
          </a:prstGeom>
        </p:spPr>
      </p:pic>
      <p:pic>
        <p:nvPicPr>
          <p:cNvPr id="37" name="Picture 36" descr="A picture containing object, clock&#10;&#10;Description generated with high confidence">
            <a:extLst>
              <a:ext uri="{FF2B5EF4-FFF2-40B4-BE49-F238E27FC236}">
                <a16:creationId xmlns:a16="http://schemas.microsoft.com/office/drawing/2014/main" id="{068F4D30-FDE1-4E71-8ADE-C95E09E01ECC}"/>
              </a:ext>
            </a:extLst>
          </p:cNvPr>
          <p:cNvPicPr>
            <a:picLocks noChangeAspect="1"/>
          </p:cNvPicPr>
          <p:nvPr/>
        </p:nvPicPr>
        <p:blipFill>
          <a:blip r:embed="rId25"/>
          <a:stretch>
            <a:fillRect/>
          </a:stretch>
        </p:blipFill>
        <p:spPr>
          <a:xfrm>
            <a:off x="8884171" y="4965481"/>
            <a:ext cx="1050498" cy="288537"/>
          </a:xfrm>
          <a:prstGeom prst="rect">
            <a:avLst/>
          </a:prstGeom>
        </p:spPr>
      </p:pic>
      <p:pic>
        <p:nvPicPr>
          <p:cNvPr id="38" name="Picture 37">
            <a:extLst>
              <a:ext uri="{FF2B5EF4-FFF2-40B4-BE49-F238E27FC236}">
                <a16:creationId xmlns:a16="http://schemas.microsoft.com/office/drawing/2014/main" id="{2558E792-0AB6-426A-AB91-FBC4B513CD16}"/>
              </a:ext>
            </a:extLst>
          </p:cNvPr>
          <p:cNvPicPr>
            <a:picLocks noChangeAspect="1"/>
          </p:cNvPicPr>
          <p:nvPr/>
        </p:nvPicPr>
        <p:blipFill>
          <a:blip r:embed="rId26"/>
          <a:stretch>
            <a:fillRect/>
          </a:stretch>
        </p:blipFill>
        <p:spPr>
          <a:xfrm>
            <a:off x="9214044" y="5319955"/>
            <a:ext cx="597617" cy="597617"/>
          </a:xfrm>
          <a:prstGeom prst="rect">
            <a:avLst/>
          </a:prstGeom>
        </p:spPr>
      </p:pic>
      <p:pic>
        <p:nvPicPr>
          <p:cNvPr id="43" name="Picture 42">
            <a:extLst>
              <a:ext uri="{FF2B5EF4-FFF2-40B4-BE49-F238E27FC236}">
                <a16:creationId xmlns:a16="http://schemas.microsoft.com/office/drawing/2014/main" id="{14E4743F-4315-41AB-A94D-C3D940A2AC43}"/>
              </a:ext>
            </a:extLst>
          </p:cNvPr>
          <p:cNvPicPr>
            <a:picLocks noChangeAspect="1"/>
          </p:cNvPicPr>
          <p:nvPr/>
        </p:nvPicPr>
        <p:blipFill>
          <a:blip r:embed="rId27"/>
          <a:stretch>
            <a:fillRect/>
          </a:stretch>
        </p:blipFill>
        <p:spPr>
          <a:xfrm>
            <a:off x="8085142" y="5361323"/>
            <a:ext cx="1012372" cy="355852"/>
          </a:xfrm>
          <a:prstGeom prst="rect">
            <a:avLst/>
          </a:prstGeom>
        </p:spPr>
      </p:pic>
      <p:pic>
        <p:nvPicPr>
          <p:cNvPr id="45" name="Picture 44">
            <a:extLst>
              <a:ext uri="{FF2B5EF4-FFF2-40B4-BE49-F238E27FC236}">
                <a16:creationId xmlns:a16="http://schemas.microsoft.com/office/drawing/2014/main" id="{678A3890-B725-4F49-8E1F-429B744A08F0}"/>
              </a:ext>
            </a:extLst>
          </p:cNvPr>
          <p:cNvPicPr>
            <a:picLocks noChangeAspect="1"/>
          </p:cNvPicPr>
          <p:nvPr/>
        </p:nvPicPr>
        <p:blipFill rotWithShape="1">
          <a:blip r:embed="rId28">
            <a:clrChange>
              <a:clrFrom>
                <a:srgbClr val="FFFFFF"/>
              </a:clrFrom>
              <a:clrTo>
                <a:srgbClr val="FFFFFF">
                  <a:alpha val="0"/>
                </a:srgbClr>
              </a:clrTo>
            </a:clrChange>
          </a:blip>
          <a:srcRect t="29072" b="29279"/>
          <a:stretch/>
        </p:blipFill>
        <p:spPr>
          <a:xfrm>
            <a:off x="10892254" y="304941"/>
            <a:ext cx="1036491" cy="292459"/>
          </a:xfrm>
          <a:prstGeom prst="rect">
            <a:avLst/>
          </a:prstGeom>
        </p:spPr>
      </p:pic>
      <p:pic>
        <p:nvPicPr>
          <p:cNvPr id="46" name="Picture 45">
            <a:extLst>
              <a:ext uri="{FF2B5EF4-FFF2-40B4-BE49-F238E27FC236}">
                <a16:creationId xmlns:a16="http://schemas.microsoft.com/office/drawing/2014/main" id="{73FD8B22-897A-4ECA-BFA5-DA1A999E775C}"/>
              </a:ext>
            </a:extLst>
          </p:cNvPr>
          <p:cNvPicPr>
            <a:picLocks noChangeAspect="1"/>
          </p:cNvPicPr>
          <p:nvPr/>
        </p:nvPicPr>
        <p:blipFill rotWithShape="1">
          <a:blip r:embed="rId29">
            <a:clrChange>
              <a:clrFrom>
                <a:srgbClr val="FFFFFF"/>
              </a:clrFrom>
              <a:clrTo>
                <a:srgbClr val="FFFFFF">
                  <a:alpha val="0"/>
                </a:srgbClr>
              </a:clrTo>
            </a:clrChange>
          </a:blip>
          <a:srcRect t="32118" b="33546"/>
          <a:stretch/>
        </p:blipFill>
        <p:spPr>
          <a:xfrm>
            <a:off x="9559783" y="301383"/>
            <a:ext cx="1195233" cy="307796"/>
          </a:xfrm>
          <a:prstGeom prst="rect">
            <a:avLst/>
          </a:prstGeom>
        </p:spPr>
      </p:pic>
      <p:pic>
        <p:nvPicPr>
          <p:cNvPr id="47" name="Picture 46">
            <a:extLst>
              <a:ext uri="{FF2B5EF4-FFF2-40B4-BE49-F238E27FC236}">
                <a16:creationId xmlns:a16="http://schemas.microsoft.com/office/drawing/2014/main" id="{FE76D73D-D223-4A81-8F53-EEB8E6AE75AD}"/>
              </a:ext>
            </a:extLst>
          </p:cNvPr>
          <p:cNvPicPr>
            <a:picLocks noChangeAspect="1"/>
          </p:cNvPicPr>
          <p:nvPr/>
        </p:nvPicPr>
        <p:blipFill rotWithShape="1">
          <a:blip r:embed="rId30">
            <a:clrChange>
              <a:clrFrom>
                <a:srgbClr val="FFFFFF"/>
              </a:clrFrom>
              <a:clrTo>
                <a:srgbClr val="FFFFFF">
                  <a:alpha val="0"/>
                </a:srgbClr>
              </a:clrTo>
            </a:clrChange>
          </a:blip>
          <a:srcRect t="32609" b="32682"/>
          <a:stretch/>
        </p:blipFill>
        <p:spPr>
          <a:xfrm>
            <a:off x="8439194" y="274342"/>
            <a:ext cx="1120589" cy="388945"/>
          </a:xfrm>
          <a:prstGeom prst="rect">
            <a:avLst/>
          </a:prstGeom>
        </p:spPr>
      </p:pic>
      <p:sp>
        <p:nvSpPr>
          <p:cNvPr id="49" name="Flowchart: Connector 48">
            <a:extLst>
              <a:ext uri="{FF2B5EF4-FFF2-40B4-BE49-F238E27FC236}">
                <a16:creationId xmlns:a16="http://schemas.microsoft.com/office/drawing/2014/main" id="{2252CF24-046A-43D5-9060-3CABAAFBE45A}"/>
              </a:ext>
            </a:extLst>
          </p:cNvPr>
          <p:cNvSpPr/>
          <p:nvPr/>
        </p:nvSpPr>
        <p:spPr bwMode="auto">
          <a:xfrm>
            <a:off x="5037907" y="2003403"/>
            <a:ext cx="1577708" cy="1577708"/>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 name="Title 1">
            <a:extLst>
              <a:ext uri="{FF2B5EF4-FFF2-40B4-BE49-F238E27FC236}">
                <a16:creationId xmlns:a16="http://schemas.microsoft.com/office/drawing/2014/main" id="{670281EA-8809-4386-9EC6-2A6BCB3E689C}"/>
              </a:ext>
            </a:extLst>
          </p:cNvPr>
          <p:cNvSpPr txBox="1">
            <a:spLocks/>
          </p:cNvSpPr>
          <p:nvPr/>
        </p:nvSpPr>
        <p:spPr>
          <a:xfrm>
            <a:off x="281013" y="247762"/>
            <a:ext cx="1165584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100" dirty="0">
                <a:gradFill>
                  <a:gsLst>
                    <a:gs pos="1250">
                      <a:srgbClr val="353535"/>
                    </a:gs>
                    <a:gs pos="100000">
                      <a:srgbClr val="353535"/>
                    </a:gs>
                  </a:gsLst>
                  <a:lin ang="5400000" scaled="0"/>
                </a:gradFill>
                <a:latin typeface="Segoe UI Light"/>
              </a:rPr>
              <a:t>DevOps with VSTS</a:t>
            </a:r>
          </a:p>
        </p:txBody>
      </p:sp>
      <p:pic>
        <p:nvPicPr>
          <p:cNvPr id="3" name="Picture 2">
            <a:extLst>
              <a:ext uri="{FF2B5EF4-FFF2-40B4-BE49-F238E27FC236}">
                <a16:creationId xmlns:a16="http://schemas.microsoft.com/office/drawing/2014/main" id="{44A558E4-F21A-4E96-AC28-8BD8633C12C6}"/>
              </a:ext>
            </a:extLst>
          </p:cNvPr>
          <p:cNvPicPr>
            <a:picLocks noChangeAspect="1"/>
          </p:cNvPicPr>
          <p:nvPr/>
        </p:nvPicPr>
        <p:blipFill>
          <a:blip r:embed="rId31"/>
          <a:stretch>
            <a:fillRect/>
          </a:stretch>
        </p:blipFill>
        <p:spPr>
          <a:xfrm>
            <a:off x="10253392" y="3908341"/>
            <a:ext cx="1500600" cy="686568"/>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DE9359F8-B6D4-4AE8-A44E-3EEFE047D6F1}"/>
              </a:ext>
            </a:extLst>
          </p:cNvPr>
          <p:cNvPicPr>
            <a:picLocks noChangeAspect="1"/>
          </p:cNvPicPr>
          <p:nvPr/>
        </p:nvPicPr>
        <p:blipFill>
          <a:blip r:embed="rId32"/>
          <a:stretch>
            <a:fillRect/>
          </a:stretch>
        </p:blipFill>
        <p:spPr>
          <a:xfrm>
            <a:off x="9867205" y="5169212"/>
            <a:ext cx="930740" cy="830379"/>
          </a:xfrm>
          <a:prstGeom prst="rect">
            <a:avLst/>
          </a:prstGeom>
        </p:spPr>
      </p:pic>
      <p:pic>
        <p:nvPicPr>
          <p:cNvPr id="52" name="Picture 51" descr="A close up of a logo&#10;&#10;Description generated with very high confidence">
            <a:extLst>
              <a:ext uri="{FF2B5EF4-FFF2-40B4-BE49-F238E27FC236}">
                <a16:creationId xmlns:a16="http://schemas.microsoft.com/office/drawing/2014/main" id="{EB84089F-CB15-401C-A98B-10CAEFE80B8C}"/>
              </a:ext>
            </a:extLst>
          </p:cNvPr>
          <p:cNvPicPr>
            <a:picLocks noChangeAspect="1"/>
          </p:cNvPicPr>
          <p:nvPr/>
        </p:nvPicPr>
        <p:blipFill>
          <a:blip r:embed="rId33"/>
          <a:stretch>
            <a:fillRect/>
          </a:stretch>
        </p:blipFill>
        <p:spPr>
          <a:xfrm>
            <a:off x="11038054" y="5244112"/>
            <a:ext cx="890690" cy="673817"/>
          </a:xfrm>
          <a:prstGeom prst="rect">
            <a:avLst/>
          </a:prstGeom>
        </p:spPr>
      </p:pic>
      <p:pic>
        <p:nvPicPr>
          <p:cNvPr id="53" name="Picture 52">
            <a:extLst>
              <a:ext uri="{FF2B5EF4-FFF2-40B4-BE49-F238E27FC236}">
                <a16:creationId xmlns:a16="http://schemas.microsoft.com/office/drawing/2014/main" id="{ADB3B3F1-6CBA-4701-9B4D-F1321078F50C}"/>
              </a:ext>
            </a:extLst>
          </p:cNvPr>
          <p:cNvPicPr>
            <a:picLocks noChangeAspect="1"/>
          </p:cNvPicPr>
          <p:nvPr/>
        </p:nvPicPr>
        <p:blipFill rotWithShape="1">
          <a:blip r:embed="rId34">
            <a:extLst>
              <a:ext uri="{28A0092B-C50C-407E-A947-70E740481C1C}">
                <a14:useLocalDpi xmlns:a14="http://schemas.microsoft.com/office/drawing/2010/main" val="0"/>
              </a:ext>
            </a:extLst>
          </a:blip>
          <a:srcRect t="9537" r="26396" b="25648"/>
          <a:stretch/>
        </p:blipFill>
        <p:spPr>
          <a:xfrm>
            <a:off x="5205313" y="2174391"/>
            <a:ext cx="1306282" cy="1150291"/>
          </a:xfrm>
          <a:prstGeom prst="rect">
            <a:avLst/>
          </a:prstGeom>
        </p:spPr>
      </p:pic>
      <p:pic>
        <p:nvPicPr>
          <p:cNvPr id="76" name="Picture 75">
            <a:extLst>
              <a:ext uri="{FF2B5EF4-FFF2-40B4-BE49-F238E27FC236}">
                <a16:creationId xmlns:a16="http://schemas.microsoft.com/office/drawing/2014/main" id="{7F50DBCF-9D59-41E7-97F8-26D12AD1271D}"/>
              </a:ext>
            </a:extLst>
          </p:cNvPr>
          <p:cNvPicPr>
            <a:picLocks noChangeAspect="1"/>
          </p:cNvPicPr>
          <p:nvPr/>
        </p:nvPicPr>
        <p:blipFill>
          <a:blip r:embed="rId35"/>
          <a:stretch>
            <a:fillRect/>
          </a:stretch>
        </p:blipFill>
        <p:spPr>
          <a:xfrm>
            <a:off x="1724347" y="6039652"/>
            <a:ext cx="2802638" cy="595895"/>
          </a:xfrm>
          <a:prstGeom prst="rect">
            <a:avLst/>
          </a:prstGeom>
        </p:spPr>
      </p:pic>
      <p:grpSp>
        <p:nvGrpSpPr>
          <p:cNvPr id="2" name="Group 1">
            <a:extLst>
              <a:ext uri="{FF2B5EF4-FFF2-40B4-BE49-F238E27FC236}">
                <a16:creationId xmlns:a16="http://schemas.microsoft.com/office/drawing/2014/main" id="{8F6AC1A2-FC5A-457F-B178-0FA28ABCBFB5}"/>
              </a:ext>
            </a:extLst>
          </p:cNvPr>
          <p:cNvGrpSpPr/>
          <p:nvPr/>
        </p:nvGrpSpPr>
        <p:grpSpPr>
          <a:xfrm>
            <a:off x="335505" y="5582102"/>
            <a:ext cx="2094720" cy="561211"/>
            <a:chOff x="353499" y="5837171"/>
            <a:chExt cx="2136724" cy="572464"/>
          </a:xfrm>
        </p:grpSpPr>
        <p:pic>
          <p:nvPicPr>
            <p:cNvPr id="78" name="Picture 77">
              <a:extLst>
                <a:ext uri="{FF2B5EF4-FFF2-40B4-BE49-F238E27FC236}">
                  <a16:creationId xmlns:a16="http://schemas.microsoft.com/office/drawing/2014/main" id="{D9BE739D-B7C8-4ABD-9254-9D434983FF48}"/>
                </a:ext>
              </a:extLst>
            </p:cNvPr>
            <p:cNvPicPr>
              <a:picLocks noChangeAspect="1"/>
            </p:cNvPicPr>
            <p:nvPr/>
          </p:nvPicPr>
          <p:blipFill>
            <a:blip r:embed="rId36"/>
            <a:stretch>
              <a:fillRect/>
            </a:stretch>
          </p:blipFill>
          <p:spPr>
            <a:xfrm>
              <a:off x="353499" y="5932316"/>
              <a:ext cx="341609" cy="341609"/>
            </a:xfrm>
            <a:prstGeom prst="rect">
              <a:avLst/>
            </a:prstGeom>
          </p:spPr>
        </p:pic>
        <p:sp>
          <p:nvSpPr>
            <p:cNvPr id="79" name="TextBox 78">
              <a:extLst>
                <a:ext uri="{FF2B5EF4-FFF2-40B4-BE49-F238E27FC236}">
                  <a16:creationId xmlns:a16="http://schemas.microsoft.com/office/drawing/2014/main" id="{CA3E7E82-ABE4-4E32-A3BC-59F6EACC344E}"/>
                </a:ext>
              </a:extLst>
            </p:cNvPr>
            <p:cNvSpPr txBox="1"/>
            <p:nvPr/>
          </p:nvSpPr>
          <p:spPr>
            <a:xfrm>
              <a:off x="583268" y="5837171"/>
              <a:ext cx="1906955" cy="572464"/>
            </a:xfrm>
            <a:prstGeom prst="rect">
              <a:avLst/>
            </a:prstGeom>
            <a:noFill/>
          </p:spPr>
          <p:txBody>
            <a:bodyPr wrap="square" lIns="179285" tIns="143428" rIns="179285" bIns="143428" rtlCol="0">
              <a:spAutoFit/>
            </a:bodyPr>
            <a:lstStyle/>
            <a:p>
              <a:pPr>
                <a:lnSpc>
                  <a:spcPct val="90000"/>
                </a:lnSpc>
                <a:spcAft>
                  <a:spcPts val="588"/>
                </a:spcAft>
              </a:pPr>
              <a:r>
                <a:rPr lang="en-US" sz="1961">
                  <a:solidFill>
                    <a:srgbClr val="7030A0"/>
                  </a:solidFill>
                </a:rPr>
                <a:t>Visual Studio</a:t>
              </a:r>
              <a:endParaRPr lang="en-CA" sz="1961" err="1">
                <a:solidFill>
                  <a:srgbClr val="7030A0"/>
                </a:solidFill>
              </a:endParaRPr>
            </a:p>
          </p:txBody>
        </p:sp>
      </p:grpSp>
      <p:pic>
        <p:nvPicPr>
          <p:cNvPr id="83" name="Picture 82" descr="A picture containing clipart&#10;&#10;Description generated with very high confidence">
            <a:extLst>
              <a:ext uri="{FF2B5EF4-FFF2-40B4-BE49-F238E27FC236}">
                <a16:creationId xmlns:a16="http://schemas.microsoft.com/office/drawing/2014/main" id="{88D5BC04-B2C9-4EE0-84CC-DEC37AE08B7A}"/>
              </a:ext>
            </a:extLst>
          </p:cNvPr>
          <p:cNvPicPr>
            <a:picLocks noChangeAspect="1"/>
          </p:cNvPicPr>
          <p:nvPr/>
        </p:nvPicPr>
        <p:blipFill>
          <a:blip r:embed="rId37"/>
          <a:stretch>
            <a:fillRect/>
          </a:stretch>
        </p:blipFill>
        <p:spPr>
          <a:xfrm>
            <a:off x="9545961" y="786883"/>
            <a:ext cx="288299" cy="307797"/>
          </a:xfrm>
          <a:prstGeom prst="rect">
            <a:avLst/>
          </a:prstGeom>
        </p:spPr>
      </p:pic>
      <p:sp>
        <p:nvSpPr>
          <p:cNvPr id="84" name="TextBox 83">
            <a:extLst>
              <a:ext uri="{FF2B5EF4-FFF2-40B4-BE49-F238E27FC236}">
                <a16:creationId xmlns:a16="http://schemas.microsoft.com/office/drawing/2014/main" id="{4FDBF026-375A-4C66-A1C0-0D42658A4A84}"/>
              </a:ext>
            </a:extLst>
          </p:cNvPr>
          <p:cNvSpPr txBox="1"/>
          <p:nvPr/>
        </p:nvSpPr>
        <p:spPr>
          <a:xfrm>
            <a:off x="9811660" y="701737"/>
            <a:ext cx="2417361" cy="534056"/>
          </a:xfrm>
          <a:prstGeom prst="rect">
            <a:avLst/>
          </a:prstGeom>
          <a:noFill/>
        </p:spPr>
        <p:txBody>
          <a:bodyPr wrap="square" lIns="179285" tIns="143428" rIns="179285" bIns="143428" rtlCol="0">
            <a:spAutoFit/>
          </a:bodyPr>
          <a:lstStyle/>
          <a:p>
            <a:pPr>
              <a:lnSpc>
                <a:spcPct val="90000"/>
              </a:lnSpc>
              <a:spcAft>
                <a:spcPts val="588"/>
              </a:spcAft>
            </a:pPr>
            <a:r>
              <a:rPr lang="en-US" sz="1765">
                <a:solidFill>
                  <a:srgbClr val="7030A0"/>
                </a:solidFill>
              </a:rPr>
              <a:t>Application Insights</a:t>
            </a:r>
            <a:endParaRPr lang="en-CA" sz="1765" err="1">
              <a:solidFill>
                <a:srgbClr val="7030A0"/>
              </a:solidFill>
            </a:endParaRPr>
          </a:p>
        </p:txBody>
      </p:sp>
      <p:pic>
        <p:nvPicPr>
          <p:cNvPr id="85" name="Graphic 84">
            <a:extLst>
              <a:ext uri="{FF2B5EF4-FFF2-40B4-BE49-F238E27FC236}">
                <a16:creationId xmlns:a16="http://schemas.microsoft.com/office/drawing/2014/main" id="{50B379AF-A50F-4B37-9C04-C2C1DE2FECA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427600" y="1251208"/>
            <a:ext cx="1501808" cy="207146"/>
          </a:xfrm>
          <a:prstGeom prst="rect">
            <a:avLst/>
          </a:prstGeom>
        </p:spPr>
      </p:pic>
      <p:sp>
        <p:nvSpPr>
          <p:cNvPr id="60" name="Flowchart: Connector 59">
            <a:extLst>
              <a:ext uri="{FF2B5EF4-FFF2-40B4-BE49-F238E27FC236}">
                <a16:creationId xmlns:a16="http://schemas.microsoft.com/office/drawing/2014/main" id="{CF4ECF19-A42D-42CD-AB88-B6862157D210}"/>
              </a:ext>
            </a:extLst>
          </p:cNvPr>
          <p:cNvSpPr/>
          <p:nvPr/>
        </p:nvSpPr>
        <p:spPr bwMode="auto">
          <a:xfrm>
            <a:off x="5037907" y="1990638"/>
            <a:ext cx="1577708" cy="1577708"/>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54" name="Picture 53">
            <a:extLst>
              <a:ext uri="{FF2B5EF4-FFF2-40B4-BE49-F238E27FC236}">
                <a16:creationId xmlns:a16="http://schemas.microsoft.com/office/drawing/2014/main" id="{257DACAB-E731-4918-8442-77263EF59AD4}"/>
              </a:ext>
            </a:extLst>
          </p:cNvPr>
          <p:cNvPicPr>
            <a:picLocks noChangeAspect="1"/>
          </p:cNvPicPr>
          <p:nvPr/>
        </p:nvPicPr>
        <p:blipFill>
          <a:blip r:embed="rId40" cstate="print">
            <a:duotone>
              <a:schemeClr val="accent2">
                <a:shade val="45000"/>
                <a:satMod val="135000"/>
              </a:schemeClr>
              <a:prstClr val="white"/>
            </a:duotone>
            <a:extLst>
              <a:ext uri="{BEBA8EAE-BF5A-486C-A8C5-ECC9F3942E4B}">
                <a14:imgProps xmlns:a14="http://schemas.microsoft.com/office/drawing/2010/main">
                  <a14:imgLayer r:embed="rId41">
                    <a14:imgEffect>
                      <a14:saturation sat="0"/>
                    </a14:imgEffect>
                  </a14:imgLayer>
                </a14:imgProps>
              </a:ext>
              <a:ext uri="{28A0092B-C50C-407E-A947-70E740481C1C}">
                <a14:useLocalDpi xmlns:a14="http://schemas.microsoft.com/office/drawing/2010/main" val="0"/>
              </a:ext>
            </a:extLst>
          </a:blip>
          <a:stretch>
            <a:fillRect/>
          </a:stretch>
        </p:blipFill>
        <p:spPr>
          <a:xfrm>
            <a:off x="5165396" y="2122090"/>
            <a:ext cx="1333518" cy="1335349"/>
          </a:xfrm>
          <a:prstGeom prst="rect">
            <a:avLst/>
          </a:prstGeom>
          <a:noFill/>
        </p:spPr>
      </p:pic>
      <p:sp>
        <p:nvSpPr>
          <p:cNvPr id="55" name="TextBox 54">
            <a:extLst>
              <a:ext uri="{FF2B5EF4-FFF2-40B4-BE49-F238E27FC236}">
                <a16:creationId xmlns:a16="http://schemas.microsoft.com/office/drawing/2014/main" id="{EC3BB496-FF81-4A4C-A8BB-4016A31F8B80}"/>
              </a:ext>
            </a:extLst>
          </p:cNvPr>
          <p:cNvSpPr txBox="1"/>
          <p:nvPr/>
        </p:nvSpPr>
        <p:spPr>
          <a:xfrm>
            <a:off x="299583" y="867980"/>
            <a:ext cx="4303520" cy="859920"/>
          </a:xfrm>
          <a:prstGeom prst="rect">
            <a:avLst/>
          </a:prstGeom>
          <a:noFill/>
        </p:spPr>
        <p:txBody>
          <a:bodyPr wrap="square" lIns="179285" tIns="143428" rIns="179285" bIns="143428" rtlCol="0">
            <a:spAutoFit/>
          </a:bodyPr>
          <a:lstStyle/>
          <a:p>
            <a:pPr>
              <a:lnSpc>
                <a:spcPct val="90000"/>
              </a:lnSpc>
              <a:spcAft>
                <a:spcPts val="588"/>
              </a:spcAft>
            </a:pPr>
            <a:r>
              <a:rPr lang="en-CA" sz="1372" dirty="0">
                <a:solidFill>
                  <a:schemeClr val="bg1">
                    <a:lumMod val="75000"/>
                  </a:schemeClr>
                </a:solidFill>
              </a:rPr>
              <a:t>DevOps is the union of people, process, and products to enable continuous delivery of value to our end users.</a:t>
            </a:r>
          </a:p>
        </p:txBody>
      </p:sp>
      <p:grpSp>
        <p:nvGrpSpPr>
          <p:cNvPr id="7" name="Group 6">
            <a:extLst>
              <a:ext uri="{FF2B5EF4-FFF2-40B4-BE49-F238E27FC236}">
                <a16:creationId xmlns:a16="http://schemas.microsoft.com/office/drawing/2014/main" id="{49387150-6FD4-4E4B-942A-E0D80F77D2D4}"/>
              </a:ext>
            </a:extLst>
          </p:cNvPr>
          <p:cNvGrpSpPr/>
          <p:nvPr/>
        </p:nvGrpSpPr>
        <p:grpSpPr>
          <a:xfrm>
            <a:off x="5043301" y="2003403"/>
            <a:ext cx="1577708" cy="1577708"/>
            <a:chOff x="6842428" y="1399015"/>
            <a:chExt cx="1609344" cy="1609344"/>
          </a:xfrm>
        </p:grpSpPr>
        <p:sp>
          <p:nvSpPr>
            <p:cNvPr id="57" name="Flowchart: Connector 56">
              <a:extLst>
                <a:ext uri="{FF2B5EF4-FFF2-40B4-BE49-F238E27FC236}">
                  <a16:creationId xmlns:a16="http://schemas.microsoft.com/office/drawing/2014/main" id="{1D65DECD-9813-4CE2-926D-56BE44312B83}"/>
                </a:ext>
              </a:extLst>
            </p:cNvPr>
            <p:cNvSpPr/>
            <p:nvPr/>
          </p:nvSpPr>
          <p:spPr bwMode="auto">
            <a:xfrm>
              <a:off x="6842428" y="1399015"/>
              <a:ext cx="1609344" cy="1609344"/>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56" name="Picture 55">
              <a:extLst>
                <a:ext uri="{FF2B5EF4-FFF2-40B4-BE49-F238E27FC236}">
                  <a16:creationId xmlns:a16="http://schemas.microsoft.com/office/drawing/2014/main" id="{87319700-AD36-42C7-898E-12D75487EBF1}"/>
                </a:ext>
              </a:extLst>
            </p:cNvPr>
            <p:cNvPicPr>
              <a:picLocks noChangeAspect="1"/>
            </p:cNvPicPr>
            <p:nvPr/>
          </p:nvPicPr>
          <p:blipFill rotWithShape="1">
            <a:blip r:embed="rId34">
              <a:extLst>
                <a:ext uri="{28A0092B-C50C-407E-A947-70E740481C1C}">
                  <a14:useLocalDpi xmlns:a14="http://schemas.microsoft.com/office/drawing/2010/main" val="0"/>
                </a:ext>
              </a:extLst>
            </a:blip>
            <a:srcRect t="9537" r="26396" b="25648"/>
            <a:stretch/>
          </p:blipFill>
          <p:spPr>
            <a:xfrm>
              <a:off x="7016573" y="1564849"/>
              <a:ext cx="1332476" cy="1173357"/>
            </a:xfrm>
            <a:prstGeom prst="rect">
              <a:avLst/>
            </a:prstGeom>
          </p:spPr>
        </p:pic>
      </p:grpSp>
      <p:pic>
        <p:nvPicPr>
          <p:cNvPr id="58" name="Picture 57" descr="A close up of a logo&#10;&#10;Description generated with very high confidence">
            <a:extLst>
              <a:ext uri="{FF2B5EF4-FFF2-40B4-BE49-F238E27FC236}">
                <a16:creationId xmlns:a16="http://schemas.microsoft.com/office/drawing/2014/main" id="{CA56B963-189E-49F8-95A6-6A12BE279EE9}"/>
              </a:ext>
            </a:extLst>
          </p:cNvPr>
          <p:cNvPicPr>
            <a:picLocks noChangeAspect="1"/>
          </p:cNvPicPr>
          <p:nvPr/>
        </p:nvPicPr>
        <p:blipFill>
          <a:blip r:embed="rId42"/>
          <a:stretch>
            <a:fillRect/>
          </a:stretch>
        </p:blipFill>
        <p:spPr>
          <a:xfrm>
            <a:off x="9168674" y="4342314"/>
            <a:ext cx="1220032" cy="292463"/>
          </a:xfrm>
          <a:prstGeom prst="rect">
            <a:avLst/>
          </a:prstGeom>
        </p:spPr>
      </p:pic>
      <p:pic>
        <p:nvPicPr>
          <p:cNvPr id="59" name="Picture 58">
            <a:extLst>
              <a:ext uri="{FF2B5EF4-FFF2-40B4-BE49-F238E27FC236}">
                <a16:creationId xmlns:a16="http://schemas.microsoft.com/office/drawing/2014/main" id="{390A27DB-8C49-4EDA-8D4E-66D731948CD8}"/>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7898070" y="4677290"/>
            <a:ext cx="745990" cy="745990"/>
          </a:xfrm>
          <a:prstGeom prst="rect">
            <a:avLst/>
          </a:prstGeom>
        </p:spPr>
      </p:pic>
    </p:spTree>
    <p:extLst>
      <p:ext uri="{BB962C8B-B14F-4D97-AF65-F5344CB8AC3E}">
        <p14:creationId xmlns:p14="http://schemas.microsoft.com/office/powerpoint/2010/main" val="2682815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5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500"/>
                                        <p:tgtEl>
                                          <p:spTgt spid="76"/>
                                        </p:tgtEl>
                                      </p:cBhvr>
                                    </p:animEffect>
                                  </p:childTnLst>
                                </p:cTn>
                              </p:par>
                              <p:par>
                                <p:cTn id="58" presetID="10"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par>
                                <p:cTn id="76" presetID="10" presetClass="entr" presetSubtype="0"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par>
                                <p:cTn id="82" presetID="10" presetClass="entr" presetSubtype="0"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par>
                                <p:cTn id="85" presetID="10" presetClass="entr" presetSubtype="0"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par>
                                <p:cTn id="88" presetID="10"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10"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par>
                                <p:cTn id="94" presetID="10" presetClass="entr" presetSubtype="0" fill="hold"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par>
                                <p:cTn id="97" presetID="10"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par>
                                <p:cTn id="100" presetID="10" presetClass="entr" presetSubtype="0"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par>
                                <p:cTn id="103" presetID="10" presetClass="entr" presetSubtype="0" fill="hold"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500"/>
                                        <p:tgtEl>
                                          <p:spTgt spid="59"/>
                                        </p:tgtEl>
                                      </p:cBhvr>
                                    </p:animEffect>
                                  </p:childTnLst>
                                </p:cTn>
                              </p:par>
                              <p:par>
                                <p:cTn id="109" presetID="10" presetClass="entr" presetSubtype="0" fill="hold" nodeType="withEffect">
                                  <p:stCondLst>
                                    <p:cond delay="0"/>
                                  </p:stCondLst>
                                  <p:childTnLst>
                                    <p:set>
                                      <p:cBhvr>
                                        <p:cTn id="110" dur="1" fill="hold">
                                          <p:stCondLst>
                                            <p:cond delay="0"/>
                                          </p:stCondLst>
                                        </p:cTn>
                                        <p:tgtEl>
                                          <p:spTgt spid="83"/>
                                        </p:tgtEl>
                                        <p:attrNameLst>
                                          <p:attrName>style.visibility</p:attrName>
                                        </p:attrNameLst>
                                      </p:cBhvr>
                                      <p:to>
                                        <p:strVal val="visible"/>
                                      </p:to>
                                    </p:set>
                                    <p:animEffect transition="in" filter="fade">
                                      <p:cBhvr>
                                        <p:cTn id="111" dur="500"/>
                                        <p:tgtEl>
                                          <p:spTgt spid="8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fade">
                                      <p:cBhvr>
                                        <p:cTn id="114" dur="500"/>
                                        <p:tgtEl>
                                          <p:spTgt spid="84"/>
                                        </p:tgtEl>
                                      </p:cBhvr>
                                    </p:animEffect>
                                  </p:childTnLst>
                                </p:cTn>
                              </p:par>
                              <p:par>
                                <p:cTn id="115" presetID="10" presetClass="entr" presetSubtype="0" fill="hold"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par>
                                <p:cTn id="118" presetID="10" presetClass="entr" presetSubtype="0" fill="hold"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500"/>
                                        <p:tgtEl>
                                          <p:spTgt spid="31"/>
                                        </p:tgtEl>
                                      </p:cBhvr>
                                    </p:animEffect>
                                  </p:childTnLst>
                                </p:cTn>
                              </p:par>
                            </p:childTnLst>
                          </p:cTn>
                        </p:par>
                        <p:par>
                          <p:cTn id="121" fill="hold">
                            <p:stCondLst>
                              <p:cond delay="500"/>
                            </p:stCondLst>
                            <p:childTnLst>
                              <p:par>
                                <p:cTn id="122" presetID="1" presetClass="exit" presetSubtype="0" fill="hold" grpId="0" nodeType="afterEffect">
                                  <p:stCondLst>
                                    <p:cond delay="0"/>
                                  </p:stCondLst>
                                  <p:childTnLst>
                                    <p:set>
                                      <p:cBhvr>
                                        <p:cTn id="123" dur="1" fill="hold">
                                          <p:stCondLst>
                                            <p:cond delay="0"/>
                                          </p:stCondLst>
                                        </p:cTn>
                                        <p:tgtEl>
                                          <p:spTgt spid="9"/>
                                        </p:tgtEl>
                                        <p:attrNameLst>
                                          <p:attrName>style.visibility</p:attrName>
                                        </p:attrNameLst>
                                      </p:cBhvr>
                                      <p:to>
                                        <p:strVal val="hidden"/>
                                      </p:to>
                                    </p:set>
                                  </p:childTnLst>
                                </p:cTn>
                              </p:par>
                            </p:childTnLst>
                          </p:cTn>
                        </p:par>
                        <p:par>
                          <p:cTn id="124" fill="hold">
                            <p:stCondLst>
                              <p:cond delay="500"/>
                            </p:stCondLst>
                            <p:childTnLst>
                              <p:par>
                                <p:cTn id="125" presetID="1"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childTnLst>
                                </p:cTn>
                              </p:par>
                            </p:childTnLst>
                          </p:cTn>
                        </p:par>
                        <p:par>
                          <p:cTn id="127" fill="hold">
                            <p:stCondLst>
                              <p:cond delay="500"/>
                            </p:stCondLst>
                            <p:childTnLst>
                              <p:par>
                                <p:cTn id="128" presetID="10" presetClass="exit" presetSubtype="0" fill="hold" nodeType="afterEffect">
                                  <p:stCondLst>
                                    <p:cond delay="0"/>
                                  </p:stCondLst>
                                  <p:childTnLst>
                                    <p:animEffect transition="out" filter="fade">
                                      <p:cBhvr>
                                        <p:cTn id="129" dur="500"/>
                                        <p:tgtEl>
                                          <p:spTgt spid="54"/>
                                        </p:tgtEl>
                                      </p:cBhvr>
                                    </p:animEffect>
                                    <p:set>
                                      <p:cBhvr>
                                        <p:cTn id="130" dur="1" fill="hold">
                                          <p:stCondLst>
                                            <p:cond delay="499"/>
                                          </p:stCondLst>
                                        </p:cTn>
                                        <p:tgtEl>
                                          <p:spTgt spid="54"/>
                                        </p:tgtEl>
                                        <p:attrNameLst>
                                          <p:attrName>style.visibility</p:attrName>
                                        </p:attrNameLst>
                                      </p:cBhvr>
                                      <p:to>
                                        <p:strVal val="hidden"/>
                                      </p:to>
                                    </p:set>
                                  </p:childTnLst>
                                </p:cTn>
                              </p:par>
                            </p:childTnLst>
                          </p:cTn>
                        </p:par>
                        <p:par>
                          <p:cTn id="131" fill="hold">
                            <p:stCondLst>
                              <p:cond delay="1000"/>
                            </p:stCondLst>
                            <p:childTnLst>
                              <p:par>
                                <p:cTn id="132" presetID="10" presetClass="entr" presetSubtype="0" fill="hold" nodeType="afterEffect">
                                  <p:stCondLst>
                                    <p:cond delay="0"/>
                                  </p:stCondLst>
                                  <p:childTnLst>
                                    <p:set>
                                      <p:cBhvr>
                                        <p:cTn id="133" dur="1" fill="hold">
                                          <p:stCondLst>
                                            <p:cond delay="0"/>
                                          </p:stCondLst>
                                        </p:cTn>
                                        <p:tgtEl>
                                          <p:spTgt spid="7"/>
                                        </p:tgtEl>
                                        <p:attrNameLst>
                                          <p:attrName>style.visibility</p:attrName>
                                        </p:attrNameLst>
                                      </p:cBhvr>
                                      <p:to>
                                        <p:strVal val="visible"/>
                                      </p:to>
                                    </p:set>
                                    <p:animEffect transition="in" filter="fade">
                                      <p:cBhvr>
                                        <p:cTn id="1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1" grpId="0"/>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77F31-3A4C-404B-A567-50FA3AF018BE}"/>
              </a:ext>
            </a:extLst>
          </p:cNvPr>
          <p:cNvPicPr>
            <a:picLocks noChangeAspect="1"/>
          </p:cNvPicPr>
          <p:nvPr/>
        </p:nvPicPr>
        <p:blipFill>
          <a:blip r:embed="rId3"/>
          <a:stretch>
            <a:fillRect/>
          </a:stretch>
        </p:blipFill>
        <p:spPr>
          <a:xfrm>
            <a:off x="4569367" y="183350"/>
            <a:ext cx="2544573" cy="2070623"/>
          </a:xfrm>
          <a:prstGeom prst="rect">
            <a:avLst/>
          </a:prstGeom>
        </p:spPr>
      </p:pic>
      <p:pic>
        <p:nvPicPr>
          <p:cNvPr id="8" name="Picture 7">
            <a:extLst>
              <a:ext uri="{FF2B5EF4-FFF2-40B4-BE49-F238E27FC236}">
                <a16:creationId xmlns:a16="http://schemas.microsoft.com/office/drawing/2014/main" id="{EAA5BDCC-714A-4F08-9F02-29D524CDFBF0}"/>
              </a:ext>
            </a:extLst>
          </p:cNvPr>
          <p:cNvPicPr>
            <a:picLocks noChangeAspect="1"/>
          </p:cNvPicPr>
          <p:nvPr/>
        </p:nvPicPr>
        <p:blipFill>
          <a:blip r:embed="rId4"/>
          <a:stretch>
            <a:fillRect/>
          </a:stretch>
        </p:blipFill>
        <p:spPr>
          <a:xfrm>
            <a:off x="4437304" y="3512397"/>
            <a:ext cx="3185572" cy="3170033"/>
          </a:xfrm>
          <a:prstGeom prst="rect">
            <a:avLst/>
          </a:prstGeom>
        </p:spPr>
      </p:pic>
      <p:sp>
        <p:nvSpPr>
          <p:cNvPr id="9" name="Title 1">
            <a:extLst>
              <a:ext uri="{FF2B5EF4-FFF2-40B4-BE49-F238E27FC236}">
                <a16:creationId xmlns:a16="http://schemas.microsoft.com/office/drawing/2014/main" id="{2456493B-DC8B-4FDD-9D18-C93FA85672DF}"/>
              </a:ext>
            </a:extLst>
          </p:cNvPr>
          <p:cNvSpPr txBox="1">
            <a:spLocks/>
          </p:cNvSpPr>
          <p:nvPr/>
        </p:nvSpPr>
        <p:spPr>
          <a:xfrm>
            <a:off x="281013" y="248184"/>
            <a:ext cx="1165584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100">
                <a:gradFill>
                  <a:gsLst>
                    <a:gs pos="1250">
                      <a:srgbClr val="353535"/>
                    </a:gs>
                    <a:gs pos="100000">
                      <a:srgbClr val="353535"/>
                    </a:gs>
                  </a:gsLst>
                  <a:lin ang="5400000" scaled="0"/>
                </a:gradFill>
                <a:latin typeface="Segoe UI Light"/>
              </a:rPr>
              <a:t>DevOps</a:t>
            </a:r>
          </a:p>
        </p:txBody>
      </p:sp>
      <p:pic>
        <p:nvPicPr>
          <p:cNvPr id="10" name="Picture 9">
            <a:extLst>
              <a:ext uri="{FF2B5EF4-FFF2-40B4-BE49-F238E27FC236}">
                <a16:creationId xmlns:a16="http://schemas.microsoft.com/office/drawing/2014/main" id="{AD157881-ED18-4D3E-9DCD-8B47C21450B6}"/>
              </a:ext>
            </a:extLst>
          </p:cNvPr>
          <p:cNvPicPr>
            <a:picLocks noChangeAspect="1"/>
          </p:cNvPicPr>
          <p:nvPr/>
        </p:nvPicPr>
        <p:blipFill>
          <a:blip r:embed="rId5"/>
          <a:stretch>
            <a:fillRect/>
          </a:stretch>
        </p:blipFill>
        <p:spPr>
          <a:xfrm>
            <a:off x="411181" y="2025815"/>
            <a:ext cx="4770589" cy="1662713"/>
          </a:xfrm>
          <a:prstGeom prst="rect">
            <a:avLst/>
          </a:prstGeom>
        </p:spPr>
      </p:pic>
      <p:pic>
        <p:nvPicPr>
          <p:cNvPr id="11" name="Picture 10">
            <a:extLst>
              <a:ext uri="{FF2B5EF4-FFF2-40B4-BE49-F238E27FC236}">
                <a16:creationId xmlns:a16="http://schemas.microsoft.com/office/drawing/2014/main" id="{A56B8D13-96F9-4B53-8115-137BF41B1FC3}"/>
              </a:ext>
            </a:extLst>
          </p:cNvPr>
          <p:cNvPicPr>
            <a:picLocks noChangeAspect="1"/>
          </p:cNvPicPr>
          <p:nvPr/>
        </p:nvPicPr>
        <p:blipFill>
          <a:blip r:embed="rId6"/>
          <a:stretch>
            <a:fillRect/>
          </a:stretch>
        </p:blipFill>
        <p:spPr>
          <a:xfrm>
            <a:off x="6377002" y="1810673"/>
            <a:ext cx="5403818" cy="2027889"/>
          </a:xfrm>
          <a:prstGeom prst="rect">
            <a:avLst/>
          </a:prstGeom>
        </p:spPr>
      </p:pic>
      <p:grpSp>
        <p:nvGrpSpPr>
          <p:cNvPr id="12" name="Group 11">
            <a:extLst>
              <a:ext uri="{FF2B5EF4-FFF2-40B4-BE49-F238E27FC236}">
                <a16:creationId xmlns:a16="http://schemas.microsoft.com/office/drawing/2014/main" id="{71E8F30B-7E5C-4538-903E-4FAA8E2A2994}"/>
              </a:ext>
            </a:extLst>
          </p:cNvPr>
          <p:cNvGrpSpPr/>
          <p:nvPr/>
        </p:nvGrpSpPr>
        <p:grpSpPr>
          <a:xfrm>
            <a:off x="5046995" y="1998923"/>
            <a:ext cx="1549783" cy="1551910"/>
            <a:chOff x="5148197" y="2034540"/>
            <a:chExt cx="1580859" cy="1583029"/>
          </a:xfrm>
        </p:grpSpPr>
        <p:grpSp>
          <p:nvGrpSpPr>
            <p:cNvPr id="13" name="Group 12">
              <a:extLst>
                <a:ext uri="{FF2B5EF4-FFF2-40B4-BE49-F238E27FC236}">
                  <a16:creationId xmlns:a16="http://schemas.microsoft.com/office/drawing/2014/main" id="{F4D739B2-B2D1-45CD-B17E-2D17C183763A}"/>
                </a:ext>
              </a:extLst>
            </p:cNvPr>
            <p:cNvGrpSpPr/>
            <p:nvPr/>
          </p:nvGrpSpPr>
          <p:grpSpPr>
            <a:xfrm>
              <a:off x="5148197" y="2034540"/>
              <a:ext cx="1580859" cy="1583029"/>
              <a:chOff x="8015890" y="2477276"/>
              <a:chExt cx="1580859" cy="1583029"/>
            </a:xfrm>
          </p:grpSpPr>
          <p:sp>
            <p:nvSpPr>
              <p:cNvPr id="15" name="Oval 14">
                <a:extLst>
                  <a:ext uri="{FF2B5EF4-FFF2-40B4-BE49-F238E27FC236}">
                    <a16:creationId xmlns:a16="http://schemas.microsoft.com/office/drawing/2014/main" id="{F943A6FF-DFD0-4918-AE66-3FABE89207AE}"/>
                  </a:ext>
                </a:extLst>
              </p:cNvPr>
              <p:cNvSpPr/>
              <p:nvPr/>
            </p:nvSpPr>
            <p:spPr bwMode="auto">
              <a:xfrm>
                <a:off x="8268919" y="2743109"/>
                <a:ext cx="1077151" cy="1043515"/>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176" b="1" kern="0">
                    <a:gradFill>
                      <a:gsLst>
                        <a:gs pos="4000">
                          <a:srgbClr val="FFFFFF"/>
                        </a:gs>
                        <a:gs pos="10667">
                          <a:srgbClr val="FFFFFF"/>
                        </a:gs>
                      </a:gsLst>
                      <a:lin ang="5400000" scaled="0"/>
                    </a:gradFill>
                    <a:ea typeface="Segoe UI" pitchFamily="34" charset="0"/>
                    <a:cs typeface="Segoe UI" pitchFamily="34" charset="0"/>
                  </a:rPr>
                  <a:t>DevOps</a:t>
                </a:r>
              </a:p>
            </p:txBody>
          </p:sp>
          <p:pic>
            <p:nvPicPr>
              <p:cNvPr id="16" name="Picture 15">
                <a:extLst>
                  <a:ext uri="{FF2B5EF4-FFF2-40B4-BE49-F238E27FC236}">
                    <a16:creationId xmlns:a16="http://schemas.microsoft.com/office/drawing/2014/main" id="{324BEFA3-CA58-4D44-8615-01A6A9AC336E}"/>
                  </a:ext>
                </a:extLst>
              </p:cNvPr>
              <p:cNvPicPr>
                <a:picLocks noChangeAspect="1"/>
              </p:cNvPicPr>
              <p:nvPr/>
            </p:nvPicPr>
            <p:blipFill>
              <a:blip r:embed="rId7">
                <a:duotone>
                  <a:srgbClr val="0078D7">
                    <a:shade val="45000"/>
                    <a:satMod val="135000"/>
                  </a:srgb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8015890" y="2477276"/>
                <a:ext cx="1580859" cy="1583029"/>
              </a:xfrm>
              <a:prstGeom prst="rect">
                <a:avLst/>
              </a:prstGeom>
            </p:spPr>
          </p:pic>
        </p:grpSp>
        <p:sp>
          <p:nvSpPr>
            <p:cNvPr id="14" name="Oval 13">
              <a:extLst>
                <a:ext uri="{FF2B5EF4-FFF2-40B4-BE49-F238E27FC236}">
                  <a16:creationId xmlns:a16="http://schemas.microsoft.com/office/drawing/2014/main" id="{4DD4D681-3421-4C05-AB4B-2648B179DCD2}"/>
                </a:ext>
              </a:extLst>
            </p:cNvPr>
            <p:cNvSpPr/>
            <p:nvPr/>
          </p:nvSpPr>
          <p:spPr bwMode="auto">
            <a:xfrm>
              <a:off x="5519033" y="2406461"/>
              <a:ext cx="839187" cy="839187"/>
            </a:xfrm>
            <a:prstGeom prst="ellipse">
              <a:avLst/>
            </a:prstGeom>
            <a:solidFill>
              <a:srgbClr val="E6E6E6"/>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372" kern="0" spc="-49">
                  <a:solidFill>
                    <a:srgbClr val="E6E6E6">
                      <a:lumMod val="50000"/>
                    </a:srgbClr>
                  </a:solidFill>
                  <a:latin typeface="Segoe UI Semilight"/>
                  <a:ea typeface="Segoe UI" panose="020B0502040204020203" pitchFamily="34" charset="0"/>
                  <a:cs typeface="Segoe UI" panose="020B0502040204020203" pitchFamily="34" charset="0"/>
                </a:rPr>
                <a:t>DevOps</a:t>
              </a:r>
            </a:p>
          </p:txBody>
        </p:sp>
      </p:grpSp>
      <p:pic>
        <p:nvPicPr>
          <p:cNvPr id="17" name="Picture 16" descr="A close up of a sign&#10;&#10;Description generated with high confidence">
            <a:extLst>
              <a:ext uri="{FF2B5EF4-FFF2-40B4-BE49-F238E27FC236}">
                <a16:creationId xmlns:a16="http://schemas.microsoft.com/office/drawing/2014/main" id="{80764443-1E66-48AA-B95E-1EEBF4F3289A}"/>
              </a:ext>
            </a:extLst>
          </p:cNvPr>
          <p:cNvPicPr>
            <a:picLocks noChangeAspect="1"/>
          </p:cNvPicPr>
          <p:nvPr/>
        </p:nvPicPr>
        <p:blipFill>
          <a:blip r:embed="rId9"/>
          <a:stretch>
            <a:fillRect/>
          </a:stretch>
        </p:blipFill>
        <p:spPr>
          <a:xfrm>
            <a:off x="3332024" y="2139603"/>
            <a:ext cx="943130" cy="471565"/>
          </a:xfrm>
          <a:prstGeom prst="rect">
            <a:avLst/>
          </a:prstGeom>
        </p:spPr>
      </p:pic>
      <p:pic>
        <p:nvPicPr>
          <p:cNvPr id="18" name="Picture 17">
            <a:extLst>
              <a:ext uri="{FF2B5EF4-FFF2-40B4-BE49-F238E27FC236}">
                <a16:creationId xmlns:a16="http://schemas.microsoft.com/office/drawing/2014/main" id="{5E4C0801-3565-475E-8F14-6C07279C6C8E}"/>
              </a:ext>
            </a:extLst>
          </p:cNvPr>
          <p:cNvPicPr>
            <a:picLocks noChangeAspect="1"/>
          </p:cNvPicPr>
          <p:nvPr/>
        </p:nvPicPr>
        <p:blipFill>
          <a:blip r:embed="rId10"/>
          <a:stretch>
            <a:fillRect/>
          </a:stretch>
        </p:blipFill>
        <p:spPr>
          <a:xfrm>
            <a:off x="2286195" y="3060575"/>
            <a:ext cx="1072189" cy="251294"/>
          </a:xfrm>
          <a:prstGeom prst="rect">
            <a:avLst/>
          </a:prstGeom>
        </p:spPr>
      </p:pic>
      <p:pic>
        <p:nvPicPr>
          <p:cNvPr id="19" name="Picture 18">
            <a:extLst>
              <a:ext uri="{FF2B5EF4-FFF2-40B4-BE49-F238E27FC236}">
                <a16:creationId xmlns:a16="http://schemas.microsoft.com/office/drawing/2014/main" id="{D4DEDEED-3E4C-4B91-8C9E-E0D2265C817B}"/>
              </a:ext>
            </a:extLst>
          </p:cNvPr>
          <p:cNvPicPr>
            <a:picLocks noChangeAspect="1"/>
          </p:cNvPicPr>
          <p:nvPr/>
        </p:nvPicPr>
        <p:blipFill>
          <a:blip r:embed="rId11"/>
          <a:stretch>
            <a:fillRect/>
          </a:stretch>
        </p:blipFill>
        <p:spPr>
          <a:xfrm>
            <a:off x="1240366" y="1958234"/>
            <a:ext cx="955278" cy="589406"/>
          </a:xfrm>
          <a:prstGeom prst="rect">
            <a:avLst/>
          </a:prstGeom>
        </p:spPr>
      </p:pic>
      <p:pic>
        <p:nvPicPr>
          <p:cNvPr id="20" name="Picture 19" descr="A drawing of a face&#10;&#10;Description generated with high confidence">
            <a:extLst>
              <a:ext uri="{FF2B5EF4-FFF2-40B4-BE49-F238E27FC236}">
                <a16:creationId xmlns:a16="http://schemas.microsoft.com/office/drawing/2014/main" id="{AE14B828-97D4-4061-B157-66F10255A2A6}"/>
              </a:ext>
            </a:extLst>
          </p:cNvPr>
          <p:cNvPicPr>
            <a:picLocks noChangeAspect="1"/>
          </p:cNvPicPr>
          <p:nvPr/>
        </p:nvPicPr>
        <p:blipFill rotWithShape="1">
          <a:blip r:embed="rId12">
            <a:clrChange>
              <a:clrFrom>
                <a:srgbClr val="FFFEFD"/>
              </a:clrFrom>
              <a:clrTo>
                <a:srgbClr val="FFFEFD">
                  <a:alpha val="0"/>
                </a:srgbClr>
              </a:clrTo>
            </a:clrChange>
          </a:blip>
          <a:srcRect l="3355" t="12699" r="5707" b="7516"/>
          <a:stretch/>
        </p:blipFill>
        <p:spPr>
          <a:xfrm>
            <a:off x="3031442" y="4109702"/>
            <a:ext cx="864525" cy="536253"/>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id="{FA720831-390C-4FB1-89B1-04D66235A936}"/>
              </a:ext>
            </a:extLst>
          </p:cNvPr>
          <p:cNvPicPr>
            <a:picLocks noChangeAspect="1"/>
          </p:cNvPicPr>
          <p:nvPr/>
        </p:nvPicPr>
        <p:blipFill>
          <a:blip r:embed="rId13"/>
          <a:stretch>
            <a:fillRect/>
          </a:stretch>
        </p:blipFill>
        <p:spPr>
          <a:xfrm>
            <a:off x="4238020" y="3429001"/>
            <a:ext cx="853622" cy="523270"/>
          </a:xfrm>
          <a:prstGeom prst="rect">
            <a:avLst/>
          </a:prstGeom>
        </p:spPr>
      </p:pic>
      <p:pic>
        <p:nvPicPr>
          <p:cNvPr id="22" name="Picture 21" descr="A close up of a logo&#10;&#10;Description generated with very high confidence">
            <a:extLst>
              <a:ext uri="{FF2B5EF4-FFF2-40B4-BE49-F238E27FC236}">
                <a16:creationId xmlns:a16="http://schemas.microsoft.com/office/drawing/2014/main" id="{B92D01CE-BB2A-4BFB-8D36-3359C74FE29F}"/>
              </a:ext>
            </a:extLst>
          </p:cNvPr>
          <p:cNvPicPr>
            <a:picLocks noChangeAspect="1"/>
          </p:cNvPicPr>
          <p:nvPr/>
        </p:nvPicPr>
        <p:blipFill>
          <a:blip r:embed="rId14"/>
          <a:stretch>
            <a:fillRect/>
          </a:stretch>
        </p:blipFill>
        <p:spPr>
          <a:xfrm>
            <a:off x="2909766" y="3491897"/>
            <a:ext cx="523270" cy="523270"/>
          </a:xfrm>
          <a:prstGeom prst="rect">
            <a:avLst/>
          </a:prstGeom>
        </p:spPr>
      </p:pic>
      <p:pic>
        <p:nvPicPr>
          <p:cNvPr id="23" name="Picture 22">
            <a:extLst>
              <a:ext uri="{FF2B5EF4-FFF2-40B4-BE49-F238E27FC236}">
                <a16:creationId xmlns:a16="http://schemas.microsoft.com/office/drawing/2014/main" id="{0BC4FA5B-D83E-404C-9BEA-DD272F9824BA}"/>
              </a:ext>
            </a:extLst>
          </p:cNvPr>
          <p:cNvPicPr>
            <a:picLocks noChangeAspect="1"/>
          </p:cNvPicPr>
          <p:nvPr/>
        </p:nvPicPr>
        <p:blipFill>
          <a:blip r:embed="rId10"/>
          <a:stretch>
            <a:fillRect/>
          </a:stretch>
        </p:blipFill>
        <p:spPr>
          <a:xfrm>
            <a:off x="4139382" y="4117996"/>
            <a:ext cx="1072189" cy="251294"/>
          </a:xfrm>
          <a:prstGeom prst="rect">
            <a:avLst/>
          </a:prstGeom>
        </p:spPr>
      </p:pic>
      <p:pic>
        <p:nvPicPr>
          <p:cNvPr id="24" name="Picture 23">
            <a:extLst>
              <a:ext uri="{FF2B5EF4-FFF2-40B4-BE49-F238E27FC236}">
                <a16:creationId xmlns:a16="http://schemas.microsoft.com/office/drawing/2014/main" id="{CE855F35-2820-496F-96EC-92A0CC4FB5F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158965" y="3614273"/>
            <a:ext cx="698030" cy="471171"/>
          </a:xfrm>
          <a:prstGeom prst="rect">
            <a:avLst/>
          </a:prstGeom>
        </p:spPr>
      </p:pic>
      <p:pic>
        <p:nvPicPr>
          <p:cNvPr id="26" name="Picture 25" descr="A drawing of a face&#10;&#10;Description generated with high confidence">
            <a:extLst>
              <a:ext uri="{FF2B5EF4-FFF2-40B4-BE49-F238E27FC236}">
                <a16:creationId xmlns:a16="http://schemas.microsoft.com/office/drawing/2014/main" id="{9E0A809C-55DA-4727-9474-2B87B486A27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6236538" y="4289484"/>
            <a:ext cx="834796" cy="585478"/>
          </a:xfrm>
          <a:prstGeom prst="rect">
            <a:avLst/>
          </a:prstGeom>
        </p:spPr>
      </p:pic>
      <p:pic>
        <p:nvPicPr>
          <p:cNvPr id="27" name="Picture 26">
            <a:extLst>
              <a:ext uri="{FF2B5EF4-FFF2-40B4-BE49-F238E27FC236}">
                <a16:creationId xmlns:a16="http://schemas.microsoft.com/office/drawing/2014/main" id="{51024371-9EB5-431E-A360-0865AEB2C984}"/>
              </a:ext>
            </a:extLst>
          </p:cNvPr>
          <p:cNvPicPr>
            <a:picLocks noChangeAspect="1"/>
          </p:cNvPicPr>
          <p:nvPr/>
        </p:nvPicPr>
        <p:blipFill>
          <a:blip r:embed="rId17"/>
          <a:stretch>
            <a:fillRect/>
          </a:stretch>
        </p:blipFill>
        <p:spPr>
          <a:xfrm>
            <a:off x="4165244" y="4817813"/>
            <a:ext cx="1407842" cy="468107"/>
          </a:xfrm>
          <a:prstGeom prst="rect">
            <a:avLst/>
          </a:prstGeom>
        </p:spPr>
      </p:pic>
      <p:pic>
        <p:nvPicPr>
          <p:cNvPr id="29" name="Picture 28" descr="A close up of a sign&#10;&#10;Description generated with very high confidence">
            <a:extLst>
              <a:ext uri="{FF2B5EF4-FFF2-40B4-BE49-F238E27FC236}">
                <a16:creationId xmlns:a16="http://schemas.microsoft.com/office/drawing/2014/main" id="{8C5414B2-0FAF-4372-88A3-6971379E6595}"/>
              </a:ext>
            </a:extLst>
          </p:cNvPr>
          <p:cNvPicPr>
            <a:picLocks noChangeAspect="1"/>
          </p:cNvPicPr>
          <p:nvPr/>
        </p:nvPicPr>
        <p:blipFill>
          <a:blip r:embed="rId18"/>
          <a:stretch>
            <a:fillRect/>
          </a:stretch>
        </p:blipFill>
        <p:spPr>
          <a:xfrm>
            <a:off x="7367956" y="5235401"/>
            <a:ext cx="1545700" cy="520016"/>
          </a:xfrm>
          <a:prstGeom prst="rect">
            <a:avLst/>
          </a:prstGeom>
        </p:spPr>
      </p:pic>
      <p:pic>
        <p:nvPicPr>
          <p:cNvPr id="30" name="Picture 29">
            <a:extLst>
              <a:ext uri="{FF2B5EF4-FFF2-40B4-BE49-F238E27FC236}">
                <a16:creationId xmlns:a16="http://schemas.microsoft.com/office/drawing/2014/main" id="{573599B0-3B72-4A97-9DB6-58AD56605822}"/>
              </a:ext>
            </a:extLst>
          </p:cNvPr>
          <p:cNvPicPr>
            <a:picLocks noChangeAspect="1"/>
          </p:cNvPicPr>
          <p:nvPr/>
        </p:nvPicPr>
        <p:blipFill rotWithShape="1">
          <a:blip r:embed="rId19"/>
          <a:srcRect l="28897" t="9516" b="15012"/>
          <a:stretch/>
        </p:blipFill>
        <p:spPr>
          <a:xfrm>
            <a:off x="8930522" y="5185664"/>
            <a:ext cx="975284" cy="608947"/>
          </a:xfrm>
          <a:prstGeom prst="rect">
            <a:avLst/>
          </a:prstGeom>
        </p:spPr>
      </p:pic>
      <p:pic>
        <p:nvPicPr>
          <p:cNvPr id="31" name="Picture 30">
            <a:extLst>
              <a:ext uri="{FF2B5EF4-FFF2-40B4-BE49-F238E27FC236}">
                <a16:creationId xmlns:a16="http://schemas.microsoft.com/office/drawing/2014/main" id="{CD4DC605-8B38-40BF-82FB-77D9621E4A3A}"/>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715150" y="5257221"/>
            <a:ext cx="1936908" cy="594000"/>
          </a:xfrm>
          <a:prstGeom prst="rect">
            <a:avLst/>
          </a:prstGeom>
        </p:spPr>
      </p:pic>
      <p:pic>
        <p:nvPicPr>
          <p:cNvPr id="33" name="Picture 32" descr="A close up of a sign&#10;&#10;Description generated with high confidence">
            <a:extLst>
              <a:ext uri="{FF2B5EF4-FFF2-40B4-BE49-F238E27FC236}">
                <a16:creationId xmlns:a16="http://schemas.microsoft.com/office/drawing/2014/main" id="{43002FBB-3A73-4A80-A2C5-1233B72164C7}"/>
              </a:ext>
            </a:extLst>
          </p:cNvPr>
          <p:cNvPicPr>
            <a:picLocks noChangeAspect="1"/>
          </p:cNvPicPr>
          <p:nvPr/>
        </p:nvPicPr>
        <p:blipFill>
          <a:blip r:embed="rId21"/>
          <a:stretch>
            <a:fillRect/>
          </a:stretch>
        </p:blipFill>
        <p:spPr>
          <a:xfrm>
            <a:off x="8729032" y="3956777"/>
            <a:ext cx="1675353" cy="346239"/>
          </a:xfrm>
          <a:prstGeom prst="rect">
            <a:avLst/>
          </a:prstGeom>
        </p:spPr>
      </p:pic>
      <p:pic>
        <p:nvPicPr>
          <p:cNvPr id="34" name="Picture 33">
            <a:extLst>
              <a:ext uri="{FF2B5EF4-FFF2-40B4-BE49-F238E27FC236}">
                <a16:creationId xmlns:a16="http://schemas.microsoft.com/office/drawing/2014/main" id="{E24BED7B-4673-4132-8EB3-7FD350A63F6A}"/>
              </a:ext>
            </a:extLst>
          </p:cNvPr>
          <p:cNvPicPr>
            <a:picLocks noChangeAspect="1"/>
          </p:cNvPicPr>
          <p:nvPr/>
        </p:nvPicPr>
        <p:blipFill>
          <a:blip r:embed="rId22"/>
          <a:stretch>
            <a:fillRect/>
          </a:stretch>
        </p:blipFill>
        <p:spPr>
          <a:xfrm>
            <a:off x="3773851" y="5760064"/>
            <a:ext cx="1842576" cy="443193"/>
          </a:xfrm>
          <a:prstGeom prst="rect">
            <a:avLst/>
          </a:prstGeom>
        </p:spPr>
      </p:pic>
      <p:pic>
        <p:nvPicPr>
          <p:cNvPr id="35" name="Picture 34" descr="A picture containing clipart&#10;&#10;Description generated with very high confidence">
            <a:extLst>
              <a:ext uri="{FF2B5EF4-FFF2-40B4-BE49-F238E27FC236}">
                <a16:creationId xmlns:a16="http://schemas.microsoft.com/office/drawing/2014/main" id="{B0F5CE5F-F18C-42DE-87AE-C3EC9198BE95}"/>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2101476" y="5748655"/>
            <a:ext cx="1621035" cy="457550"/>
          </a:xfrm>
          <a:prstGeom prst="rect">
            <a:avLst/>
          </a:prstGeom>
        </p:spPr>
      </p:pic>
      <p:pic>
        <p:nvPicPr>
          <p:cNvPr id="36" name="Picture 35">
            <a:extLst>
              <a:ext uri="{FF2B5EF4-FFF2-40B4-BE49-F238E27FC236}">
                <a16:creationId xmlns:a16="http://schemas.microsoft.com/office/drawing/2014/main" id="{A937ED78-75C2-4FCC-864D-796C49E1E90B}"/>
              </a:ext>
            </a:extLst>
          </p:cNvPr>
          <p:cNvPicPr>
            <a:picLocks noChangeAspect="1"/>
          </p:cNvPicPr>
          <p:nvPr/>
        </p:nvPicPr>
        <p:blipFill rotWithShape="1">
          <a:blip r:embed="rId24">
            <a:clrChange>
              <a:clrFrom>
                <a:srgbClr val="FEFEFE"/>
              </a:clrFrom>
              <a:clrTo>
                <a:srgbClr val="FEFEFE">
                  <a:alpha val="0"/>
                </a:srgbClr>
              </a:clrTo>
            </a:clrChange>
          </a:blip>
          <a:srcRect l="24401" r="21955"/>
          <a:stretch/>
        </p:blipFill>
        <p:spPr>
          <a:xfrm>
            <a:off x="6928318" y="1901285"/>
            <a:ext cx="649185" cy="801180"/>
          </a:xfrm>
          <a:prstGeom prst="rect">
            <a:avLst/>
          </a:prstGeom>
        </p:spPr>
      </p:pic>
      <p:pic>
        <p:nvPicPr>
          <p:cNvPr id="37" name="Picture 36" descr="A picture containing object, clock&#10;&#10;Description generated with high confidence">
            <a:extLst>
              <a:ext uri="{FF2B5EF4-FFF2-40B4-BE49-F238E27FC236}">
                <a16:creationId xmlns:a16="http://schemas.microsoft.com/office/drawing/2014/main" id="{068F4D30-FDE1-4E71-8ADE-C95E09E01ECC}"/>
              </a:ext>
            </a:extLst>
          </p:cNvPr>
          <p:cNvPicPr>
            <a:picLocks noChangeAspect="1"/>
          </p:cNvPicPr>
          <p:nvPr/>
        </p:nvPicPr>
        <p:blipFill>
          <a:blip r:embed="rId25"/>
          <a:stretch>
            <a:fillRect/>
          </a:stretch>
        </p:blipFill>
        <p:spPr>
          <a:xfrm>
            <a:off x="8855308" y="2247929"/>
            <a:ext cx="1050498" cy="288537"/>
          </a:xfrm>
          <a:prstGeom prst="rect">
            <a:avLst/>
          </a:prstGeom>
        </p:spPr>
      </p:pic>
      <p:pic>
        <p:nvPicPr>
          <p:cNvPr id="38" name="Picture 37">
            <a:extLst>
              <a:ext uri="{FF2B5EF4-FFF2-40B4-BE49-F238E27FC236}">
                <a16:creationId xmlns:a16="http://schemas.microsoft.com/office/drawing/2014/main" id="{2558E792-0AB6-426A-AB91-FBC4B513CD16}"/>
              </a:ext>
            </a:extLst>
          </p:cNvPr>
          <p:cNvPicPr>
            <a:picLocks noChangeAspect="1"/>
          </p:cNvPicPr>
          <p:nvPr/>
        </p:nvPicPr>
        <p:blipFill>
          <a:blip r:embed="rId26"/>
          <a:stretch>
            <a:fillRect/>
          </a:stretch>
        </p:blipFill>
        <p:spPr>
          <a:xfrm>
            <a:off x="10085462" y="3252024"/>
            <a:ext cx="597617" cy="597617"/>
          </a:xfrm>
          <a:prstGeom prst="rect">
            <a:avLst/>
          </a:prstGeom>
        </p:spPr>
      </p:pic>
      <p:pic>
        <p:nvPicPr>
          <p:cNvPr id="39" name="Picture 38">
            <a:extLst>
              <a:ext uri="{FF2B5EF4-FFF2-40B4-BE49-F238E27FC236}">
                <a16:creationId xmlns:a16="http://schemas.microsoft.com/office/drawing/2014/main" id="{8E300F1A-A744-4817-BF06-5FF5C23AE241}"/>
              </a:ext>
            </a:extLst>
          </p:cNvPr>
          <p:cNvPicPr>
            <a:picLocks noChangeAspect="1"/>
          </p:cNvPicPr>
          <p:nvPr/>
        </p:nvPicPr>
        <p:blipFill rotWithShape="1">
          <a:blip r:embed="rId20">
            <a:clrChange>
              <a:clrFrom>
                <a:srgbClr val="FFFFFF"/>
              </a:clrFrom>
              <a:clrTo>
                <a:srgbClr val="FFFFFF">
                  <a:alpha val="0"/>
                </a:srgbClr>
              </a:clrTo>
            </a:clrChange>
          </a:blip>
          <a:srcRect l="12821" t="7694" r="13781" b="16241"/>
          <a:stretch/>
        </p:blipFill>
        <p:spPr>
          <a:xfrm>
            <a:off x="10743704" y="3236739"/>
            <a:ext cx="1429413" cy="454292"/>
          </a:xfrm>
          <a:prstGeom prst="rect">
            <a:avLst/>
          </a:prstGeom>
        </p:spPr>
      </p:pic>
      <p:pic>
        <p:nvPicPr>
          <p:cNvPr id="40" name="Picture 39" descr="A close up of a sign&#10;&#10;Description generated with very high confidence">
            <a:extLst>
              <a:ext uri="{FF2B5EF4-FFF2-40B4-BE49-F238E27FC236}">
                <a16:creationId xmlns:a16="http://schemas.microsoft.com/office/drawing/2014/main" id="{0508002B-4EEF-4A71-A587-28A9AA8B0802}"/>
              </a:ext>
            </a:extLst>
          </p:cNvPr>
          <p:cNvPicPr>
            <a:picLocks noChangeAspect="1"/>
          </p:cNvPicPr>
          <p:nvPr/>
        </p:nvPicPr>
        <p:blipFill>
          <a:blip r:embed="rId18"/>
          <a:stretch>
            <a:fillRect/>
          </a:stretch>
        </p:blipFill>
        <p:spPr>
          <a:xfrm>
            <a:off x="10708751" y="3844837"/>
            <a:ext cx="1287864" cy="433272"/>
          </a:xfrm>
          <a:prstGeom prst="rect">
            <a:avLst/>
          </a:prstGeom>
        </p:spPr>
      </p:pic>
      <p:pic>
        <p:nvPicPr>
          <p:cNvPr id="41" name="Picture 40">
            <a:extLst>
              <a:ext uri="{FF2B5EF4-FFF2-40B4-BE49-F238E27FC236}">
                <a16:creationId xmlns:a16="http://schemas.microsoft.com/office/drawing/2014/main" id="{9D91C411-9A81-4F26-B6B3-1F348124437A}"/>
              </a:ext>
            </a:extLst>
          </p:cNvPr>
          <p:cNvPicPr>
            <a:picLocks noChangeAspect="1"/>
          </p:cNvPicPr>
          <p:nvPr/>
        </p:nvPicPr>
        <p:blipFill rotWithShape="1">
          <a:blip r:embed="rId19"/>
          <a:srcRect l="28897" t="9516" b="15012"/>
          <a:stretch/>
        </p:blipFill>
        <p:spPr>
          <a:xfrm>
            <a:off x="10892229" y="1998922"/>
            <a:ext cx="888592" cy="554819"/>
          </a:xfrm>
          <a:prstGeom prst="rect">
            <a:avLst/>
          </a:prstGeom>
        </p:spPr>
      </p:pic>
      <p:pic>
        <p:nvPicPr>
          <p:cNvPr id="43" name="Picture 42">
            <a:extLst>
              <a:ext uri="{FF2B5EF4-FFF2-40B4-BE49-F238E27FC236}">
                <a16:creationId xmlns:a16="http://schemas.microsoft.com/office/drawing/2014/main" id="{14E4743F-4315-41AB-A94D-C3D940A2AC43}"/>
              </a:ext>
            </a:extLst>
          </p:cNvPr>
          <p:cNvPicPr>
            <a:picLocks noChangeAspect="1"/>
          </p:cNvPicPr>
          <p:nvPr/>
        </p:nvPicPr>
        <p:blipFill>
          <a:blip r:embed="rId27"/>
          <a:stretch>
            <a:fillRect/>
          </a:stretch>
        </p:blipFill>
        <p:spPr>
          <a:xfrm>
            <a:off x="7816825" y="2980507"/>
            <a:ext cx="1012372" cy="355852"/>
          </a:xfrm>
          <a:prstGeom prst="rect">
            <a:avLst/>
          </a:prstGeom>
        </p:spPr>
      </p:pic>
      <p:pic>
        <p:nvPicPr>
          <p:cNvPr id="45" name="Picture 44">
            <a:extLst>
              <a:ext uri="{FF2B5EF4-FFF2-40B4-BE49-F238E27FC236}">
                <a16:creationId xmlns:a16="http://schemas.microsoft.com/office/drawing/2014/main" id="{678A3890-B725-4F49-8E1F-429B744A08F0}"/>
              </a:ext>
            </a:extLst>
          </p:cNvPr>
          <p:cNvPicPr>
            <a:picLocks noChangeAspect="1"/>
          </p:cNvPicPr>
          <p:nvPr/>
        </p:nvPicPr>
        <p:blipFill rotWithShape="1">
          <a:blip r:embed="rId28">
            <a:clrChange>
              <a:clrFrom>
                <a:srgbClr val="FFFFFF"/>
              </a:clrFrom>
              <a:clrTo>
                <a:srgbClr val="FFFFFF">
                  <a:alpha val="0"/>
                </a:srgbClr>
              </a:clrTo>
            </a:clrChange>
          </a:blip>
          <a:srcRect t="29072" b="29279"/>
          <a:stretch/>
        </p:blipFill>
        <p:spPr>
          <a:xfrm>
            <a:off x="8283687" y="1416661"/>
            <a:ext cx="1036491" cy="292459"/>
          </a:xfrm>
          <a:prstGeom prst="rect">
            <a:avLst/>
          </a:prstGeom>
        </p:spPr>
      </p:pic>
      <p:pic>
        <p:nvPicPr>
          <p:cNvPr id="46" name="Picture 45">
            <a:extLst>
              <a:ext uri="{FF2B5EF4-FFF2-40B4-BE49-F238E27FC236}">
                <a16:creationId xmlns:a16="http://schemas.microsoft.com/office/drawing/2014/main" id="{73FD8B22-897A-4ECA-BFA5-DA1A999E775C}"/>
              </a:ext>
            </a:extLst>
          </p:cNvPr>
          <p:cNvPicPr>
            <a:picLocks noChangeAspect="1"/>
          </p:cNvPicPr>
          <p:nvPr/>
        </p:nvPicPr>
        <p:blipFill rotWithShape="1">
          <a:blip r:embed="rId29">
            <a:clrChange>
              <a:clrFrom>
                <a:srgbClr val="FFFFFF"/>
              </a:clrFrom>
              <a:clrTo>
                <a:srgbClr val="FFFFFF">
                  <a:alpha val="0"/>
                </a:srgbClr>
              </a:clrTo>
            </a:clrChange>
          </a:blip>
          <a:srcRect t="32118" b="33546"/>
          <a:stretch/>
        </p:blipFill>
        <p:spPr>
          <a:xfrm>
            <a:off x="7066097" y="1392596"/>
            <a:ext cx="1195233" cy="307796"/>
          </a:xfrm>
          <a:prstGeom prst="rect">
            <a:avLst/>
          </a:prstGeom>
        </p:spPr>
      </p:pic>
      <p:pic>
        <p:nvPicPr>
          <p:cNvPr id="47" name="Picture 46">
            <a:extLst>
              <a:ext uri="{FF2B5EF4-FFF2-40B4-BE49-F238E27FC236}">
                <a16:creationId xmlns:a16="http://schemas.microsoft.com/office/drawing/2014/main" id="{FE76D73D-D223-4A81-8F53-EEB8E6AE75AD}"/>
              </a:ext>
            </a:extLst>
          </p:cNvPr>
          <p:cNvPicPr>
            <a:picLocks noChangeAspect="1"/>
          </p:cNvPicPr>
          <p:nvPr/>
        </p:nvPicPr>
        <p:blipFill rotWithShape="1">
          <a:blip r:embed="rId30">
            <a:clrChange>
              <a:clrFrom>
                <a:srgbClr val="FFFFFF"/>
              </a:clrFrom>
              <a:clrTo>
                <a:srgbClr val="FFFFFF">
                  <a:alpha val="0"/>
                </a:srgbClr>
              </a:clrTo>
            </a:clrChange>
          </a:blip>
          <a:srcRect t="32609" b="32682"/>
          <a:stretch/>
        </p:blipFill>
        <p:spPr>
          <a:xfrm>
            <a:off x="6021241" y="558722"/>
            <a:ext cx="1120589" cy="388945"/>
          </a:xfrm>
          <a:prstGeom prst="rect">
            <a:avLst/>
          </a:prstGeom>
        </p:spPr>
      </p:pic>
      <p:sp>
        <p:nvSpPr>
          <p:cNvPr id="49" name="Flowchart: Connector 48">
            <a:extLst>
              <a:ext uri="{FF2B5EF4-FFF2-40B4-BE49-F238E27FC236}">
                <a16:creationId xmlns:a16="http://schemas.microsoft.com/office/drawing/2014/main" id="{2252CF24-046A-43D5-9060-3CABAAFBE45A}"/>
              </a:ext>
            </a:extLst>
          </p:cNvPr>
          <p:cNvSpPr/>
          <p:nvPr/>
        </p:nvSpPr>
        <p:spPr bwMode="auto">
          <a:xfrm>
            <a:off x="5037907" y="2003403"/>
            <a:ext cx="1577708" cy="1577708"/>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 name="Title 1">
            <a:extLst>
              <a:ext uri="{FF2B5EF4-FFF2-40B4-BE49-F238E27FC236}">
                <a16:creationId xmlns:a16="http://schemas.microsoft.com/office/drawing/2014/main" id="{670281EA-8809-4386-9EC6-2A6BCB3E689C}"/>
              </a:ext>
            </a:extLst>
          </p:cNvPr>
          <p:cNvSpPr txBox="1">
            <a:spLocks/>
          </p:cNvSpPr>
          <p:nvPr/>
        </p:nvSpPr>
        <p:spPr>
          <a:xfrm>
            <a:off x="280147" y="247275"/>
            <a:ext cx="1165584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defRPr/>
            </a:pPr>
            <a:r>
              <a:rPr lang="en-US" sz="4313" spc="-100" dirty="0">
                <a:gradFill>
                  <a:gsLst>
                    <a:gs pos="1250">
                      <a:srgbClr val="353535"/>
                    </a:gs>
                    <a:gs pos="100000">
                      <a:srgbClr val="353535"/>
                    </a:gs>
                  </a:gsLst>
                  <a:lin ang="5400000" scaled="0"/>
                </a:gradFill>
                <a:latin typeface="Segoe UI Light"/>
              </a:rPr>
              <a:t>DevOps with VSTS</a:t>
            </a:r>
          </a:p>
        </p:txBody>
      </p:sp>
      <p:pic>
        <p:nvPicPr>
          <p:cNvPr id="3" name="Picture 2">
            <a:extLst>
              <a:ext uri="{FF2B5EF4-FFF2-40B4-BE49-F238E27FC236}">
                <a16:creationId xmlns:a16="http://schemas.microsoft.com/office/drawing/2014/main" id="{44A558E4-F21A-4E96-AC28-8BD8633C12C6}"/>
              </a:ext>
            </a:extLst>
          </p:cNvPr>
          <p:cNvPicPr>
            <a:picLocks noChangeAspect="1"/>
          </p:cNvPicPr>
          <p:nvPr/>
        </p:nvPicPr>
        <p:blipFill>
          <a:blip r:embed="rId31"/>
          <a:stretch>
            <a:fillRect/>
          </a:stretch>
        </p:blipFill>
        <p:spPr>
          <a:xfrm>
            <a:off x="10729114" y="1299409"/>
            <a:ext cx="1409050" cy="644681"/>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DE9359F8-B6D4-4AE8-A44E-3EEFE047D6F1}"/>
              </a:ext>
            </a:extLst>
          </p:cNvPr>
          <p:cNvPicPr>
            <a:picLocks noChangeAspect="1"/>
          </p:cNvPicPr>
          <p:nvPr/>
        </p:nvPicPr>
        <p:blipFill>
          <a:blip r:embed="rId32"/>
          <a:stretch>
            <a:fillRect/>
          </a:stretch>
        </p:blipFill>
        <p:spPr>
          <a:xfrm>
            <a:off x="11189049" y="4355285"/>
            <a:ext cx="930740" cy="830379"/>
          </a:xfrm>
          <a:prstGeom prst="rect">
            <a:avLst/>
          </a:prstGeom>
        </p:spPr>
      </p:pic>
      <p:pic>
        <p:nvPicPr>
          <p:cNvPr id="52" name="Picture 51" descr="A close up of a logo&#10;&#10;Description generated with very high confidence">
            <a:extLst>
              <a:ext uri="{FF2B5EF4-FFF2-40B4-BE49-F238E27FC236}">
                <a16:creationId xmlns:a16="http://schemas.microsoft.com/office/drawing/2014/main" id="{EB84089F-CB15-401C-A98B-10CAEFE80B8C}"/>
              </a:ext>
            </a:extLst>
          </p:cNvPr>
          <p:cNvPicPr>
            <a:picLocks noChangeAspect="1"/>
          </p:cNvPicPr>
          <p:nvPr/>
        </p:nvPicPr>
        <p:blipFill>
          <a:blip r:embed="rId33"/>
          <a:stretch>
            <a:fillRect/>
          </a:stretch>
        </p:blipFill>
        <p:spPr>
          <a:xfrm>
            <a:off x="10298359" y="4406313"/>
            <a:ext cx="890690" cy="673817"/>
          </a:xfrm>
          <a:prstGeom prst="rect">
            <a:avLst/>
          </a:prstGeom>
        </p:spPr>
      </p:pic>
      <p:pic>
        <p:nvPicPr>
          <p:cNvPr id="53" name="Picture 52">
            <a:extLst>
              <a:ext uri="{FF2B5EF4-FFF2-40B4-BE49-F238E27FC236}">
                <a16:creationId xmlns:a16="http://schemas.microsoft.com/office/drawing/2014/main" id="{ADB3B3F1-6CBA-4701-9B4D-F1321078F50C}"/>
              </a:ext>
            </a:extLst>
          </p:cNvPr>
          <p:cNvPicPr>
            <a:picLocks noChangeAspect="1"/>
          </p:cNvPicPr>
          <p:nvPr/>
        </p:nvPicPr>
        <p:blipFill rotWithShape="1">
          <a:blip r:embed="rId34">
            <a:extLst>
              <a:ext uri="{28A0092B-C50C-407E-A947-70E740481C1C}">
                <a14:useLocalDpi xmlns:a14="http://schemas.microsoft.com/office/drawing/2010/main" val="0"/>
              </a:ext>
            </a:extLst>
          </a:blip>
          <a:srcRect t="9537" r="26396" b="25648"/>
          <a:stretch/>
        </p:blipFill>
        <p:spPr>
          <a:xfrm>
            <a:off x="5205313" y="2174391"/>
            <a:ext cx="1306282" cy="1150291"/>
          </a:xfrm>
          <a:prstGeom prst="rect">
            <a:avLst/>
          </a:prstGeom>
        </p:spPr>
      </p:pic>
      <p:pic>
        <p:nvPicPr>
          <p:cNvPr id="76" name="Picture 75">
            <a:extLst>
              <a:ext uri="{FF2B5EF4-FFF2-40B4-BE49-F238E27FC236}">
                <a16:creationId xmlns:a16="http://schemas.microsoft.com/office/drawing/2014/main" id="{7F50DBCF-9D59-41E7-97F8-26D12AD1271D}"/>
              </a:ext>
            </a:extLst>
          </p:cNvPr>
          <p:cNvPicPr>
            <a:picLocks noChangeAspect="1"/>
          </p:cNvPicPr>
          <p:nvPr/>
        </p:nvPicPr>
        <p:blipFill>
          <a:blip r:embed="rId35"/>
          <a:stretch>
            <a:fillRect/>
          </a:stretch>
        </p:blipFill>
        <p:spPr>
          <a:xfrm>
            <a:off x="343885" y="4534206"/>
            <a:ext cx="2802638" cy="595895"/>
          </a:xfrm>
          <a:prstGeom prst="rect">
            <a:avLst/>
          </a:prstGeom>
        </p:spPr>
      </p:pic>
      <p:pic>
        <p:nvPicPr>
          <p:cNvPr id="78" name="Picture 77">
            <a:extLst>
              <a:ext uri="{FF2B5EF4-FFF2-40B4-BE49-F238E27FC236}">
                <a16:creationId xmlns:a16="http://schemas.microsoft.com/office/drawing/2014/main" id="{D9BE739D-B7C8-4ABD-9254-9D434983FF48}"/>
              </a:ext>
            </a:extLst>
          </p:cNvPr>
          <p:cNvPicPr>
            <a:picLocks noChangeAspect="1"/>
          </p:cNvPicPr>
          <p:nvPr/>
        </p:nvPicPr>
        <p:blipFill>
          <a:blip r:embed="rId36"/>
          <a:stretch>
            <a:fillRect/>
          </a:stretch>
        </p:blipFill>
        <p:spPr>
          <a:xfrm>
            <a:off x="493222" y="4196093"/>
            <a:ext cx="334894" cy="334894"/>
          </a:xfrm>
          <a:prstGeom prst="rect">
            <a:avLst/>
          </a:prstGeom>
        </p:spPr>
      </p:pic>
      <p:sp>
        <p:nvSpPr>
          <p:cNvPr id="79" name="TextBox 78">
            <a:extLst>
              <a:ext uri="{FF2B5EF4-FFF2-40B4-BE49-F238E27FC236}">
                <a16:creationId xmlns:a16="http://schemas.microsoft.com/office/drawing/2014/main" id="{CA3E7E82-ABE4-4E32-A3BC-59F6EACC344E}"/>
              </a:ext>
            </a:extLst>
          </p:cNvPr>
          <p:cNvSpPr txBox="1"/>
          <p:nvPr/>
        </p:nvSpPr>
        <p:spPr>
          <a:xfrm>
            <a:off x="718474" y="4102817"/>
            <a:ext cx="1869468" cy="561211"/>
          </a:xfrm>
          <a:prstGeom prst="rect">
            <a:avLst/>
          </a:prstGeom>
          <a:noFill/>
        </p:spPr>
        <p:txBody>
          <a:bodyPr wrap="square" lIns="179285" tIns="143428" rIns="179285" bIns="143428" rtlCol="0">
            <a:spAutoFit/>
          </a:bodyPr>
          <a:lstStyle/>
          <a:p>
            <a:pPr>
              <a:lnSpc>
                <a:spcPct val="90000"/>
              </a:lnSpc>
              <a:spcAft>
                <a:spcPts val="588"/>
              </a:spcAft>
            </a:pPr>
            <a:r>
              <a:rPr lang="en-US" sz="1961">
                <a:solidFill>
                  <a:srgbClr val="7030A0"/>
                </a:solidFill>
              </a:rPr>
              <a:t>Visual Studio</a:t>
            </a:r>
            <a:endParaRPr lang="en-CA" sz="1961" err="1">
              <a:solidFill>
                <a:srgbClr val="7030A0"/>
              </a:solidFill>
            </a:endParaRPr>
          </a:p>
        </p:txBody>
      </p:sp>
      <p:pic>
        <p:nvPicPr>
          <p:cNvPr id="83" name="Picture 82" descr="A picture containing clipart&#10;&#10;Description generated with very high confidence">
            <a:extLst>
              <a:ext uri="{FF2B5EF4-FFF2-40B4-BE49-F238E27FC236}">
                <a16:creationId xmlns:a16="http://schemas.microsoft.com/office/drawing/2014/main" id="{88D5BC04-B2C9-4EE0-84CC-DEC37AE08B7A}"/>
              </a:ext>
            </a:extLst>
          </p:cNvPr>
          <p:cNvPicPr>
            <a:picLocks noChangeAspect="1"/>
          </p:cNvPicPr>
          <p:nvPr/>
        </p:nvPicPr>
        <p:blipFill>
          <a:blip r:embed="rId37"/>
          <a:stretch>
            <a:fillRect/>
          </a:stretch>
        </p:blipFill>
        <p:spPr>
          <a:xfrm>
            <a:off x="7724033" y="974519"/>
            <a:ext cx="288299" cy="307797"/>
          </a:xfrm>
          <a:prstGeom prst="rect">
            <a:avLst/>
          </a:prstGeom>
        </p:spPr>
      </p:pic>
      <p:sp>
        <p:nvSpPr>
          <p:cNvPr id="84" name="TextBox 83">
            <a:extLst>
              <a:ext uri="{FF2B5EF4-FFF2-40B4-BE49-F238E27FC236}">
                <a16:creationId xmlns:a16="http://schemas.microsoft.com/office/drawing/2014/main" id="{4FDBF026-375A-4C66-A1C0-0D42658A4A84}"/>
              </a:ext>
            </a:extLst>
          </p:cNvPr>
          <p:cNvSpPr txBox="1"/>
          <p:nvPr/>
        </p:nvSpPr>
        <p:spPr>
          <a:xfrm>
            <a:off x="7915761" y="860539"/>
            <a:ext cx="2417361" cy="534056"/>
          </a:xfrm>
          <a:prstGeom prst="rect">
            <a:avLst/>
          </a:prstGeom>
          <a:noFill/>
        </p:spPr>
        <p:txBody>
          <a:bodyPr wrap="square" lIns="179285" tIns="143428" rIns="179285" bIns="143428" rtlCol="0">
            <a:spAutoFit/>
          </a:bodyPr>
          <a:lstStyle/>
          <a:p>
            <a:pPr>
              <a:lnSpc>
                <a:spcPct val="90000"/>
              </a:lnSpc>
              <a:spcAft>
                <a:spcPts val="588"/>
              </a:spcAft>
            </a:pPr>
            <a:r>
              <a:rPr lang="en-US" sz="1765">
                <a:solidFill>
                  <a:srgbClr val="7030A0"/>
                </a:solidFill>
              </a:rPr>
              <a:t>Application Insights</a:t>
            </a:r>
            <a:endParaRPr lang="en-CA" sz="1765" err="1">
              <a:solidFill>
                <a:srgbClr val="7030A0"/>
              </a:solidFill>
            </a:endParaRPr>
          </a:p>
        </p:txBody>
      </p:sp>
      <p:pic>
        <p:nvPicPr>
          <p:cNvPr id="85" name="Graphic 84">
            <a:extLst>
              <a:ext uri="{FF2B5EF4-FFF2-40B4-BE49-F238E27FC236}">
                <a16:creationId xmlns:a16="http://schemas.microsoft.com/office/drawing/2014/main" id="{50B379AF-A50F-4B37-9C04-C2C1DE2FECA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096000" y="1026170"/>
            <a:ext cx="1501808" cy="207146"/>
          </a:xfrm>
          <a:prstGeom prst="rect">
            <a:avLst/>
          </a:prstGeom>
        </p:spPr>
      </p:pic>
      <p:sp>
        <p:nvSpPr>
          <p:cNvPr id="60" name="Flowchart: Connector 59">
            <a:extLst>
              <a:ext uri="{FF2B5EF4-FFF2-40B4-BE49-F238E27FC236}">
                <a16:creationId xmlns:a16="http://schemas.microsoft.com/office/drawing/2014/main" id="{CF4ECF19-A42D-42CD-AB88-B6862157D210}"/>
              </a:ext>
            </a:extLst>
          </p:cNvPr>
          <p:cNvSpPr/>
          <p:nvPr/>
        </p:nvSpPr>
        <p:spPr bwMode="auto">
          <a:xfrm>
            <a:off x="5037907" y="1990638"/>
            <a:ext cx="1577708" cy="1577708"/>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54" name="Picture 53">
            <a:extLst>
              <a:ext uri="{FF2B5EF4-FFF2-40B4-BE49-F238E27FC236}">
                <a16:creationId xmlns:a16="http://schemas.microsoft.com/office/drawing/2014/main" id="{257DACAB-E731-4918-8442-77263EF59AD4}"/>
              </a:ext>
            </a:extLst>
          </p:cNvPr>
          <p:cNvPicPr>
            <a:picLocks noChangeAspect="1"/>
          </p:cNvPicPr>
          <p:nvPr/>
        </p:nvPicPr>
        <p:blipFill>
          <a:blip r:embed="rId40" cstate="print">
            <a:duotone>
              <a:schemeClr val="accent2">
                <a:shade val="45000"/>
                <a:satMod val="135000"/>
              </a:schemeClr>
              <a:prstClr val="white"/>
            </a:duotone>
            <a:extLst>
              <a:ext uri="{BEBA8EAE-BF5A-486C-A8C5-ECC9F3942E4B}">
                <a14:imgProps xmlns:a14="http://schemas.microsoft.com/office/drawing/2010/main">
                  <a14:imgLayer r:embed="rId41">
                    <a14:imgEffect>
                      <a14:saturation sat="0"/>
                    </a14:imgEffect>
                  </a14:imgLayer>
                </a14:imgProps>
              </a:ext>
              <a:ext uri="{28A0092B-C50C-407E-A947-70E740481C1C}">
                <a14:useLocalDpi xmlns:a14="http://schemas.microsoft.com/office/drawing/2010/main" val="0"/>
              </a:ext>
            </a:extLst>
          </a:blip>
          <a:stretch>
            <a:fillRect/>
          </a:stretch>
        </p:blipFill>
        <p:spPr>
          <a:xfrm>
            <a:off x="5165396" y="2122090"/>
            <a:ext cx="1333518" cy="1335349"/>
          </a:xfrm>
          <a:prstGeom prst="rect">
            <a:avLst/>
          </a:prstGeom>
          <a:noFill/>
        </p:spPr>
      </p:pic>
      <p:sp>
        <p:nvSpPr>
          <p:cNvPr id="55" name="TextBox 54">
            <a:extLst>
              <a:ext uri="{FF2B5EF4-FFF2-40B4-BE49-F238E27FC236}">
                <a16:creationId xmlns:a16="http://schemas.microsoft.com/office/drawing/2014/main" id="{EC3BB496-FF81-4A4C-A8BB-4016A31F8B80}"/>
              </a:ext>
            </a:extLst>
          </p:cNvPr>
          <p:cNvSpPr txBox="1"/>
          <p:nvPr/>
        </p:nvSpPr>
        <p:spPr>
          <a:xfrm>
            <a:off x="299583" y="867980"/>
            <a:ext cx="4303520" cy="859920"/>
          </a:xfrm>
          <a:prstGeom prst="rect">
            <a:avLst/>
          </a:prstGeom>
          <a:noFill/>
        </p:spPr>
        <p:txBody>
          <a:bodyPr wrap="square" lIns="179285" tIns="143428" rIns="179285" bIns="143428" rtlCol="0">
            <a:spAutoFit/>
          </a:bodyPr>
          <a:lstStyle/>
          <a:p>
            <a:pPr>
              <a:lnSpc>
                <a:spcPct val="90000"/>
              </a:lnSpc>
              <a:spcAft>
                <a:spcPts val="588"/>
              </a:spcAft>
            </a:pPr>
            <a:r>
              <a:rPr lang="en-CA" sz="1372" dirty="0">
                <a:solidFill>
                  <a:schemeClr val="bg1">
                    <a:lumMod val="75000"/>
                  </a:schemeClr>
                </a:solidFill>
              </a:rPr>
              <a:t>DevOps is the union of people, process, and products to enable continuous delivery of value to our end users.</a:t>
            </a:r>
          </a:p>
        </p:txBody>
      </p:sp>
      <p:grpSp>
        <p:nvGrpSpPr>
          <p:cNvPr id="56" name="Group 55">
            <a:extLst>
              <a:ext uri="{FF2B5EF4-FFF2-40B4-BE49-F238E27FC236}">
                <a16:creationId xmlns:a16="http://schemas.microsoft.com/office/drawing/2014/main" id="{3AC95D7F-0235-4425-B641-DE3478910CA8}"/>
              </a:ext>
            </a:extLst>
          </p:cNvPr>
          <p:cNvGrpSpPr/>
          <p:nvPr/>
        </p:nvGrpSpPr>
        <p:grpSpPr>
          <a:xfrm>
            <a:off x="5042691" y="2010934"/>
            <a:ext cx="1577708" cy="1577708"/>
            <a:chOff x="6842428" y="1399015"/>
            <a:chExt cx="1609344" cy="1609344"/>
          </a:xfrm>
        </p:grpSpPr>
        <p:sp>
          <p:nvSpPr>
            <p:cNvPr id="57" name="Flowchart: Connector 56">
              <a:extLst>
                <a:ext uri="{FF2B5EF4-FFF2-40B4-BE49-F238E27FC236}">
                  <a16:creationId xmlns:a16="http://schemas.microsoft.com/office/drawing/2014/main" id="{1E29B1C9-7027-45CD-A842-FB8A7BE5CC94}"/>
                </a:ext>
              </a:extLst>
            </p:cNvPr>
            <p:cNvSpPr/>
            <p:nvPr/>
          </p:nvSpPr>
          <p:spPr bwMode="auto">
            <a:xfrm>
              <a:off x="6842428" y="1399015"/>
              <a:ext cx="1609344" cy="1609344"/>
            </a:xfrm>
            <a:prstGeom prst="flowChartConnector">
              <a:avLst/>
            </a:prstGeom>
            <a:solidFill>
              <a:srgbClr val="0070C0"/>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CA" sz="2307"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pic>
          <p:nvPicPr>
            <p:cNvPr id="58" name="Picture 57">
              <a:extLst>
                <a:ext uri="{FF2B5EF4-FFF2-40B4-BE49-F238E27FC236}">
                  <a16:creationId xmlns:a16="http://schemas.microsoft.com/office/drawing/2014/main" id="{42DC970D-FFDA-472A-AAB4-D3CAD31E3E91}"/>
                </a:ext>
              </a:extLst>
            </p:cNvPr>
            <p:cNvPicPr>
              <a:picLocks noChangeAspect="1"/>
            </p:cNvPicPr>
            <p:nvPr/>
          </p:nvPicPr>
          <p:blipFill rotWithShape="1">
            <a:blip r:embed="rId34">
              <a:extLst>
                <a:ext uri="{28A0092B-C50C-407E-A947-70E740481C1C}">
                  <a14:useLocalDpi xmlns:a14="http://schemas.microsoft.com/office/drawing/2010/main" val="0"/>
                </a:ext>
              </a:extLst>
            </a:blip>
            <a:srcRect t="9537" r="26396" b="25648"/>
            <a:stretch/>
          </p:blipFill>
          <p:spPr>
            <a:xfrm>
              <a:off x="7016573" y="1564849"/>
              <a:ext cx="1332476" cy="1173357"/>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5D96753C-CAF7-46E1-AFCB-EF0E25C85C5E}"/>
              </a:ext>
            </a:extLst>
          </p:cNvPr>
          <p:cNvPicPr>
            <a:picLocks noChangeAspect="1"/>
          </p:cNvPicPr>
          <p:nvPr/>
        </p:nvPicPr>
        <p:blipFill>
          <a:blip r:embed="rId42"/>
          <a:stretch>
            <a:fillRect/>
          </a:stretch>
        </p:blipFill>
        <p:spPr>
          <a:xfrm>
            <a:off x="7953382" y="4406915"/>
            <a:ext cx="1220032" cy="292463"/>
          </a:xfrm>
          <a:prstGeom prst="rect">
            <a:avLst/>
          </a:prstGeom>
        </p:spPr>
      </p:pic>
      <p:pic>
        <p:nvPicPr>
          <p:cNvPr id="7" name="Picture 6">
            <a:extLst>
              <a:ext uri="{FF2B5EF4-FFF2-40B4-BE49-F238E27FC236}">
                <a16:creationId xmlns:a16="http://schemas.microsoft.com/office/drawing/2014/main" id="{7F30EFA9-D562-43D7-BD52-DF880DD89C9D}"/>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7042139" y="4136738"/>
            <a:ext cx="745990" cy="745990"/>
          </a:xfrm>
          <a:prstGeom prst="rect">
            <a:avLst/>
          </a:prstGeom>
        </p:spPr>
      </p:pic>
    </p:spTree>
    <p:extLst>
      <p:ext uri="{BB962C8B-B14F-4D97-AF65-F5344CB8AC3E}">
        <p14:creationId xmlns:p14="http://schemas.microsoft.com/office/powerpoint/2010/main" val="1115068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5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par>
                                <p:cTn id="53" presetID="10" presetClass="entr" presetSubtype="0"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500"/>
                                        <p:tgtEl>
                                          <p:spTgt spid="7"/>
                                        </p:tgtEl>
                                      </p:cBhvr>
                                    </p:animEffect>
                                  </p:childTnLst>
                                </p:cTn>
                              </p:par>
                              <p:par>
                                <p:cTn id="86" presetID="10"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par>
                          <p:cTn id="89" fill="hold">
                            <p:stCondLst>
                              <p:cond delay="2500"/>
                            </p:stCondLst>
                            <p:childTnLst>
                              <p:par>
                                <p:cTn id="90" presetID="10" presetClass="entr" presetSubtype="0" fill="hold"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10" presetClass="entr" presetSubtype="0" fill="hold"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par>
                                <p:cTn id="99" presetID="10" presetClass="entr" presetSubtype="0"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500"/>
                                        <p:tgtEl>
                                          <p:spTgt spid="3"/>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par>
                                <p:cTn id="111" presetID="10" presetClass="entr" presetSubtype="0" fill="hold" nodeType="with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fade">
                                      <p:cBhvr>
                                        <p:cTn id="113" dur="500"/>
                                        <p:tgtEl>
                                          <p:spTgt spid="5"/>
                                        </p:tgtEl>
                                      </p:cBhvr>
                                    </p:animEffect>
                                  </p:childTnLst>
                                </p:cTn>
                              </p:par>
                              <p:par>
                                <p:cTn id="114" presetID="10" presetClass="entr" presetSubtype="0" fill="hold" nodeType="with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fade">
                                      <p:cBhvr>
                                        <p:cTn id="116" dur="500"/>
                                        <p:tgtEl>
                                          <p:spTgt spid="39"/>
                                        </p:tgtEl>
                                      </p:cBhvr>
                                    </p:animEffect>
                                  </p:childTnLst>
                                </p:cTn>
                              </p:par>
                              <p:par>
                                <p:cTn id="117" presetID="10" presetClass="entr" presetSubtype="0" fill="hold"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fade">
                                      <p:cBhvr>
                                        <p:cTn id="119" dur="500"/>
                                        <p:tgtEl>
                                          <p:spTgt spid="40"/>
                                        </p:tgtEl>
                                      </p:cBhvr>
                                    </p:animEffect>
                                  </p:childTnLst>
                                </p:cTn>
                              </p:par>
                              <p:par>
                                <p:cTn id="120" presetID="10" presetClass="entr" presetSubtype="0" fill="hold" nodeType="with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par>
                          <p:cTn id="123" fill="hold">
                            <p:stCondLst>
                              <p:cond delay="30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par>
                                <p:cTn id="127" presetID="10" presetClass="entr" presetSubtype="0" fill="hold" nodeType="with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fade">
                                      <p:cBhvr>
                                        <p:cTn id="129" dur="500"/>
                                        <p:tgtEl>
                                          <p:spTgt spid="46"/>
                                        </p:tgtEl>
                                      </p:cBhvr>
                                    </p:animEffect>
                                  </p:childTnLst>
                                </p:cTn>
                              </p:par>
                              <p:par>
                                <p:cTn id="130" presetID="10" presetClass="entr" presetSubtype="0" fill="hold" nodeType="with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fade">
                                      <p:cBhvr>
                                        <p:cTn id="132" dur="500"/>
                                        <p:tgtEl>
                                          <p:spTgt spid="45"/>
                                        </p:tgtEl>
                                      </p:cBhvr>
                                    </p:animEffect>
                                  </p:childTnLst>
                                </p:cTn>
                              </p:par>
                              <p:par>
                                <p:cTn id="133" presetID="10" presetClass="entr" presetSubtype="0" fill="hold"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50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fade">
                                      <p:cBhvr>
                                        <p:cTn id="138" dur="500"/>
                                        <p:tgtEl>
                                          <p:spTgt spid="8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fade">
                                      <p:cBhvr>
                                        <p:cTn id="141" dur="500"/>
                                        <p:tgtEl>
                                          <p:spTgt spid="84"/>
                                        </p:tgtEl>
                                      </p:cBhvr>
                                    </p:animEffect>
                                  </p:childTnLst>
                                </p:cTn>
                              </p:par>
                            </p:childTnLst>
                          </p:cTn>
                        </p:par>
                        <p:par>
                          <p:cTn id="142" fill="hold">
                            <p:stCondLst>
                              <p:cond delay="3500"/>
                            </p:stCondLst>
                            <p:childTnLst>
                              <p:par>
                                <p:cTn id="143" presetID="1" presetClass="exit" presetSubtype="0" fill="hold" grpId="0" nodeType="afterEffect">
                                  <p:stCondLst>
                                    <p:cond delay="0"/>
                                  </p:stCondLst>
                                  <p:childTnLst>
                                    <p:set>
                                      <p:cBhvr>
                                        <p:cTn id="144" dur="1" fill="hold">
                                          <p:stCondLst>
                                            <p:cond delay="0"/>
                                          </p:stCondLst>
                                        </p:cTn>
                                        <p:tgtEl>
                                          <p:spTgt spid="9"/>
                                        </p:tgtEl>
                                        <p:attrNameLst>
                                          <p:attrName>style.visibility</p:attrName>
                                        </p:attrNameLst>
                                      </p:cBhvr>
                                      <p:to>
                                        <p:strVal val="hidden"/>
                                      </p:to>
                                    </p:set>
                                  </p:childTnLst>
                                </p:cTn>
                              </p:par>
                            </p:childTnLst>
                          </p:cTn>
                        </p:par>
                        <p:par>
                          <p:cTn id="145" fill="hold">
                            <p:stCondLst>
                              <p:cond delay="3500"/>
                            </p:stCondLst>
                            <p:childTnLst>
                              <p:par>
                                <p:cTn id="146" presetID="1" presetClass="entr" presetSubtype="0" fill="hold" grpId="0" nodeType="afterEffect">
                                  <p:stCondLst>
                                    <p:cond delay="0"/>
                                  </p:stCondLst>
                                  <p:childTnLst>
                                    <p:set>
                                      <p:cBhvr>
                                        <p:cTn id="147" dur="1" fill="hold">
                                          <p:stCondLst>
                                            <p:cond delay="0"/>
                                          </p:stCondLst>
                                        </p:cTn>
                                        <p:tgtEl>
                                          <p:spTgt spid="51"/>
                                        </p:tgtEl>
                                        <p:attrNameLst>
                                          <p:attrName>style.visibility</p:attrName>
                                        </p:attrNameLst>
                                      </p:cBhvr>
                                      <p:to>
                                        <p:strVal val="visible"/>
                                      </p:to>
                                    </p:set>
                                  </p:childTnLst>
                                </p:cTn>
                              </p:par>
                              <p:par>
                                <p:cTn id="148" presetID="10" presetClass="exit" presetSubtype="0" fill="hold" grpId="0" nodeType="with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54"/>
                                        </p:tgtEl>
                                      </p:cBhvr>
                                    </p:animEffect>
                                    <p:set>
                                      <p:cBhvr>
                                        <p:cTn id="153" dur="1" fill="hold">
                                          <p:stCondLst>
                                            <p:cond delay="499"/>
                                          </p:stCondLst>
                                        </p:cTn>
                                        <p:tgtEl>
                                          <p:spTgt spid="54"/>
                                        </p:tgtEl>
                                        <p:attrNameLst>
                                          <p:attrName>style.visibility</p:attrName>
                                        </p:attrNameLst>
                                      </p:cBhvr>
                                      <p:to>
                                        <p:strVal val="hidden"/>
                                      </p:to>
                                    </p:set>
                                  </p:childTnLst>
                                </p:cTn>
                              </p:par>
                            </p:childTnLst>
                          </p:cTn>
                        </p:par>
                        <p:par>
                          <p:cTn id="154" fill="hold">
                            <p:stCondLst>
                              <p:cond delay="4000"/>
                            </p:stCondLst>
                            <p:childTnLst>
                              <p:par>
                                <p:cTn id="155" presetID="10" presetClass="entr" presetSubtype="0" fill="hold" nodeType="after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fade">
                                      <p:cBhvr>
                                        <p:cTn id="15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1" grpId="0"/>
      <p:bldP spid="79" grpId="0"/>
      <p:bldP spid="84" grpId="0"/>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ounded Rectangle 96"/>
          <p:cNvSpPr/>
          <p:nvPr/>
        </p:nvSpPr>
        <p:spPr bwMode="auto">
          <a:xfrm>
            <a:off x="449445" y="3064986"/>
            <a:ext cx="3035005" cy="2759968"/>
          </a:xfrm>
          <a:prstGeom prst="roundRect">
            <a:avLst>
              <a:gd name="adj" fmla="val 0"/>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Develop</a:t>
            </a:r>
          </a:p>
        </p:txBody>
      </p:sp>
      <p:sp>
        <p:nvSpPr>
          <p:cNvPr id="103" name="Rounded Rectangle 102"/>
          <p:cNvSpPr/>
          <p:nvPr/>
        </p:nvSpPr>
        <p:spPr bwMode="auto">
          <a:xfrm>
            <a:off x="3555032" y="3280090"/>
            <a:ext cx="2011510" cy="2547184"/>
          </a:xfrm>
          <a:prstGeom prst="roundRect">
            <a:avLst>
              <a:gd name="adj" fmla="val 0"/>
            </a:avLst>
          </a:prstGeom>
          <a:solidFill>
            <a:schemeClr val="bg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Build</a:t>
            </a:r>
          </a:p>
        </p:txBody>
      </p:sp>
      <p:sp>
        <p:nvSpPr>
          <p:cNvPr id="104" name="Rounded Rectangle 103"/>
          <p:cNvSpPr/>
          <p:nvPr/>
        </p:nvSpPr>
        <p:spPr bwMode="auto">
          <a:xfrm>
            <a:off x="3562057" y="1188574"/>
            <a:ext cx="2008952" cy="2019405"/>
          </a:xfrm>
          <a:prstGeom prst="roundRect">
            <a:avLst>
              <a:gd name="adj" fmla="val 0"/>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prstClr val="white"/>
                </a:solidFill>
                <a:latin typeface="Segoe UI Light"/>
                <a:ea typeface="Segoe UI" pitchFamily="34" charset="0"/>
                <a:cs typeface="Segoe UI" pitchFamily="34" charset="0"/>
              </a:rPr>
              <a:t>Test</a:t>
            </a:r>
          </a:p>
        </p:txBody>
      </p:sp>
      <p:sp>
        <p:nvSpPr>
          <p:cNvPr id="105" name="Rounded Rectangle 104"/>
          <p:cNvSpPr/>
          <p:nvPr/>
        </p:nvSpPr>
        <p:spPr bwMode="auto">
          <a:xfrm>
            <a:off x="5648120" y="1188577"/>
            <a:ext cx="2011510" cy="4636376"/>
          </a:xfrm>
          <a:prstGeom prst="roundRect">
            <a:avLst>
              <a:gd name="adj" fmla="val 0"/>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Deploy</a:t>
            </a:r>
          </a:p>
        </p:txBody>
      </p:sp>
      <p:sp>
        <p:nvSpPr>
          <p:cNvPr id="106" name="Rounded Rectangle 105"/>
          <p:cNvSpPr/>
          <p:nvPr/>
        </p:nvSpPr>
        <p:spPr bwMode="auto">
          <a:xfrm>
            <a:off x="7733416" y="1188575"/>
            <a:ext cx="2011510" cy="4636376"/>
          </a:xfrm>
          <a:prstGeom prst="roundRect">
            <a:avLst>
              <a:gd name="adj" fmla="val 0"/>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Environments</a:t>
            </a:r>
          </a:p>
        </p:txBody>
      </p:sp>
      <p:sp>
        <p:nvSpPr>
          <p:cNvPr id="107" name="Rounded Rectangle 106"/>
          <p:cNvSpPr/>
          <p:nvPr/>
        </p:nvSpPr>
        <p:spPr bwMode="auto">
          <a:xfrm>
            <a:off x="9820117" y="1188576"/>
            <a:ext cx="2011510" cy="4636375"/>
          </a:xfrm>
          <a:prstGeom prst="roundRect">
            <a:avLst>
              <a:gd name="adj" fmla="val 0"/>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Monitor and Learn</a:t>
            </a:r>
          </a:p>
        </p:txBody>
      </p:sp>
      <p:sp>
        <p:nvSpPr>
          <p:cNvPr id="108" name="Rounded Rectangle 107"/>
          <p:cNvSpPr/>
          <p:nvPr/>
        </p:nvSpPr>
        <p:spPr bwMode="auto">
          <a:xfrm>
            <a:off x="449445" y="5899385"/>
            <a:ext cx="11382183" cy="823736"/>
          </a:xfrm>
          <a:prstGeom prst="roundRect">
            <a:avLst>
              <a:gd name="adj" fmla="val 0"/>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Processes</a:t>
            </a:r>
          </a:p>
        </p:txBody>
      </p:sp>
      <p:sp>
        <p:nvSpPr>
          <p:cNvPr id="139" name="Title 3"/>
          <p:cNvSpPr>
            <a:spLocks noGrp="1"/>
          </p:cNvSpPr>
          <p:nvPr>
            <p:ph type="title"/>
          </p:nvPr>
        </p:nvSpPr>
        <p:spPr/>
        <p:txBody>
          <a:bodyPr/>
          <a:lstStyle/>
          <a:p>
            <a:r>
              <a:rPr lang="en-US" dirty="0">
                <a:gradFill>
                  <a:gsLst>
                    <a:gs pos="0">
                      <a:schemeClr val="tx2"/>
                    </a:gs>
                    <a:gs pos="100000">
                      <a:schemeClr val="tx2"/>
                    </a:gs>
                  </a:gsLst>
                  <a:lin ang="5400000" scaled="0"/>
                </a:gradFill>
              </a:rPr>
              <a:t>Microsoft Ecosystem </a:t>
            </a:r>
          </a:p>
        </p:txBody>
      </p:sp>
      <p:sp>
        <p:nvSpPr>
          <p:cNvPr id="269" name="TextBox 268"/>
          <p:cNvSpPr txBox="1"/>
          <p:nvPr/>
        </p:nvSpPr>
        <p:spPr>
          <a:xfrm>
            <a:off x="3669143" y="4401234"/>
            <a:ext cx="1811826" cy="166075"/>
          </a:xfrm>
          <a:prstGeom prst="rect">
            <a:avLst/>
          </a:prstGeom>
          <a:noFill/>
        </p:spPr>
        <p:txBody>
          <a:bodyPr wrap="square" lIns="0" tIns="0" rIns="0" bIns="0" rtlCol="0">
            <a:spAutoFit/>
          </a:bodyPr>
          <a:lstStyle>
            <a:defPPr>
              <a:defRPr lang="en-US"/>
            </a:defPPr>
            <a:lvl1pPr defTabSz="932597">
              <a:lnSpc>
                <a:spcPct val="90000"/>
              </a:lnSpc>
              <a:defRPr sz="1200">
                <a:gradFill>
                  <a:gsLst>
                    <a:gs pos="0">
                      <a:srgbClr val="FFFFFF"/>
                    </a:gs>
                    <a:gs pos="100000">
                      <a:srgbClr val="FFFFFF"/>
                    </a:gs>
                  </a:gsLst>
                  <a:lin ang="5400000" scaled="0"/>
                </a:gradFill>
                <a:ea typeface="Segoe UI" pitchFamily="34" charset="0"/>
                <a:cs typeface="Segoe UI" pitchFamily="34" charset="0"/>
              </a:defRPr>
            </a:lvl1pPr>
          </a:lstStyle>
          <a:p>
            <a:r>
              <a:rPr lang="en-US" sz="1199" dirty="0"/>
              <a:t>Team Foundation Server</a:t>
            </a:r>
          </a:p>
        </p:txBody>
      </p:sp>
      <p:sp>
        <p:nvSpPr>
          <p:cNvPr id="270" name="TextBox 269"/>
          <p:cNvSpPr txBox="1"/>
          <p:nvPr/>
        </p:nvSpPr>
        <p:spPr>
          <a:xfrm>
            <a:off x="3839506" y="4693404"/>
            <a:ext cx="1500411" cy="332142"/>
          </a:xfrm>
          <a:prstGeom prst="rect">
            <a:avLst/>
          </a:prstGeom>
          <a:noFill/>
        </p:spPr>
        <p:txBody>
          <a:bodyPr wrap="none" lIns="0" tIns="0" rIns="0" bIns="0" rtlCol="0">
            <a:spAutoFit/>
          </a:bodyPr>
          <a:lstStyle/>
          <a:p>
            <a:pPr defTabSz="932239">
              <a:lnSpc>
                <a:spcPct val="90000"/>
              </a:lnSpc>
            </a:pPr>
            <a:r>
              <a:rPr lang="en-US" sz="1199" dirty="0">
                <a:gradFill>
                  <a:gsLst>
                    <a:gs pos="0">
                      <a:srgbClr val="FFFFFF"/>
                    </a:gs>
                    <a:gs pos="100000">
                      <a:srgbClr val="FFFFFF"/>
                    </a:gs>
                  </a:gsLst>
                  <a:lin ang="5400000" scaled="0"/>
                </a:gradFill>
                <a:ea typeface="Segoe UI" pitchFamily="34" charset="0"/>
                <a:cs typeface="Segoe UI" pitchFamily="34" charset="0"/>
              </a:rPr>
              <a:t>Release Management </a:t>
            </a:r>
            <a:br>
              <a:rPr lang="en-US" sz="1199" dirty="0">
                <a:gradFill>
                  <a:gsLst>
                    <a:gs pos="0">
                      <a:srgbClr val="FFFFFF"/>
                    </a:gs>
                    <a:gs pos="100000">
                      <a:srgbClr val="FFFFFF"/>
                    </a:gs>
                  </a:gsLst>
                  <a:lin ang="5400000" scaled="0"/>
                </a:gradFill>
                <a:ea typeface="Segoe UI" pitchFamily="34" charset="0"/>
                <a:cs typeface="Segoe UI" pitchFamily="34" charset="0"/>
              </a:rPr>
            </a:br>
            <a:r>
              <a:rPr lang="en-US" sz="1199" dirty="0">
                <a:gradFill>
                  <a:gsLst>
                    <a:gs pos="0">
                      <a:srgbClr val="FFFFFF"/>
                    </a:gs>
                    <a:gs pos="100000">
                      <a:srgbClr val="FFFFFF"/>
                    </a:gs>
                  </a:gsLst>
                  <a:lin ang="5400000" scaled="0"/>
                </a:gradFill>
                <a:ea typeface="Segoe UI" pitchFamily="34" charset="0"/>
                <a:cs typeface="Segoe UI" pitchFamily="34" charset="0"/>
              </a:rPr>
              <a:t>for Visual Studio</a:t>
            </a:r>
          </a:p>
        </p:txBody>
      </p:sp>
      <p:sp>
        <p:nvSpPr>
          <p:cNvPr id="272" name="TextBox 271"/>
          <p:cNvSpPr txBox="1"/>
          <p:nvPr/>
        </p:nvSpPr>
        <p:spPr>
          <a:xfrm>
            <a:off x="3652120" y="1573001"/>
            <a:ext cx="1859402" cy="921774"/>
          </a:xfrm>
          <a:prstGeom prst="rect">
            <a:avLst/>
          </a:prstGeom>
          <a:noFill/>
        </p:spPr>
        <p:txBody>
          <a:bodyPr wrap="square" lIns="0" tIns="0" rIns="0" bIns="0" rtlCol="0">
            <a:spAutoFit/>
          </a:bodyPr>
          <a:lstStyle/>
          <a:p>
            <a:pPr defTabSz="932239">
              <a:lnSpc>
                <a:spcPct val="90000"/>
              </a:lnSpc>
              <a:spcAft>
                <a:spcPts val="800"/>
              </a:spcAft>
            </a:pPr>
            <a:r>
              <a:rPr lang="en-US" sz="1176" dirty="0">
                <a:gradFill>
                  <a:gsLst>
                    <a:gs pos="0">
                      <a:srgbClr val="FFFFFF"/>
                    </a:gs>
                    <a:gs pos="100000">
                      <a:srgbClr val="FFFFFF"/>
                    </a:gs>
                  </a:gsLst>
                  <a:lin ang="5400000" scaled="0"/>
                </a:gradFill>
                <a:ea typeface="Segoe UI" pitchFamily="34" charset="0"/>
                <a:cs typeface="Segoe UI" pitchFamily="34" charset="0"/>
              </a:rPr>
              <a:t>Visual Studio Team Services</a:t>
            </a:r>
            <a:endParaRPr lang="en-US" sz="1100" dirty="0">
              <a:gradFill>
                <a:gsLst>
                  <a:gs pos="0">
                    <a:srgbClr val="FFFFFF"/>
                  </a:gs>
                  <a:gs pos="100000">
                    <a:srgbClr val="FFFFFF"/>
                  </a:gs>
                </a:gsLst>
                <a:lin ang="5400000" scaled="0"/>
              </a:gradFill>
              <a:ea typeface="Segoe UI" pitchFamily="34" charset="0"/>
              <a:cs typeface="Segoe UI" pitchFamily="34" charset="0"/>
            </a:endParaRPr>
          </a:p>
          <a:p>
            <a:pPr defTabSz="932239">
              <a:lnSpc>
                <a:spcPct val="90000"/>
              </a:lnSpc>
              <a:spcAft>
                <a:spcPts val="800"/>
              </a:spcAft>
            </a:pPr>
            <a:r>
              <a:rPr lang="en-US" sz="1100" dirty="0">
                <a:gradFill>
                  <a:gsLst>
                    <a:gs pos="0">
                      <a:srgbClr val="FFFFFF"/>
                    </a:gs>
                    <a:gs pos="100000">
                      <a:srgbClr val="FFFFFF"/>
                    </a:gs>
                  </a:gsLst>
                  <a:lin ang="5400000" scaled="0"/>
                </a:gradFill>
                <a:ea typeface="Segoe UI" pitchFamily="34" charset="0"/>
                <a:cs typeface="Segoe UI" pitchFamily="34" charset="0"/>
              </a:rPr>
              <a:t>Team Foundation Server</a:t>
            </a:r>
          </a:p>
          <a:p>
            <a:pPr defTabSz="932239">
              <a:lnSpc>
                <a:spcPct val="90000"/>
              </a:lnSpc>
              <a:spcAft>
                <a:spcPts val="800"/>
              </a:spcAft>
            </a:pPr>
            <a:r>
              <a:rPr lang="en-US" sz="1100" dirty="0">
                <a:gradFill>
                  <a:gsLst>
                    <a:gs pos="0">
                      <a:srgbClr val="FFFFFF"/>
                    </a:gs>
                    <a:gs pos="100000">
                      <a:srgbClr val="FFFFFF"/>
                    </a:gs>
                  </a:gsLst>
                  <a:lin ang="5400000" scaled="0"/>
                </a:gradFill>
                <a:ea typeface="Segoe UI" pitchFamily="34" charset="0"/>
                <a:cs typeface="Segoe UI" pitchFamily="34" charset="0"/>
              </a:rPr>
              <a:t>Microsoft Test Manager</a:t>
            </a:r>
          </a:p>
          <a:p>
            <a:pPr defTabSz="932239">
              <a:lnSpc>
                <a:spcPct val="90000"/>
              </a:lnSpc>
              <a:spcAft>
                <a:spcPts val="800"/>
              </a:spcAft>
            </a:pPr>
            <a:r>
              <a:rPr lang="en-US" sz="1100" dirty="0">
                <a:gradFill>
                  <a:gsLst>
                    <a:gs pos="0">
                      <a:srgbClr val="FFFFFF"/>
                    </a:gs>
                    <a:gs pos="100000">
                      <a:srgbClr val="FFFFFF"/>
                    </a:gs>
                  </a:gsLst>
                  <a:lin ang="5400000" scaled="0"/>
                </a:gradFill>
                <a:ea typeface="Segoe UI" pitchFamily="34" charset="0"/>
                <a:cs typeface="Segoe UI" pitchFamily="34" charset="0"/>
              </a:rPr>
              <a:t>Microsoft Monitoring Agent</a:t>
            </a:r>
          </a:p>
        </p:txBody>
      </p:sp>
      <p:pic>
        <p:nvPicPr>
          <p:cNvPr id="275" name="Picture 2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854" y="3307956"/>
            <a:ext cx="473182" cy="374881"/>
          </a:xfrm>
          <a:prstGeom prst="rect">
            <a:avLst/>
          </a:prstGeom>
        </p:spPr>
      </p:pic>
      <p:sp>
        <p:nvSpPr>
          <p:cNvPr id="276" name="TextBox 275"/>
          <p:cNvSpPr txBox="1"/>
          <p:nvPr/>
        </p:nvSpPr>
        <p:spPr>
          <a:xfrm>
            <a:off x="5886133" y="3709669"/>
            <a:ext cx="646787" cy="153888"/>
          </a:xfrm>
          <a:prstGeom prst="rect">
            <a:avLst/>
          </a:prstGeom>
          <a:noFill/>
        </p:spPr>
        <p:txBody>
          <a:bodyPr wrap="square" lIns="0" tIns="0" rIns="0" bIns="0" rtlCol="0">
            <a:spAutoFit/>
          </a:bodyPr>
          <a:lstStyle/>
          <a:p>
            <a:pPr algn="ctr" defTabSz="932239"/>
            <a:r>
              <a:rPr lang="en-US" sz="1000" dirty="0">
                <a:gradFill>
                  <a:gsLst>
                    <a:gs pos="0">
                      <a:srgbClr val="FFFFFF"/>
                    </a:gs>
                    <a:gs pos="100000">
                      <a:srgbClr val="FFFFFF"/>
                    </a:gs>
                  </a:gsLst>
                  <a:lin ang="5400000" scaled="0"/>
                </a:gradFill>
                <a:ea typeface="Segoe UI" pitchFamily="34" charset="0"/>
                <a:cs typeface="Segoe UI" pitchFamily="34" charset="0"/>
              </a:rPr>
              <a:t>PowerShell</a:t>
            </a:r>
          </a:p>
        </p:txBody>
      </p:sp>
      <p:pic>
        <p:nvPicPr>
          <p:cNvPr id="278" name="Picture 2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796" y="4125908"/>
            <a:ext cx="1230306" cy="149162"/>
          </a:xfrm>
          <a:prstGeom prst="rect">
            <a:avLst/>
          </a:prstGeom>
        </p:spPr>
      </p:pic>
      <p:sp>
        <p:nvSpPr>
          <p:cNvPr id="279" name="Rectangle 278"/>
          <p:cNvSpPr/>
          <p:nvPr/>
        </p:nvSpPr>
        <p:spPr>
          <a:xfrm>
            <a:off x="6247677" y="4324191"/>
            <a:ext cx="708848" cy="261610"/>
          </a:xfrm>
          <a:prstGeom prst="rect">
            <a:avLst/>
          </a:prstGeom>
        </p:spPr>
        <p:txBody>
          <a:bodyPr wrap="none">
            <a:spAutoFit/>
          </a:bodyPr>
          <a:lstStyle/>
          <a:p>
            <a:pPr algn="ctr" defTabSz="932239"/>
            <a:r>
              <a:rPr lang="en-US" sz="1100" dirty="0" err="1">
                <a:gradFill>
                  <a:gsLst>
                    <a:gs pos="0">
                      <a:srgbClr val="FFFFFF"/>
                    </a:gs>
                    <a:gs pos="100000">
                      <a:srgbClr val="FFFFFF"/>
                    </a:gs>
                  </a:gsLst>
                  <a:lin ang="5400000" scaled="0"/>
                </a:gradFill>
                <a:ea typeface="Segoe UI" pitchFamily="34" charset="0"/>
                <a:cs typeface="Segoe UI" pitchFamily="34" charset="0"/>
              </a:rPr>
              <a:t>xPlat</a:t>
            </a:r>
            <a:r>
              <a:rPr lang="en-US" sz="1100" dirty="0">
                <a:gradFill>
                  <a:gsLst>
                    <a:gs pos="0">
                      <a:srgbClr val="FFFFFF"/>
                    </a:gs>
                    <a:gs pos="100000">
                      <a:srgbClr val="FFFFFF"/>
                    </a:gs>
                  </a:gsLst>
                  <a:lin ang="5400000" scaled="0"/>
                </a:gradFill>
                <a:ea typeface="Segoe UI" pitchFamily="34" charset="0"/>
                <a:cs typeface="Segoe UI" pitchFamily="34" charset="0"/>
              </a:rPr>
              <a:t> CLI</a:t>
            </a:r>
          </a:p>
        </p:txBody>
      </p:sp>
      <p:pic>
        <p:nvPicPr>
          <p:cNvPr id="281" name="Picture 2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2997" y="3261180"/>
            <a:ext cx="438944" cy="405767"/>
          </a:xfrm>
          <a:prstGeom prst="rect">
            <a:avLst/>
          </a:prstGeom>
        </p:spPr>
      </p:pic>
      <p:sp>
        <p:nvSpPr>
          <p:cNvPr id="282" name="TextBox 281"/>
          <p:cNvSpPr txBox="1"/>
          <p:nvPr/>
        </p:nvSpPr>
        <p:spPr>
          <a:xfrm>
            <a:off x="6729008" y="3708852"/>
            <a:ext cx="479788" cy="153888"/>
          </a:xfrm>
          <a:prstGeom prst="rect">
            <a:avLst/>
          </a:prstGeom>
          <a:noFill/>
        </p:spPr>
        <p:txBody>
          <a:bodyPr wrap="square" lIns="0" tIns="0" rIns="0" bIns="0" rtlCol="0">
            <a:spAutoFit/>
          </a:bodyPr>
          <a:lstStyle>
            <a:defPPr>
              <a:defRPr lang="en-US"/>
            </a:defPPr>
            <a:lvl1pPr algn="ctr" defTabSz="932597">
              <a:defRPr sz="900">
                <a:gradFill>
                  <a:gsLst>
                    <a:gs pos="0">
                      <a:srgbClr val="FFFFFF"/>
                    </a:gs>
                    <a:gs pos="100000">
                      <a:srgbClr val="FFFFFF"/>
                    </a:gs>
                  </a:gsLst>
                  <a:lin ang="5400000" scaled="0"/>
                </a:gradFill>
                <a:ea typeface="Segoe UI" pitchFamily="34" charset="0"/>
                <a:cs typeface="Segoe UI" pitchFamily="34" charset="0"/>
              </a:defRPr>
            </a:lvl1pPr>
          </a:lstStyle>
          <a:p>
            <a:r>
              <a:rPr lang="en-US" sz="1000" dirty="0"/>
              <a:t>DSC</a:t>
            </a:r>
            <a:endParaRPr lang="en-US" dirty="0"/>
          </a:p>
        </p:txBody>
      </p:sp>
      <p:sp>
        <p:nvSpPr>
          <p:cNvPr id="283" name="TextBox 282"/>
          <p:cNvSpPr txBox="1"/>
          <p:nvPr/>
        </p:nvSpPr>
        <p:spPr>
          <a:xfrm>
            <a:off x="6623942" y="4749176"/>
            <a:ext cx="894686" cy="507831"/>
          </a:xfrm>
          <a:prstGeom prst="rect">
            <a:avLst/>
          </a:prstGeom>
          <a:noFill/>
        </p:spPr>
        <p:txBody>
          <a:bodyPr wrap="square" lIns="0" tIns="0" rIns="0" bIns="0" rtlCol="0">
            <a:spAutoFit/>
          </a:bodyPr>
          <a:lstStyle/>
          <a:p>
            <a:pPr defTabSz="932239"/>
            <a:r>
              <a:rPr lang="en-US" sz="1100" dirty="0">
                <a:gradFill>
                  <a:gsLst>
                    <a:gs pos="0">
                      <a:srgbClr val="FFFFFF"/>
                    </a:gs>
                    <a:gs pos="100000">
                      <a:srgbClr val="FFFFFF"/>
                    </a:gs>
                  </a:gsLst>
                  <a:lin ang="5400000" scaled="0"/>
                </a:gradFill>
                <a:ea typeface="Segoe UI" pitchFamily="34" charset="0"/>
                <a:cs typeface="Segoe UI" pitchFamily="34" charset="0"/>
              </a:rPr>
              <a:t>Azure Resource Management</a:t>
            </a:r>
          </a:p>
        </p:txBody>
      </p:sp>
      <p:sp>
        <p:nvSpPr>
          <p:cNvPr id="284" name="TextBox 283"/>
          <p:cNvSpPr txBox="1"/>
          <p:nvPr/>
        </p:nvSpPr>
        <p:spPr>
          <a:xfrm>
            <a:off x="5905020" y="2053301"/>
            <a:ext cx="1500411" cy="332142"/>
          </a:xfrm>
          <a:prstGeom prst="rect">
            <a:avLst/>
          </a:prstGeom>
          <a:noFill/>
        </p:spPr>
        <p:txBody>
          <a:bodyPr wrap="none" lIns="0" tIns="0" rIns="0" bIns="0" rtlCol="0">
            <a:spAutoFit/>
          </a:bodyPr>
          <a:lstStyle/>
          <a:p>
            <a:pPr defTabSz="932239">
              <a:lnSpc>
                <a:spcPct val="90000"/>
              </a:lnSpc>
            </a:pPr>
            <a:r>
              <a:rPr lang="en-US" sz="1199" dirty="0">
                <a:gradFill>
                  <a:gsLst>
                    <a:gs pos="0">
                      <a:srgbClr val="FFFFFF"/>
                    </a:gs>
                    <a:gs pos="100000">
                      <a:srgbClr val="FFFFFF"/>
                    </a:gs>
                  </a:gsLst>
                  <a:lin ang="5400000" scaled="0"/>
                </a:gradFill>
                <a:ea typeface="Segoe UI" pitchFamily="34" charset="0"/>
                <a:cs typeface="Segoe UI" pitchFamily="34" charset="0"/>
              </a:rPr>
              <a:t>Release Management </a:t>
            </a:r>
            <a:br>
              <a:rPr lang="en-US" sz="1199" dirty="0">
                <a:gradFill>
                  <a:gsLst>
                    <a:gs pos="0">
                      <a:srgbClr val="FFFFFF"/>
                    </a:gs>
                    <a:gs pos="100000">
                      <a:srgbClr val="FFFFFF"/>
                    </a:gs>
                  </a:gsLst>
                  <a:lin ang="5400000" scaled="0"/>
                </a:gradFill>
                <a:ea typeface="Segoe UI" pitchFamily="34" charset="0"/>
                <a:cs typeface="Segoe UI" pitchFamily="34" charset="0"/>
              </a:rPr>
            </a:br>
            <a:r>
              <a:rPr lang="en-US" sz="1199" dirty="0">
                <a:gradFill>
                  <a:gsLst>
                    <a:gs pos="0">
                      <a:srgbClr val="FFFFFF"/>
                    </a:gs>
                    <a:gs pos="100000">
                      <a:srgbClr val="FFFFFF"/>
                    </a:gs>
                  </a:gsLst>
                  <a:lin ang="5400000" scaled="0"/>
                </a:gradFill>
                <a:ea typeface="Segoe UI" pitchFamily="34" charset="0"/>
                <a:cs typeface="Segoe UI" pitchFamily="34" charset="0"/>
              </a:rPr>
              <a:t>for Visual Studio</a:t>
            </a:r>
          </a:p>
        </p:txBody>
      </p:sp>
      <p:grpSp>
        <p:nvGrpSpPr>
          <p:cNvPr id="285" name="Group 284"/>
          <p:cNvGrpSpPr/>
          <p:nvPr/>
        </p:nvGrpSpPr>
        <p:grpSpPr>
          <a:xfrm>
            <a:off x="5825580" y="4812414"/>
            <a:ext cx="682696" cy="442738"/>
            <a:chOff x="6236727" y="5075466"/>
            <a:chExt cx="1685512" cy="1093080"/>
          </a:xfrm>
        </p:grpSpPr>
        <p:grpSp>
          <p:nvGrpSpPr>
            <p:cNvPr id="286" name="Group 285"/>
            <p:cNvGrpSpPr/>
            <p:nvPr/>
          </p:nvGrpSpPr>
          <p:grpSpPr>
            <a:xfrm>
              <a:off x="6604927" y="5075466"/>
              <a:ext cx="1102201" cy="1054928"/>
              <a:chOff x="6604927" y="5075466"/>
              <a:chExt cx="1102201" cy="1054928"/>
            </a:xfrm>
          </p:grpSpPr>
          <p:sp>
            <p:nvSpPr>
              <p:cNvPr id="289" name="Diamond 288"/>
              <p:cNvSpPr/>
              <p:nvPr/>
            </p:nvSpPr>
            <p:spPr bwMode="auto">
              <a:xfrm>
                <a:off x="6642893" y="5075466"/>
                <a:ext cx="869548" cy="480973"/>
              </a:xfrm>
              <a:prstGeom prst="diamond">
                <a:avLst/>
              </a:prstGeom>
              <a:solidFill>
                <a:srgbClr val="3999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a:lnSpc>
                    <a:spcPct val="90000"/>
                  </a:lnSpc>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0" name="Parallelogram 289"/>
              <p:cNvSpPr/>
              <p:nvPr/>
            </p:nvSpPr>
            <p:spPr bwMode="auto">
              <a:xfrm rot="19866714">
                <a:off x="6966649" y="5556675"/>
                <a:ext cx="740479" cy="430284"/>
              </a:xfrm>
              <a:prstGeom prst="parallelogram">
                <a:avLst>
                  <a:gd name="adj" fmla="val 57886"/>
                </a:avLst>
              </a:prstGeom>
              <a:solidFill>
                <a:srgbClr val="ACDA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a:lnSpc>
                    <a:spcPct val="90000"/>
                  </a:lnSpc>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91" name="Parallelogram 290"/>
              <p:cNvSpPr/>
              <p:nvPr/>
            </p:nvSpPr>
            <p:spPr bwMode="auto">
              <a:xfrm rot="5400000">
                <a:off x="6449829" y="5545013"/>
                <a:ext cx="740479" cy="430284"/>
              </a:xfrm>
              <a:prstGeom prst="parallelogram">
                <a:avLst>
                  <a:gd name="adj" fmla="val 57886"/>
                </a:avLst>
              </a:prstGeom>
              <a:solidFill>
                <a:srgbClr val="59B4D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a:lnSpc>
                    <a:spcPct val="90000"/>
                  </a:lnSpc>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87" name="Freeform 286"/>
            <p:cNvSpPr/>
            <p:nvPr/>
          </p:nvSpPr>
          <p:spPr bwMode="auto">
            <a:xfrm rot="1753011">
              <a:off x="7202147" y="5162507"/>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a:lnSpc>
                  <a:spcPct val="90000"/>
                </a:lnSpc>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8" name="Freeform 287"/>
            <p:cNvSpPr/>
            <p:nvPr/>
          </p:nvSpPr>
          <p:spPr bwMode="auto">
            <a:xfrm rot="12600000">
              <a:off x="6236727" y="5077283"/>
              <a:ext cx="720092" cy="1006039"/>
            </a:xfrm>
            <a:custGeom>
              <a:avLst/>
              <a:gdLst>
                <a:gd name="connsiteX0" fmla="*/ 123594 w 3297672"/>
                <a:gd name="connsiteY0" fmla="*/ 15903 h 4607171"/>
                <a:gd name="connsiteX1" fmla="*/ 202363 w 3297672"/>
                <a:gd name="connsiteY1" fmla="*/ 0 h 4607171"/>
                <a:gd name="connsiteX2" fmla="*/ 1340966 w 3297672"/>
                <a:gd name="connsiteY2" fmla="*/ 0 h 4607171"/>
                <a:gd name="connsiteX3" fmla="*/ 1508769 w 3297672"/>
                <a:gd name="connsiteY3" fmla="*/ 89220 h 4607171"/>
                <a:gd name="connsiteX4" fmla="*/ 1514427 w 3297672"/>
                <a:gd name="connsiteY4" fmla="*/ 99645 h 4607171"/>
                <a:gd name="connsiteX5" fmla="*/ 1528034 w 3297672"/>
                <a:gd name="connsiteY5" fmla="*/ 119096 h 4607171"/>
                <a:gd name="connsiteX6" fmla="*/ 3271891 w 3297672"/>
                <a:gd name="connsiteY6" fmla="*/ 3237209 h 4607171"/>
                <a:gd name="connsiteX7" fmla="*/ 3290007 w 3297672"/>
                <a:gd name="connsiteY7" fmla="*/ 3391027 h 4607171"/>
                <a:gd name="connsiteX8" fmla="*/ 3266368 w 3297672"/>
                <a:gd name="connsiteY8" fmla="*/ 3437834 h 4607171"/>
                <a:gd name="connsiteX9" fmla="*/ 3250716 w 3297672"/>
                <a:gd name="connsiteY9" fmla="*/ 3482358 h 4607171"/>
                <a:gd name="connsiteX10" fmla="*/ 2639514 w 3297672"/>
                <a:gd name="connsiteY10" fmla="*/ 4508344 h 4607171"/>
                <a:gd name="connsiteX11" fmla="*/ 2362095 w 3297672"/>
                <a:gd name="connsiteY11" fmla="*/ 4578629 h 4607171"/>
                <a:gd name="connsiteX12" fmla="*/ 2330242 w 3297672"/>
                <a:gd name="connsiteY12" fmla="*/ 4559654 h 4607171"/>
                <a:gd name="connsiteX13" fmla="*/ 2259957 w 3297672"/>
                <a:gd name="connsiteY13" fmla="*/ 4282234 h 4607171"/>
                <a:gd name="connsiteX14" fmla="*/ 2822251 w 3297672"/>
                <a:gd name="connsiteY14" fmla="*/ 3338346 h 4607171"/>
                <a:gd name="connsiteX15" fmla="*/ 1202310 w 3297672"/>
                <a:gd name="connsiteY15" fmla="*/ 441803 h 4607171"/>
                <a:gd name="connsiteX16" fmla="*/ 202363 w 3297672"/>
                <a:gd name="connsiteY16" fmla="*/ 441803 h 4607171"/>
                <a:gd name="connsiteX17" fmla="*/ 0 w 3297672"/>
                <a:gd name="connsiteY17" fmla="*/ 239440 h 4607171"/>
                <a:gd name="connsiteX18" fmla="*/ 0 w 3297672"/>
                <a:gd name="connsiteY18" fmla="*/ 202363 h 4607171"/>
                <a:gd name="connsiteX19" fmla="*/ 123594 w 3297672"/>
                <a:gd name="connsiteY19" fmla="*/ 15903 h 460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7672" h="4607171">
                  <a:moveTo>
                    <a:pt x="123594" y="15903"/>
                  </a:moveTo>
                  <a:cubicBezTo>
                    <a:pt x="147805" y="5663"/>
                    <a:pt x="174423" y="0"/>
                    <a:pt x="202363" y="0"/>
                  </a:cubicBezTo>
                  <a:lnTo>
                    <a:pt x="1340966" y="0"/>
                  </a:lnTo>
                  <a:cubicBezTo>
                    <a:pt x="1410817" y="0"/>
                    <a:pt x="1472403" y="35391"/>
                    <a:pt x="1508769" y="89220"/>
                  </a:cubicBezTo>
                  <a:lnTo>
                    <a:pt x="1514427" y="99645"/>
                  </a:lnTo>
                  <a:lnTo>
                    <a:pt x="1528034" y="119096"/>
                  </a:lnTo>
                  <a:lnTo>
                    <a:pt x="3271891" y="3237209"/>
                  </a:lnTo>
                  <a:cubicBezTo>
                    <a:pt x="3299168" y="3285980"/>
                    <a:pt x="3304093" y="3341191"/>
                    <a:pt x="3290007" y="3391027"/>
                  </a:cubicBezTo>
                  <a:lnTo>
                    <a:pt x="3266368" y="3437834"/>
                  </a:lnTo>
                  <a:lnTo>
                    <a:pt x="3250716" y="3482358"/>
                  </a:lnTo>
                  <a:lnTo>
                    <a:pt x="2639514" y="4508344"/>
                  </a:lnTo>
                  <a:cubicBezTo>
                    <a:pt x="2582316" y="4604360"/>
                    <a:pt x="2458111" y="4635828"/>
                    <a:pt x="2362095" y="4578629"/>
                  </a:cubicBezTo>
                  <a:lnTo>
                    <a:pt x="2330242" y="4559654"/>
                  </a:lnTo>
                  <a:cubicBezTo>
                    <a:pt x="2234225" y="4502455"/>
                    <a:pt x="2202758" y="4378250"/>
                    <a:pt x="2259957" y="4282234"/>
                  </a:cubicBezTo>
                  <a:lnTo>
                    <a:pt x="2822251" y="3338346"/>
                  </a:lnTo>
                  <a:lnTo>
                    <a:pt x="1202310" y="441803"/>
                  </a:lnTo>
                  <a:lnTo>
                    <a:pt x="202363" y="441803"/>
                  </a:lnTo>
                  <a:cubicBezTo>
                    <a:pt x="90601" y="441803"/>
                    <a:pt x="0" y="351202"/>
                    <a:pt x="0" y="239440"/>
                  </a:cubicBezTo>
                  <a:lnTo>
                    <a:pt x="0" y="202363"/>
                  </a:lnTo>
                  <a:cubicBezTo>
                    <a:pt x="0" y="118542"/>
                    <a:pt x="50963" y="46623"/>
                    <a:pt x="123594" y="15903"/>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a:lnSpc>
                  <a:spcPct val="90000"/>
                </a:lnSpc>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92" name="Group 291"/>
          <p:cNvGrpSpPr/>
          <p:nvPr/>
        </p:nvGrpSpPr>
        <p:grpSpPr>
          <a:xfrm>
            <a:off x="5873881" y="2576114"/>
            <a:ext cx="1622465" cy="482253"/>
            <a:chOff x="5998979" y="2622875"/>
            <a:chExt cx="1622695" cy="482321"/>
          </a:xfrm>
        </p:grpSpPr>
        <p:sp>
          <p:nvSpPr>
            <p:cNvPr id="293" name="Rectangle 292"/>
            <p:cNvSpPr/>
            <p:nvPr/>
          </p:nvSpPr>
          <p:spPr>
            <a:xfrm>
              <a:off x="6500990" y="2681604"/>
              <a:ext cx="1120684" cy="396831"/>
            </a:xfrm>
            <a:prstGeom prst="rect">
              <a:avLst/>
            </a:prstGeom>
          </p:spPr>
          <p:txBody>
            <a:bodyPr wrap="square">
              <a:spAutoFit/>
            </a:bodyPr>
            <a:lstStyle/>
            <a:p>
              <a:pPr defTabSz="932239">
                <a:lnSpc>
                  <a:spcPct val="90000"/>
                </a:lnSpc>
              </a:pPr>
              <a:r>
                <a:rPr lang="en-US" sz="1099" dirty="0">
                  <a:gradFill>
                    <a:gsLst>
                      <a:gs pos="0">
                        <a:srgbClr val="FFFFFF"/>
                      </a:gs>
                      <a:gs pos="100000">
                        <a:srgbClr val="FFFFFF"/>
                      </a:gs>
                    </a:gsLst>
                    <a:lin ang="5400000" scaled="0"/>
                  </a:gradFill>
                  <a:ea typeface="Segoe UI" pitchFamily="34" charset="0"/>
                  <a:cs typeface="Segoe UI Semibold" panose="020B0702040204020203" pitchFamily="34" charset="0"/>
                </a:rPr>
                <a:t>Automation Service</a:t>
              </a:r>
            </a:p>
          </p:txBody>
        </p:sp>
        <p:pic>
          <p:nvPicPr>
            <p:cNvPr id="294" name="Picture 15"/>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5998979" y="2622875"/>
              <a:ext cx="534574" cy="482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6" name="TextBox 295"/>
          <p:cNvSpPr txBox="1"/>
          <p:nvPr/>
        </p:nvSpPr>
        <p:spPr>
          <a:xfrm>
            <a:off x="9911486" y="2113389"/>
            <a:ext cx="1791815" cy="676369"/>
          </a:xfrm>
          <a:prstGeom prst="rect">
            <a:avLst/>
          </a:prstGeom>
          <a:noFill/>
        </p:spPr>
        <p:txBody>
          <a:bodyPr wrap="square" lIns="0" tIns="0" rIns="0" bIns="0" rtlCol="0">
            <a:spAutoFit/>
          </a:bodyPr>
          <a:lstStyle/>
          <a:p>
            <a:pPr algn="ctr" defTabSz="932239"/>
            <a:r>
              <a:rPr lang="en-US" sz="1099" spc="-30" dirty="0">
                <a:gradFill>
                  <a:gsLst>
                    <a:gs pos="0">
                      <a:srgbClr val="FFFFFF"/>
                    </a:gs>
                    <a:gs pos="100000">
                      <a:srgbClr val="FFFFFF"/>
                    </a:gs>
                  </a:gsLst>
                  <a:lin ang="5400000" scaled="0"/>
                </a:gradFill>
                <a:ea typeface="Segoe UI" pitchFamily="34" charset="0"/>
                <a:cs typeface="Segoe UI" pitchFamily="34" charset="0"/>
              </a:rPr>
              <a:t>Visual Studio Team Services  Application Insights</a:t>
            </a:r>
          </a:p>
          <a:p>
            <a:pPr algn="ctr" defTabSz="932239"/>
            <a:r>
              <a:rPr lang="en-US" sz="1099" spc="-30" dirty="0">
                <a:gradFill>
                  <a:gsLst>
                    <a:gs pos="0">
                      <a:srgbClr val="FFFFFF"/>
                    </a:gs>
                    <a:gs pos="100000">
                      <a:srgbClr val="FFFFFF"/>
                    </a:gs>
                  </a:gsLst>
                  <a:lin ang="5400000" scaled="0"/>
                </a:gradFill>
                <a:ea typeface="Segoe UI" pitchFamily="34" charset="0"/>
                <a:cs typeface="Segoe UI" pitchFamily="34" charset="0"/>
              </a:rPr>
              <a:t>Operations Management Suite</a:t>
            </a:r>
          </a:p>
          <a:p>
            <a:pPr algn="ctr" defTabSz="932239"/>
            <a:endParaRPr lang="en-US" sz="1099" spc="-30" dirty="0">
              <a:gradFill>
                <a:gsLst>
                  <a:gs pos="0">
                    <a:srgbClr val="FFFFFF"/>
                  </a:gs>
                  <a:gs pos="100000">
                    <a:srgbClr val="FFFFFF"/>
                  </a:gs>
                </a:gsLst>
                <a:lin ang="5400000" scaled="0"/>
              </a:gradFill>
              <a:ea typeface="Segoe UI" pitchFamily="34" charset="0"/>
              <a:cs typeface="Segoe UI" pitchFamily="34" charset="0"/>
            </a:endParaRPr>
          </a:p>
        </p:txBody>
      </p:sp>
      <p:sp>
        <p:nvSpPr>
          <p:cNvPr id="297" name="TextBox 296"/>
          <p:cNvSpPr txBox="1"/>
          <p:nvPr/>
        </p:nvSpPr>
        <p:spPr>
          <a:xfrm>
            <a:off x="6600114" y="5925550"/>
            <a:ext cx="1899289" cy="634088"/>
          </a:xfrm>
          <a:prstGeom prst="rect">
            <a:avLst/>
          </a:prstGeom>
          <a:noFill/>
        </p:spPr>
        <p:txBody>
          <a:bodyPr wrap="none" lIns="182828" tIns="146262" rIns="182828" bIns="146262" rtlCol="0">
            <a:spAutoFit/>
          </a:bodyPr>
          <a:lstStyle/>
          <a:p>
            <a:pPr defTabSz="932239">
              <a:lnSpc>
                <a:spcPct val="90000"/>
              </a:lnSpc>
            </a:pPr>
            <a:r>
              <a:rPr lang="en-US" sz="1199" dirty="0">
                <a:gradFill>
                  <a:gsLst>
                    <a:gs pos="0">
                      <a:srgbClr val="FFFFFF"/>
                    </a:gs>
                    <a:gs pos="100000">
                      <a:srgbClr val="FFFFFF"/>
                    </a:gs>
                  </a:gsLst>
                  <a:lin ang="5400000" scaled="0"/>
                </a:gradFill>
                <a:ea typeface="Segoe UI" pitchFamily="34" charset="0"/>
                <a:cs typeface="Segoe UI" pitchFamily="34" charset="0"/>
              </a:rPr>
              <a:t>Release Management </a:t>
            </a:r>
            <a:br>
              <a:rPr lang="en-US" sz="1199" dirty="0">
                <a:gradFill>
                  <a:gsLst>
                    <a:gs pos="0">
                      <a:srgbClr val="FFFFFF"/>
                    </a:gs>
                    <a:gs pos="100000">
                      <a:srgbClr val="FFFFFF"/>
                    </a:gs>
                  </a:gsLst>
                  <a:lin ang="5400000" scaled="0"/>
                </a:gradFill>
                <a:ea typeface="Segoe UI" pitchFamily="34" charset="0"/>
                <a:cs typeface="Segoe UI" pitchFamily="34" charset="0"/>
              </a:rPr>
            </a:br>
            <a:r>
              <a:rPr lang="en-US" sz="1199" dirty="0">
                <a:gradFill>
                  <a:gsLst>
                    <a:gs pos="0">
                      <a:srgbClr val="FFFFFF"/>
                    </a:gs>
                    <a:gs pos="100000">
                      <a:srgbClr val="FFFFFF"/>
                    </a:gs>
                  </a:gsLst>
                  <a:lin ang="5400000" scaled="0"/>
                </a:gradFill>
                <a:ea typeface="Segoe UI" pitchFamily="34" charset="0"/>
                <a:cs typeface="Segoe UI" pitchFamily="34" charset="0"/>
              </a:rPr>
              <a:t>for Visual Studio</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6468" y="1399022"/>
            <a:ext cx="1407128" cy="559634"/>
          </a:xfrm>
          <a:prstGeom prst="rect">
            <a:avLst/>
          </a:prstGeom>
        </p:spPr>
      </p:pic>
      <p:pic>
        <p:nvPicPr>
          <p:cNvPr id="240" name="Picture 2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7360" y="1359705"/>
            <a:ext cx="1407128" cy="559634"/>
          </a:xfrm>
          <a:prstGeom prst="rect">
            <a:avLst/>
          </a:prstGeom>
        </p:spPr>
      </p:pic>
      <p:pic>
        <p:nvPicPr>
          <p:cNvPr id="241" name="Picture 2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0782" y="6015371"/>
            <a:ext cx="1020120" cy="405716"/>
          </a:xfrm>
          <a:prstGeom prst="rect">
            <a:avLst/>
          </a:prstGeom>
        </p:spPr>
      </p:pic>
      <p:sp>
        <p:nvSpPr>
          <p:cNvPr id="250" name="TextBox 249"/>
          <p:cNvSpPr txBox="1"/>
          <p:nvPr/>
        </p:nvSpPr>
        <p:spPr>
          <a:xfrm>
            <a:off x="1283828" y="6103136"/>
            <a:ext cx="1720541" cy="184538"/>
          </a:xfrm>
          <a:prstGeom prst="rect">
            <a:avLst/>
          </a:prstGeom>
          <a:noFill/>
        </p:spPr>
        <p:txBody>
          <a:bodyPr wrap="square" lIns="0" tIns="0" rIns="0" bIns="0" rtlCol="0">
            <a:spAutoFit/>
          </a:bodyPr>
          <a:lstStyle/>
          <a:p>
            <a:pPr defTabSz="932239"/>
            <a:r>
              <a:rPr lang="en-US" sz="1199" dirty="0">
                <a:gradFill>
                  <a:gsLst>
                    <a:gs pos="0">
                      <a:srgbClr val="FFFFFF"/>
                    </a:gs>
                    <a:gs pos="100000">
                      <a:srgbClr val="FFFFFF"/>
                    </a:gs>
                  </a:gsLst>
                  <a:lin ang="5400000" scaled="0"/>
                </a:gradFill>
                <a:ea typeface="Segoe UI" pitchFamily="34" charset="0"/>
                <a:cs typeface="Segoe UI" pitchFamily="34" charset="0"/>
              </a:rPr>
              <a:t>Team Foundation Server</a:t>
            </a:r>
          </a:p>
        </p:txBody>
      </p:sp>
      <p:sp>
        <p:nvSpPr>
          <p:cNvPr id="7" name="TextBox 6"/>
          <p:cNvSpPr txBox="1"/>
          <p:nvPr/>
        </p:nvSpPr>
        <p:spPr>
          <a:xfrm>
            <a:off x="565796" y="2994437"/>
            <a:ext cx="2825951" cy="489296"/>
          </a:xfrm>
          <a:prstGeom prst="rect">
            <a:avLst/>
          </a:prstGeom>
          <a:noFill/>
        </p:spPr>
        <p:txBody>
          <a:bodyPr wrap="square" lIns="182854" tIns="146284" rIns="182854" bIns="146284" rtlCol="0">
            <a:spAutoFit/>
          </a:bodyPr>
          <a:lstStyle/>
          <a:p>
            <a:pPr algn="ctr" eaLnBrk="0" fontAlgn="base" hangingPunct="0">
              <a:lnSpc>
                <a:spcPct val="90000"/>
              </a:lnSpc>
              <a:spcBef>
                <a:spcPct val="0"/>
              </a:spcBef>
              <a:spcAft>
                <a:spcPts val="600"/>
              </a:spcAft>
            </a:pPr>
            <a:r>
              <a:rPr lang="en-US" sz="1400" dirty="0">
                <a:gradFill>
                  <a:gsLst>
                    <a:gs pos="2917">
                      <a:prstClr val="white"/>
                    </a:gs>
                    <a:gs pos="30000">
                      <a:prstClr val="white"/>
                    </a:gs>
                  </a:gsLst>
                  <a:lin ang="5400000" scaled="0"/>
                </a:gradFill>
                <a:latin typeface="Calibri" panose="020F0502020204030204" pitchFamily="34" charset="0"/>
              </a:rPr>
              <a:t>Developer Workstations</a:t>
            </a:r>
          </a:p>
        </p:txBody>
      </p:sp>
      <p:grpSp>
        <p:nvGrpSpPr>
          <p:cNvPr id="16" name="Group 15"/>
          <p:cNvGrpSpPr/>
          <p:nvPr/>
        </p:nvGrpSpPr>
        <p:grpSpPr>
          <a:xfrm>
            <a:off x="783098" y="3392758"/>
            <a:ext cx="2322417" cy="456677"/>
            <a:chOff x="782344" y="3392752"/>
            <a:chExt cx="2322746" cy="456741"/>
          </a:xfrm>
        </p:grpSpPr>
        <p:grpSp>
          <p:nvGrpSpPr>
            <p:cNvPr id="19" name="Group 18"/>
            <p:cNvGrpSpPr/>
            <p:nvPr/>
          </p:nvGrpSpPr>
          <p:grpSpPr>
            <a:xfrm>
              <a:off x="782344" y="3393987"/>
              <a:ext cx="589953" cy="454188"/>
              <a:chOff x="688638" y="3388251"/>
              <a:chExt cx="453196" cy="372941"/>
            </a:xfrm>
          </p:grpSpPr>
          <p:sp>
            <p:nvSpPr>
              <p:cNvPr id="8" name="Rectangle 7"/>
              <p:cNvSpPr/>
              <p:nvPr/>
            </p:nvSpPr>
            <p:spPr bwMode="auto">
              <a:xfrm>
                <a:off x="688638" y="3388251"/>
                <a:ext cx="453196" cy="274517"/>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p:nvPr/>
            </p:nvCxnSpPr>
            <p:spPr>
              <a:xfrm>
                <a:off x="754507" y="3755068"/>
                <a:ext cx="328241" cy="0"/>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5400000">
                <a:off x="722648" y="3601268"/>
                <a:ext cx="177012" cy="141648"/>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253" name="Arc 252"/>
              <p:cNvSpPr/>
              <p:nvPr/>
            </p:nvSpPr>
            <p:spPr>
              <a:xfrm rot="5400000" flipV="1">
                <a:off x="938694" y="3602133"/>
                <a:ext cx="177012" cy="141105"/>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12" name="Rectangle 11"/>
              <p:cNvSpPr/>
              <p:nvPr/>
            </p:nvSpPr>
            <p:spPr bwMode="auto">
              <a:xfrm>
                <a:off x="881979" y="3671499"/>
                <a:ext cx="74669" cy="835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Isosceles Triangle 12"/>
              <p:cNvSpPr/>
              <p:nvPr/>
            </p:nvSpPr>
            <p:spPr bwMode="auto">
              <a:xfrm>
                <a:off x="850876" y="3697428"/>
                <a:ext cx="65293" cy="4652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Isosceles Triangle 13"/>
              <p:cNvSpPr/>
              <p:nvPr/>
            </p:nvSpPr>
            <p:spPr bwMode="auto">
              <a:xfrm>
                <a:off x="904999" y="3685595"/>
                <a:ext cx="85838" cy="62097"/>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14" name="Group 313"/>
            <p:cNvGrpSpPr/>
            <p:nvPr/>
          </p:nvGrpSpPr>
          <p:grpSpPr>
            <a:xfrm>
              <a:off x="1652094" y="3392752"/>
              <a:ext cx="589953" cy="454188"/>
              <a:chOff x="688638" y="3388251"/>
              <a:chExt cx="453196" cy="372941"/>
            </a:xfrm>
          </p:grpSpPr>
          <p:sp>
            <p:nvSpPr>
              <p:cNvPr id="315" name="Rectangle 314"/>
              <p:cNvSpPr/>
              <p:nvPr/>
            </p:nvSpPr>
            <p:spPr bwMode="auto">
              <a:xfrm>
                <a:off x="688638" y="3388251"/>
                <a:ext cx="453196" cy="274517"/>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16" name="Straight Connector 315"/>
              <p:cNvCxnSpPr/>
              <p:nvPr/>
            </p:nvCxnSpPr>
            <p:spPr>
              <a:xfrm>
                <a:off x="754507" y="3755068"/>
                <a:ext cx="328241" cy="0"/>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7" name="Arc 316"/>
              <p:cNvSpPr/>
              <p:nvPr/>
            </p:nvSpPr>
            <p:spPr>
              <a:xfrm rot="5400000">
                <a:off x="722648" y="3601268"/>
                <a:ext cx="177012" cy="141648"/>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18" name="Arc 317"/>
              <p:cNvSpPr/>
              <p:nvPr/>
            </p:nvSpPr>
            <p:spPr>
              <a:xfrm rot="5400000" flipV="1">
                <a:off x="938694" y="3602133"/>
                <a:ext cx="177012" cy="141105"/>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19" name="Rectangle 318"/>
              <p:cNvSpPr/>
              <p:nvPr/>
            </p:nvSpPr>
            <p:spPr bwMode="auto">
              <a:xfrm>
                <a:off x="881979" y="3671499"/>
                <a:ext cx="74669" cy="835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0" name="Isosceles Triangle 319"/>
              <p:cNvSpPr/>
              <p:nvPr/>
            </p:nvSpPr>
            <p:spPr bwMode="auto">
              <a:xfrm>
                <a:off x="850876" y="3697428"/>
                <a:ext cx="65293" cy="4652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1" name="Isosceles Triangle 320"/>
              <p:cNvSpPr/>
              <p:nvPr/>
            </p:nvSpPr>
            <p:spPr bwMode="auto">
              <a:xfrm>
                <a:off x="904999" y="3685595"/>
                <a:ext cx="85838" cy="62097"/>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23" name="Group 322"/>
            <p:cNvGrpSpPr/>
            <p:nvPr/>
          </p:nvGrpSpPr>
          <p:grpSpPr>
            <a:xfrm>
              <a:off x="2515137" y="3395305"/>
              <a:ext cx="589953" cy="454188"/>
              <a:chOff x="688638" y="3388251"/>
              <a:chExt cx="453196" cy="372941"/>
            </a:xfrm>
          </p:grpSpPr>
          <p:sp>
            <p:nvSpPr>
              <p:cNvPr id="324" name="Rectangle 323"/>
              <p:cNvSpPr/>
              <p:nvPr/>
            </p:nvSpPr>
            <p:spPr bwMode="auto">
              <a:xfrm>
                <a:off x="688638" y="3388251"/>
                <a:ext cx="453196" cy="274517"/>
              </a:xfrm>
              <a:prstGeom prst="rect">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325" name="Straight Connector 324"/>
              <p:cNvCxnSpPr/>
              <p:nvPr/>
            </p:nvCxnSpPr>
            <p:spPr>
              <a:xfrm>
                <a:off x="754507" y="3755068"/>
                <a:ext cx="328241" cy="0"/>
              </a:xfrm>
              <a:prstGeom prst="line">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6" name="Arc 325"/>
              <p:cNvSpPr/>
              <p:nvPr/>
            </p:nvSpPr>
            <p:spPr>
              <a:xfrm rot="5400000">
                <a:off x="722648" y="3601268"/>
                <a:ext cx="177012" cy="141648"/>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27" name="Arc 326"/>
              <p:cNvSpPr/>
              <p:nvPr/>
            </p:nvSpPr>
            <p:spPr>
              <a:xfrm rot="5400000" flipV="1">
                <a:off x="938694" y="3602133"/>
                <a:ext cx="177012" cy="141105"/>
              </a:xfrm>
              <a:prstGeom prst="arc">
                <a:avLst>
                  <a:gd name="adj1" fmla="val 16177955"/>
                  <a:gd name="adj2" fmla="val 21599874"/>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prstClr val="white"/>
                  </a:solidFill>
                </a:endParaRPr>
              </a:p>
            </p:txBody>
          </p:sp>
          <p:sp>
            <p:nvSpPr>
              <p:cNvPr id="328" name="Rectangle 327"/>
              <p:cNvSpPr/>
              <p:nvPr/>
            </p:nvSpPr>
            <p:spPr bwMode="auto">
              <a:xfrm>
                <a:off x="881979" y="3671499"/>
                <a:ext cx="74669" cy="835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29" name="Isosceles Triangle 328"/>
              <p:cNvSpPr/>
              <p:nvPr/>
            </p:nvSpPr>
            <p:spPr bwMode="auto">
              <a:xfrm>
                <a:off x="850876" y="3697428"/>
                <a:ext cx="65293" cy="4652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30" name="Isosceles Triangle 329"/>
              <p:cNvSpPr/>
              <p:nvPr/>
            </p:nvSpPr>
            <p:spPr bwMode="auto">
              <a:xfrm>
                <a:off x="904999" y="3685595"/>
                <a:ext cx="85838" cy="62097"/>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eaLnBrk="0" fontAlgn="base" hangingPunct="0">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343" name="Rounded Rectangle 342"/>
          <p:cNvSpPr/>
          <p:nvPr/>
        </p:nvSpPr>
        <p:spPr bwMode="auto">
          <a:xfrm>
            <a:off x="7814784" y="4964183"/>
            <a:ext cx="1869019" cy="563278"/>
          </a:xfrm>
          <a:prstGeom prst="roundRect">
            <a:avLst>
              <a:gd name="adj" fmla="val 0"/>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44808" numCol="1" spcCol="0" rtlCol="0" fromWordArt="0" anchor="b" anchorCtr="0" forceAA="0" compatLnSpc="1">
            <a:prstTxWarp prst="textNoShape">
              <a:avLst/>
            </a:prstTxWarp>
            <a:noAutofit/>
          </a:bodyPr>
          <a:lstStyle/>
          <a:p>
            <a:pPr algn="ctr" defTabSz="913751"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Dev/Test</a:t>
            </a:r>
          </a:p>
        </p:txBody>
      </p:sp>
      <p:cxnSp>
        <p:nvCxnSpPr>
          <p:cNvPr id="15" name="Straight Connector 14"/>
          <p:cNvCxnSpPr/>
          <p:nvPr/>
        </p:nvCxnSpPr>
        <p:spPr>
          <a:xfrm>
            <a:off x="630786" y="6460175"/>
            <a:ext cx="1101950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30785" y="5539797"/>
            <a:ext cx="271087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678346" y="5539797"/>
            <a:ext cx="176488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678346" y="2915015"/>
            <a:ext cx="176488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a:off x="5791908" y="5539797"/>
            <a:ext cx="176488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9959375" y="5539797"/>
            <a:ext cx="176488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58" name="Picture 6" descr="C:\temp\VS_Wht_rgb.png"/>
          <p:cNvPicPr>
            <a:picLocks noChangeAspect="1" noChangeArrowheads="1"/>
          </p:cNvPicPr>
          <p:nvPr/>
        </p:nvPicPr>
        <p:blipFill>
          <a:blip r:embed="rId9" cstate="print">
            <a:extLst>
              <a:ext uri="{28A0092B-C50C-407E-A947-70E740481C1C}">
                <a14:useLocalDpi xmlns:a14="http://schemas.microsoft.com/office/drawing/2010/main" val="0"/>
              </a:ext>
            </a:extLst>
          </a:blip>
          <a:srcRect l="4938" t="21764" r="76846" b="19292"/>
          <a:stretch>
            <a:fillRect/>
          </a:stretch>
        </p:blipFill>
        <p:spPr bwMode="auto">
          <a:xfrm>
            <a:off x="938971" y="3434006"/>
            <a:ext cx="287125" cy="260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9" name="Picture 6" descr="C:\temp\VS_Wht_rgb.png"/>
          <p:cNvPicPr>
            <a:picLocks noChangeAspect="1" noChangeArrowheads="1"/>
          </p:cNvPicPr>
          <p:nvPr/>
        </p:nvPicPr>
        <p:blipFill>
          <a:blip r:embed="rId9" cstate="print">
            <a:extLst>
              <a:ext uri="{28A0092B-C50C-407E-A947-70E740481C1C}">
                <a14:useLocalDpi xmlns:a14="http://schemas.microsoft.com/office/drawing/2010/main" val="0"/>
              </a:ext>
            </a:extLst>
          </a:blip>
          <a:srcRect l="4938" t="21764" r="76846" b="19292"/>
          <a:stretch>
            <a:fillRect/>
          </a:stretch>
        </p:blipFill>
        <p:spPr bwMode="auto">
          <a:xfrm>
            <a:off x="1808257" y="3434006"/>
            <a:ext cx="287125" cy="260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 name="Picture 6" descr="C:\temp\VS_Wht_rgb.png"/>
          <p:cNvPicPr>
            <a:picLocks noChangeAspect="1" noChangeArrowheads="1"/>
          </p:cNvPicPr>
          <p:nvPr/>
        </p:nvPicPr>
        <p:blipFill>
          <a:blip r:embed="rId9" cstate="print">
            <a:extLst>
              <a:ext uri="{28A0092B-C50C-407E-A947-70E740481C1C}">
                <a14:useLocalDpi xmlns:a14="http://schemas.microsoft.com/office/drawing/2010/main" val="0"/>
              </a:ext>
            </a:extLst>
          </a:blip>
          <a:srcRect l="4938" t="21764" r="76846" b="19292"/>
          <a:stretch>
            <a:fillRect/>
          </a:stretch>
        </p:blipFill>
        <p:spPr bwMode="auto">
          <a:xfrm>
            <a:off x="2669023" y="3434006"/>
            <a:ext cx="287125" cy="260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 name="Rectangle 235"/>
          <p:cNvSpPr>
            <a:spLocks noChangeArrowheads="1"/>
          </p:cNvSpPr>
          <p:nvPr/>
        </p:nvSpPr>
        <p:spPr bwMode="auto">
          <a:xfrm>
            <a:off x="449445" y="1172558"/>
            <a:ext cx="3033605" cy="1817996"/>
          </a:xfrm>
          <a:prstGeom prst="rect">
            <a:avLst/>
          </a:prstGeom>
          <a:solidFill>
            <a:srgbClr val="ECF1F2"/>
          </a:solidFill>
          <a:ln w="0">
            <a:noFill/>
            <a:prstDash val="solid"/>
            <a:miter lim="800000"/>
            <a:headEnd/>
            <a:tailEnd/>
          </a:ln>
        </p:spPr>
        <p:txBody>
          <a:bodyPr vert="horz" wrap="square" lIns="91427" tIns="45713" rIns="91427" bIns="45713" numCol="1" anchor="t" anchorCtr="0" compatLnSpc="1">
            <a:prstTxWarp prst="textNoShape">
              <a:avLst/>
            </a:prstTxWarp>
          </a:bodyPr>
          <a:lstStyle/>
          <a:p>
            <a:endParaRPr lang="en-US">
              <a:solidFill>
                <a:prstClr val="white"/>
              </a:solidFill>
            </a:endParaRPr>
          </a:p>
        </p:txBody>
      </p:sp>
      <p:sp>
        <p:nvSpPr>
          <p:cNvPr id="206" name="Rounded Rectangle 205"/>
          <p:cNvSpPr/>
          <p:nvPr/>
        </p:nvSpPr>
        <p:spPr bwMode="auto">
          <a:xfrm>
            <a:off x="7804420" y="2480602"/>
            <a:ext cx="1868754" cy="2313428"/>
          </a:xfrm>
          <a:prstGeom prst="roundRect">
            <a:avLst>
              <a:gd name="adj" fmla="val 0"/>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44802" numCol="1" spcCol="0" rtlCol="0" fromWordArt="0" anchor="b" anchorCtr="0" forceAA="0" compatLnSpc="1">
            <a:prstTxWarp prst="textNoShape">
              <a:avLst/>
            </a:prstTxWarp>
            <a:noAutofit/>
          </a:bodyPr>
          <a:lstStyle/>
          <a:p>
            <a:pPr algn="ctr" defTabSz="913576" fontAlgn="base">
              <a:lnSpc>
                <a:spcPct val="90000"/>
              </a:lnSpc>
              <a:spcBef>
                <a:spcPct val="0"/>
              </a:spcBef>
              <a:spcAft>
                <a:spcPct val="0"/>
              </a:spcAft>
            </a:pPr>
            <a:r>
              <a:rPr lang="en-US" sz="1400" dirty="0">
                <a:solidFill>
                  <a:srgbClr val="FFFFFF"/>
                </a:solidFill>
                <a:latin typeface="Segoe UI Light"/>
                <a:ea typeface="Segoe UI" pitchFamily="34" charset="0"/>
                <a:cs typeface="Segoe UI" pitchFamily="34" charset="0"/>
              </a:rPr>
              <a:t>Production / Stage</a:t>
            </a:r>
          </a:p>
        </p:txBody>
      </p:sp>
      <p:sp>
        <p:nvSpPr>
          <p:cNvPr id="420" name="Freeform 279"/>
          <p:cNvSpPr>
            <a:spLocks/>
          </p:cNvSpPr>
          <p:nvPr/>
        </p:nvSpPr>
        <p:spPr bwMode="auto">
          <a:xfrm>
            <a:off x="996160" y="2189404"/>
            <a:ext cx="84745" cy="254811"/>
          </a:xfrm>
          <a:custGeom>
            <a:avLst/>
            <a:gdLst>
              <a:gd name="T0" fmla="*/ 0 w 44"/>
              <a:gd name="T1" fmla="*/ 0 h 154"/>
              <a:gd name="T2" fmla="*/ 44 w 44"/>
              <a:gd name="T3" fmla="*/ 23 h 154"/>
              <a:gd name="T4" fmla="*/ 44 w 44"/>
              <a:gd name="T5" fmla="*/ 154 h 154"/>
              <a:gd name="T6" fmla="*/ 0 w 44"/>
              <a:gd name="T7" fmla="*/ 154 h 154"/>
              <a:gd name="T8" fmla="*/ 0 w 44"/>
              <a:gd name="T9" fmla="*/ 0 h 154"/>
            </a:gdLst>
            <a:ahLst/>
            <a:cxnLst>
              <a:cxn ang="0">
                <a:pos x="T0" y="T1"/>
              </a:cxn>
              <a:cxn ang="0">
                <a:pos x="T2" y="T3"/>
              </a:cxn>
              <a:cxn ang="0">
                <a:pos x="T4" y="T5"/>
              </a:cxn>
              <a:cxn ang="0">
                <a:pos x="T6" y="T7"/>
              </a:cxn>
              <a:cxn ang="0">
                <a:pos x="T8" y="T9"/>
              </a:cxn>
            </a:cxnLst>
            <a:rect l="0" t="0" r="r" b="b"/>
            <a:pathLst>
              <a:path w="44" h="154">
                <a:moveTo>
                  <a:pt x="0" y="0"/>
                </a:moveTo>
                <a:lnTo>
                  <a:pt x="44" y="23"/>
                </a:lnTo>
                <a:lnTo>
                  <a:pt x="44" y="154"/>
                </a:lnTo>
                <a:lnTo>
                  <a:pt x="0" y="154"/>
                </a:lnTo>
                <a:lnTo>
                  <a:pt x="0" y="0"/>
                </a:lnTo>
                <a:close/>
              </a:path>
            </a:pathLst>
          </a:custGeom>
          <a:solidFill>
            <a:schemeClr val="bg1">
              <a:alpha val="13000"/>
            </a:schemeClr>
          </a:solidFill>
          <a:ln w="0">
            <a:noFill/>
            <a:prstDash val="solid"/>
            <a:round/>
            <a:headEnd/>
            <a:tailEnd/>
          </a:ln>
        </p:spPr>
        <p:txBody>
          <a:bodyPr vert="horz" wrap="square" lIns="91427" tIns="45713" rIns="91427" bIns="45713" numCol="1" anchor="t" anchorCtr="0" compatLnSpc="1">
            <a:prstTxWarp prst="textNoShape">
              <a:avLst/>
            </a:prstTxWarp>
          </a:bodyPr>
          <a:lstStyle/>
          <a:p>
            <a:endParaRPr lang="en-US">
              <a:solidFill>
                <a:prstClr val="white"/>
              </a:solidFill>
            </a:endParaRPr>
          </a:p>
        </p:txBody>
      </p:sp>
      <p:sp>
        <p:nvSpPr>
          <p:cNvPr id="192" name="Rectangle 191"/>
          <p:cNvSpPr/>
          <p:nvPr/>
        </p:nvSpPr>
        <p:spPr bwMode="auto">
          <a:xfrm>
            <a:off x="865883" y="4544920"/>
            <a:ext cx="2223602" cy="867815"/>
          </a:xfrm>
          <a:prstGeom prst="rect">
            <a:avLst/>
          </a:prstGeom>
          <a:noFill/>
          <a:ln w="28575">
            <a:solidFill>
              <a:srgbClr val="FFFFFF">
                <a:alpha val="7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5" eaLnBrk="0" fontAlgn="base" hangingPunct="0">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3" name="Rectangle 192"/>
          <p:cNvSpPr/>
          <p:nvPr/>
        </p:nvSpPr>
        <p:spPr>
          <a:xfrm>
            <a:off x="1228253" y="4262014"/>
            <a:ext cx="1463769" cy="312029"/>
          </a:xfrm>
          <a:prstGeom prst="rect">
            <a:avLst/>
          </a:prstGeom>
        </p:spPr>
        <p:txBody>
          <a:bodyPr wrap="square">
            <a:spAutoFit/>
          </a:bodyPr>
          <a:lstStyle/>
          <a:p>
            <a:pPr algn="ctr" defTabSz="913698"/>
            <a:r>
              <a:rPr lang="en-US" sz="1400" dirty="0">
                <a:gradFill>
                  <a:gsLst>
                    <a:gs pos="0">
                      <a:srgbClr val="FFFFFF"/>
                    </a:gs>
                    <a:gs pos="100000">
                      <a:srgbClr val="FFFFFF"/>
                    </a:gs>
                  </a:gsLst>
                  <a:lin ang="5400000" scaled="0"/>
                </a:gradFill>
                <a:ea typeface="Segoe UI" pitchFamily="34" charset="0"/>
                <a:cs typeface="Segoe UI" pitchFamily="34" charset="0"/>
              </a:rPr>
              <a:t>Source</a:t>
            </a:r>
          </a:p>
        </p:txBody>
      </p:sp>
      <p:grpSp>
        <p:nvGrpSpPr>
          <p:cNvPr id="194" name="Group 193"/>
          <p:cNvGrpSpPr/>
          <p:nvPr/>
        </p:nvGrpSpPr>
        <p:grpSpPr>
          <a:xfrm>
            <a:off x="7879687" y="1380142"/>
            <a:ext cx="1715883" cy="973864"/>
            <a:chOff x="8154079" y="1500188"/>
            <a:chExt cx="2496095" cy="1416683"/>
          </a:xfrm>
        </p:grpSpPr>
        <p:sp>
          <p:nvSpPr>
            <p:cNvPr id="195" name="original cloud"/>
            <p:cNvSpPr>
              <a:spLocks noChangeAspect="1"/>
            </p:cNvSpPr>
            <p:nvPr/>
          </p:nvSpPr>
          <p:spPr bwMode="black">
            <a:xfrm>
              <a:off x="8154079" y="1500188"/>
              <a:ext cx="2496095" cy="141668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solidFill>
            <a:ln>
              <a:noFill/>
            </a:ln>
            <a:extLst/>
          </p:spPr>
          <p:txBody>
            <a:bodyPr vert="horz" wrap="square" lIns="89593" tIns="44798" rIns="89593" bIns="44798" numCol="1" anchor="t" anchorCtr="0" compatLnSpc="1">
              <a:prstTxWarp prst="textNoShape">
                <a:avLst/>
              </a:prstTxWarp>
            </a:bodyPr>
            <a:lstStyle/>
            <a:p>
              <a:pPr defTabSz="776800" eaLnBrk="0" fontAlgn="base" hangingPunct="0">
                <a:spcBef>
                  <a:spcPct val="0"/>
                </a:spcBef>
                <a:spcAft>
                  <a:spcPct val="0"/>
                </a:spcAft>
              </a:pPr>
              <a:endParaRPr lang="en-US" sz="1763" dirty="0">
                <a:solidFill>
                  <a:srgbClr val="00188F"/>
                </a:solidFill>
                <a:latin typeface="Calibri" panose="020F0502020204030204" pitchFamily="34" charset="0"/>
              </a:endParaRPr>
            </a:p>
          </p:txBody>
        </p:sp>
        <p:sp>
          <p:nvSpPr>
            <p:cNvPr id="196" name="arrow cycle"/>
            <p:cNvSpPr>
              <a:spLocks noChangeAspect="1" noEditPoints="1"/>
            </p:cNvSpPr>
            <p:nvPr/>
          </p:nvSpPr>
          <p:spPr bwMode="auto">
            <a:xfrm rot="11880000">
              <a:off x="9049600" y="1936321"/>
              <a:ext cx="831010" cy="737611"/>
            </a:xfrm>
            <a:custGeom>
              <a:avLst/>
              <a:gdLst>
                <a:gd name="T0" fmla="*/ 238 w 529"/>
                <a:gd name="T1" fmla="*/ 1 h 469"/>
                <a:gd name="T2" fmla="*/ 185 w 529"/>
                <a:gd name="T3" fmla="*/ 100 h 469"/>
                <a:gd name="T4" fmla="*/ 165 w 529"/>
                <a:gd name="T5" fmla="*/ 63 h 469"/>
                <a:gd name="T6" fmla="*/ 158 w 529"/>
                <a:gd name="T7" fmla="*/ 67 h 469"/>
                <a:gd name="T8" fmla="*/ 70 w 529"/>
                <a:gd name="T9" fmla="*/ 164 h 469"/>
                <a:gd name="T10" fmla="*/ 69 w 529"/>
                <a:gd name="T11" fmla="*/ 165 h 469"/>
                <a:gd name="T12" fmla="*/ 55 w 529"/>
                <a:gd name="T13" fmla="*/ 256 h 469"/>
                <a:gd name="T14" fmla="*/ 55 w 529"/>
                <a:gd name="T15" fmla="*/ 256 h 469"/>
                <a:gd name="T16" fmla="*/ 55 w 529"/>
                <a:gd name="T17" fmla="*/ 257 h 469"/>
                <a:gd name="T18" fmla="*/ 58 w 529"/>
                <a:gd name="T19" fmla="*/ 273 h 469"/>
                <a:gd name="T20" fmla="*/ 58 w 529"/>
                <a:gd name="T21" fmla="*/ 274 h 469"/>
                <a:gd name="T22" fmla="*/ 58 w 529"/>
                <a:gd name="T23" fmla="*/ 277 h 469"/>
                <a:gd name="T24" fmla="*/ 61 w 529"/>
                <a:gd name="T25" fmla="*/ 290 h 469"/>
                <a:gd name="T26" fmla="*/ 62 w 529"/>
                <a:gd name="T27" fmla="*/ 292 h 469"/>
                <a:gd name="T28" fmla="*/ 63 w 529"/>
                <a:gd name="T29" fmla="*/ 296 h 469"/>
                <a:gd name="T30" fmla="*/ 68 w 529"/>
                <a:gd name="T31" fmla="*/ 309 h 469"/>
                <a:gd name="T32" fmla="*/ 68 w 529"/>
                <a:gd name="T33" fmla="*/ 310 h 469"/>
                <a:gd name="T34" fmla="*/ 70 w 529"/>
                <a:gd name="T35" fmla="*/ 314 h 469"/>
                <a:gd name="T36" fmla="*/ 75 w 529"/>
                <a:gd name="T37" fmla="*/ 325 h 469"/>
                <a:gd name="T38" fmla="*/ 77 w 529"/>
                <a:gd name="T39" fmla="*/ 329 h 469"/>
                <a:gd name="T40" fmla="*/ 158 w 529"/>
                <a:gd name="T41" fmla="*/ 417 h 469"/>
                <a:gd name="T42" fmla="*/ 261 w 529"/>
                <a:gd name="T43" fmla="*/ 444 h 469"/>
                <a:gd name="T44" fmla="*/ 274 w 529"/>
                <a:gd name="T45" fmla="*/ 444 h 469"/>
                <a:gd name="T46" fmla="*/ 260 w 529"/>
                <a:gd name="T47" fmla="*/ 469 h 469"/>
                <a:gd name="T48" fmla="*/ 149 w 529"/>
                <a:gd name="T49" fmla="*/ 438 h 469"/>
                <a:gd name="T50" fmla="*/ 144 w 529"/>
                <a:gd name="T51" fmla="*/ 436 h 469"/>
                <a:gd name="T52" fmla="*/ 53 w 529"/>
                <a:gd name="T53" fmla="*/ 132 h 469"/>
                <a:gd name="T54" fmla="*/ 238 w 529"/>
                <a:gd name="T55" fmla="*/ 1 h 469"/>
                <a:gd name="T56" fmla="*/ 476 w 529"/>
                <a:gd name="T57" fmla="*/ 337 h 469"/>
                <a:gd name="T58" fmla="*/ 386 w 529"/>
                <a:gd name="T59" fmla="*/ 33 h 469"/>
                <a:gd name="T60" fmla="*/ 381 w 529"/>
                <a:gd name="T61" fmla="*/ 30 h 469"/>
                <a:gd name="T62" fmla="*/ 270 w 529"/>
                <a:gd name="T63" fmla="*/ 0 h 469"/>
                <a:gd name="T64" fmla="*/ 256 w 529"/>
                <a:gd name="T65" fmla="*/ 25 h 469"/>
                <a:gd name="T66" fmla="*/ 268 w 529"/>
                <a:gd name="T67" fmla="*/ 25 h 469"/>
                <a:gd name="T68" fmla="*/ 371 w 529"/>
                <a:gd name="T69" fmla="*/ 52 h 469"/>
                <a:gd name="T70" fmla="*/ 453 w 529"/>
                <a:gd name="T71" fmla="*/ 139 h 469"/>
                <a:gd name="T72" fmla="*/ 455 w 529"/>
                <a:gd name="T73" fmla="*/ 144 h 469"/>
                <a:gd name="T74" fmla="*/ 460 w 529"/>
                <a:gd name="T75" fmla="*/ 154 h 469"/>
                <a:gd name="T76" fmla="*/ 462 w 529"/>
                <a:gd name="T77" fmla="*/ 159 h 469"/>
                <a:gd name="T78" fmla="*/ 462 w 529"/>
                <a:gd name="T79" fmla="*/ 159 h 469"/>
                <a:gd name="T80" fmla="*/ 466 w 529"/>
                <a:gd name="T81" fmla="*/ 172 h 469"/>
                <a:gd name="T82" fmla="*/ 468 w 529"/>
                <a:gd name="T83" fmla="*/ 176 h 469"/>
                <a:gd name="T84" fmla="*/ 468 w 529"/>
                <a:gd name="T85" fmla="*/ 178 h 469"/>
                <a:gd name="T86" fmla="*/ 471 w 529"/>
                <a:gd name="T87" fmla="*/ 192 h 469"/>
                <a:gd name="T88" fmla="*/ 472 w 529"/>
                <a:gd name="T89" fmla="*/ 195 h 469"/>
                <a:gd name="T90" fmla="*/ 472 w 529"/>
                <a:gd name="T91" fmla="*/ 196 h 469"/>
                <a:gd name="T92" fmla="*/ 474 w 529"/>
                <a:gd name="T93" fmla="*/ 211 h 469"/>
                <a:gd name="T94" fmla="*/ 474 w 529"/>
                <a:gd name="T95" fmla="*/ 212 h 469"/>
                <a:gd name="T96" fmla="*/ 474 w 529"/>
                <a:gd name="T97" fmla="*/ 213 h 469"/>
                <a:gd name="T98" fmla="*/ 460 w 529"/>
                <a:gd name="T99" fmla="*/ 304 h 469"/>
                <a:gd name="T100" fmla="*/ 460 w 529"/>
                <a:gd name="T101" fmla="*/ 304 h 469"/>
                <a:gd name="T102" fmla="*/ 372 w 529"/>
                <a:gd name="T103" fmla="*/ 402 h 469"/>
                <a:gd name="T104" fmla="*/ 365 w 529"/>
                <a:gd name="T105" fmla="*/ 405 h 469"/>
                <a:gd name="T106" fmla="*/ 345 w 529"/>
                <a:gd name="T107" fmla="*/ 368 h 469"/>
                <a:gd name="T108" fmla="*/ 291 w 529"/>
                <a:gd name="T109" fmla="*/ 468 h 469"/>
                <a:gd name="T110" fmla="*/ 476 w 529"/>
                <a:gd name="T111" fmla="*/ 33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69">
                  <a:moveTo>
                    <a:pt x="238" y="1"/>
                  </a:moveTo>
                  <a:cubicBezTo>
                    <a:pt x="185" y="100"/>
                    <a:pt x="185" y="100"/>
                    <a:pt x="185" y="100"/>
                  </a:cubicBezTo>
                  <a:cubicBezTo>
                    <a:pt x="165" y="63"/>
                    <a:pt x="165" y="63"/>
                    <a:pt x="165" y="63"/>
                  </a:cubicBezTo>
                  <a:cubicBezTo>
                    <a:pt x="158" y="67"/>
                    <a:pt x="158" y="67"/>
                    <a:pt x="158" y="67"/>
                  </a:cubicBezTo>
                  <a:cubicBezTo>
                    <a:pt x="118" y="88"/>
                    <a:pt x="87" y="122"/>
                    <a:pt x="70" y="164"/>
                  </a:cubicBezTo>
                  <a:cubicBezTo>
                    <a:pt x="69" y="165"/>
                    <a:pt x="69" y="165"/>
                    <a:pt x="69" y="165"/>
                  </a:cubicBezTo>
                  <a:cubicBezTo>
                    <a:pt x="58" y="193"/>
                    <a:pt x="53" y="225"/>
                    <a:pt x="55" y="256"/>
                  </a:cubicBezTo>
                  <a:cubicBezTo>
                    <a:pt x="55" y="256"/>
                    <a:pt x="55" y="256"/>
                    <a:pt x="55" y="256"/>
                  </a:cubicBezTo>
                  <a:cubicBezTo>
                    <a:pt x="55" y="256"/>
                    <a:pt x="55" y="257"/>
                    <a:pt x="55" y="257"/>
                  </a:cubicBezTo>
                  <a:cubicBezTo>
                    <a:pt x="56" y="262"/>
                    <a:pt x="57" y="267"/>
                    <a:pt x="58" y="273"/>
                  </a:cubicBezTo>
                  <a:cubicBezTo>
                    <a:pt x="58" y="274"/>
                    <a:pt x="58" y="274"/>
                    <a:pt x="58" y="274"/>
                  </a:cubicBezTo>
                  <a:cubicBezTo>
                    <a:pt x="58" y="275"/>
                    <a:pt x="58" y="276"/>
                    <a:pt x="58" y="277"/>
                  </a:cubicBezTo>
                  <a:cubicBezTo>
                    <a:pt x="59" y="281"/>
                    <a:pt x="60" y="285"/>
                    <a:pt x="61" y="290"/>
                  </a:cubicBezTo>
                  <a:cubicBezTo>
                    <a:pt x="62" y="292"/>
                    <a:pt x="62" y="292"/>
                    <a:pt x="62" y="292"/>
                  </a:cubicBezTo>
                  <a:cubicBezTo>
                    <a:pt x="62" y="293"/>
                    <a:pt x="63" y="295"/>
                    <a:pt x="63" y="296"/>
                  </a:cubicBezTo>
                  <a:cubicBezTo>
                    <a:pt x="64" y="300"/>
                    <a:pt x="66" y="304"/>
                    <a:pt x="68" y="309"/>
                  </a:cubicBezTo>
                  <a:cubicBezTo>
                    <a:pt x="68" y="310"/>
                    <a:pt x="68" y="310"/>
                    <a:pt x="68" y="310"/>
                  </a:cubicBezTo>
                  <a:cubicBezTo>
                    <a:pt x="68" y="311"/>
                    <a:pt x="69" y="313"/>
                    <a:pt x="70" y="314"/>
                  </a:cubicBezTo>
                  <a:cubicBezTo>
                    <a:pt x="71" y="318"/>
                    <a:pt x="73" y="321"/>
                    <a:pt x="75" y="325"/>
                  </a:cubicBezTo>
                  <a:cubicBezTo>
                    <a:pt x="75" y="326"/>
                    <a:pt x="76" y="328"/>
                    <a:pt x="77" y="329"/>
                  </a:cubicBezTo>
                  <a:cubicBezTo>
                    <a:pt x="95" y="368"/>
                    <a:pt x="124" y="399"/>
                    <a:pt x="158" y="417"/>
                  </a:cubicBezTo>
                  <a:cubicBezTo>
                    <a:pt x="163" y="420"/>
                    <a:pt x="200" y="444"/>
                    <a:pt x="261" y="444"/>
                  </a:cubicBezTo>
                  <a:cubicBezTo>
                    <a:pt x="266" y="444"/>
                    <a:pt x="270" y="444"/>
                    <a:pt x="274" y="444"/>
                  </a:cubicBezTo>
                  <a:cubicBezTo>
                    <a:pt x="260" y="469"/>
                    <a:pt x="260" y="469"/>
                    <a:pt x="260" y="469"/>
                  </a:cubicBezTo>
                  <a:cubicBezTo>
                    <a:pt x="221" y="468"/>
                    <a:pt x="182" y="457"/>
                    <a:pt x="149" y="438"/>
                  </a:cubicBezTo>
                  <a:cubicBezTo>
                    <a:pt x="144" y="436"/>
                    <a:pt x="144" y="436"/>
                    <a:pt x="144" y="436"/>
                  </a:cubicBezTo>
                  <a:cubicBezTo>
                    <a:pt x="40" y="374"/>
                    <a:pt x="0" y="241"/>
                    <a:pt x="53" y="132"/>
                  </a:cubicBezTo>
                  <a:cubicBezTo>
                    <a:pt x="88" y="59"/>
                    <a:pt x="159" y="10"/>
                    <a:pt x="238" y="1"/>
                  </a:cubicBezTo>
                  <a:close/>
                  <a:moveTo>
                    <a:pt x="476" y="337"/>
                  </a:moveTo>
                  <a:cubicBezTo>
                    <a:pt x="529" y="227"/>
                    <a:pt x="490" y="95"/>
                    <a:pt x="386" y="33"/>
                  </a:cubicBezTo>
                  <a:cubicBezTo>
                    <a:pt x="381" y="30"/>
                    <a:pt x="381" y="30"/>
                    <a:pt x="381" y="30"/>
                  </a:cubicBezTo>
                  <a:cubicBezTo>
                    <a:pt x="347" y="11"/>
                    <a:pt x="309" y="1"/>
                    <a:pt x="270" y="0"/>
                  </a:cubicBezTo>
                  <a:cubicBezTo>
                    <a:pt x="256" y="25"/>
                    <a:pt x="256" y="25"/>
                    <a:pt x="256" y="25"/>
                  </a:cubicBezTo>
                  <a:cubicBezTo>
                    <a:pt x="259" y="25"/>
                    <a:pt x="263" y="25"/>
                    <a:pt x="268" y="25"/>
                  </a:cubicBezTo>
                  <a:cubicBezTo>
                    <a:pt x="329" y="25"/>
                    <a:pt x="366" y="48"/>
                    <a:pt x="371" y="52"/>
                  </a:cubicBezTo>
                  <a:cubicBezTo>
                    <a:pt x="405" y="69"/>
                    <a:pt x="434" y="100"/>
                    <a:pt x="453" y="139"/>
                  </a:cubicBezTo>
                  <a:cubicBezTo>
                    <a:pt x="454" y="141"/>
                    <a:pt x="454" y="142"/>
                    <a:pt x="455" y="144"/>
                  </a:cubicBezTo>
                  <a:cubicBezTo>
                    <a:pt x="457" y="147"/>
                    <a:pt x="458" y="151"/>
                    <a:pt x="460" y="154"/>
                  </a:cubicBezTo>
                  <a:cubicBezTo>
                    <a:pt x="461" y="156"/>
                    <a:pt x="461" y="157"/>
                    <a:pt x="462" y="159"/>
                  </a:cubicBezTo>
                  <a:cubicBezTo>
                    <a:pt x="462" y="159"/>
                    <a:pt x="462" y="159"/>
                    <a:pt x="462" y="159"/>
                  </a:cubicBezTo>
                  <a:cubicBezTo>
                    <a:pt x="464" y="165"/>
                    <a:pt x="465" y="169"/>
                    <a:pt x="466" y="172"/>
                  </a:cubicBezTo>
                  <a:cubicBezTo>
                    <a:pt x="467" y="174"/>
                    <a:pt x="467" y="175"/>
                    <a:pt x="468" y="176"/>
                  </a:cubicBezTo>
                  <a:cubicBezTo>
                    <a:pt x="468" y="178"/>
                    <a:pt x="468" y="178"/>
                    <a:pt x="468" y="178"/>
                  </a:cubicBezTo>
                  <a:cubicBezTo>
                    <a:pt x="470" y="184"/>
                    <a:pt x="471" y="188"/>
                    <a:pt x="471" y="192"/>
                  </a:cubicBezTo>
                  <a:cubicBezTo>
                    <a:pt x="471" y="193"/>
                    <a:pt x="472" y="194"/>
                    <a:pt x="472" y="195"/>
                  </a:cubicBezTo>
                  <a:cubicBezTo>
                    <a:pt x="472" y="196"/>
                    <a:pt x="472" y="196"/>
                    <a:pt x="472" y="196"/>
                  </a:cubicBezTo>
                  <a:cubicBezTo>
                    <a:pt x="473" y="202"/>
                    <a:pt x="474" y="207"/>
                    <a:pt x="474" y="211"/>
                  </a:cubicBezTo>
                  <a:cubicBezTo>
                    <a:pt x="474" y="212"/>
                    <a:pt x="474" y="212"/>
                    <a:pt x="474" y="212"/>
                  </a:cubicBezTo>
                  <a:cubicBezTo>
                    <a:pt x="474" y="213"/>
                    <a:pt x="474" y="213"/>
                    <a:pt x="474" y="213"/>
                  </a:cubicBezTo>
                  <a:cubicBezTo>
                    <a:pt x="477" y="244"/>
                    <a:pt x="472" y="275"/>
                    <a:pt x="460" y="304"/>
                  </a:cubicBezTo>
                  <a:cubicBezTo>
                    <a:pt x="460" y="304"/>
                    <a:pt x="460" y="304"/>
                    <a:pt x="460" y="304"/>
                  </a:cubicBezTo>
                  <a:cubicBezTo>
                    <a:pt x="443" y="346"/>
                    <a:pt x="411" y="381"/>
                    <a:pt x="372" y="402"/>
                  </a:cubicBezTo>
                  <a:cubicBezTo>
                    <a:pt x="365" y="405"/>
                    <a:pt x="365" y="405"/>
                    <a:pt x="365" y="405"/>
                  </a:cubicBezTo>
                  <a:cubicBezTo>
                    <a:pt x="345" y="368"/>
                    <a:pt x="345" y="368"/>
                    <a:pt x="345" y="368"/>
                  </a:cubicBezTo>
                  <a:cubicBezTo>
                    <a:pt x="291" y="468"/>
                    <a:pt x="291" y="468"/>
                    <a:pt x="291" y="468"/>
                  </a:cubicBezTo>
                  <a:cubicBezTo>
                    <a:pt x="371" y="459"/>
                    <a:pt x="441" y="409"/>
                    <a:pt x="476" y="337"/>
                  </a:cubicBezTo>
                  <a:close/>
                </a:path>
              </a:pathLst>
            </a:custGeom>
            <a:solidFill>
              <a:schemeClr val="accent1"/>
            </a:solidFill>
            <a:ln>
              <a:noFill/>
            </a:ln>
          </p:spPr>
          <p:txBody>
            <a:bodyPr vert="horz" wrap="square" lIns="89593" tIns="44798" rIns="89593" bIns="44798" numCol="1" anchor="t" anchorCtr="0" compatLnSpc="1">
              <a:prstTxWarp prst="textNoShape">
                <a:avLst/>
              </a:prstTxWarp>
            </a:bodyPr>
            <a:lstStyle/>
            <a:p>
              <a:pPr defTabSz="776800" eaLnBrk="0" fontAlgn="base" hangingPunct="0">
                <a:spcBef>
                  <a:spcPct val="0"/>
                </a:spcBef>
                <a:spcAft>
                  <a:spcPct val="0"/>
                </a:spcAft>
              </a:pPr>
              <a:endParaRPr lang="en-US" sz="1763" dirty="0">
                <a:solidFill>
                  <a:srgbClr val="505050"/>
                </a:solidFill>
                <a:latin typeface="Calibri" panose="020F0502020204030204" pitchFamily="34" charset="0"/>
              </a:endParaRPr>
            </a:p>
          </p:txBody>
        </p:sp>
        <p:sp>
          <p:nvSpPr>
            <p:cNvPr id="197" name="TextBox 196"/>
            <p:cNvSpPr txBox="1"/>
            <p:nvPr/>
          </p:nvSpPr>
          <p:spPr>
            <a:xfrm>
              <a:off x="9132155" y="2128044"/>
              <a:ext cx="643377" cy="362656"/>
            </a:xfrm>
            <a:prstGeom prst="rect">
              <a:avLst/>
            </a:prstGeom>
            <a:noFill/>
          </p:spPr>
          <p:txBody>
            <a:bodyPr wrap="square" lIns="0" tIns="0" rIns="0" bIns="0" rtlCol="0">
              <a:spAutoFit/>
            </a:bodyPr>
            <a:lstStyle/>
            <a:p>
              <a:pPr algn="ctr" defTabSz="932384" eaLnBrk="0" fontAlgn="base" hangingPunct="0">
                <a:lnSpc>
                  <a:spcPct val="90000"/>
                </a:lnSpc>
                <a:spcBef>
                  <a:spcPct val="0"/>
                </a:spcBef>
                <a:spcAft>
                  <a:spcPts val="600"/>
                </a:spcAft>
              </a:pPr>
              <a:r>
                <a:rPr lang="en-US" sz="600" spc="-50" dirty="0">
                  <a:gradFill>
                    <a:gsLst>
                      <a:gs pos="2917">
                        <a:srgbClr val="0072C6"/>
                      </a:gs>
                      <a:gs pos="30000">
                        <a:srgbClr val="0072C6"/>
                      </a:gs>
                    </a:gsLst>
                    <a:lin ang="5400000" scaled="0"/>
                  </a:gradFill>
                  <a:latin typeface="Segoe UI Semibold" panose="020B0702040204020203" pitchFamily="34" charset="0"/>
                  <a:cs typeface="Segoe UI Semibold" panose="020B0702040204020203" pitchFamily="34" charset="0"/>
                </a:rPr>
                <a:t>ONE </a:t>
              </a:r>
              <a:br>
                <a:rPr lang="en-US" sz="600" spc="-50" dirty="0">
                  <a:gradFill>
                    <a:gsLst>
                      <a:gs pos="2917">
                        <a:srgbClr val="0072C6"/>
                      </a:gs>
                      <a:gs pos="30000">
                        <a:srgbClr val="0072C6"/>
                      </a:gs>
                    </a:gsLst>
                    <a:lin ang="5400000" scaled="0"/>
                  </a:gradFill>
                  <a:latin typeface="Segoe UI Semibold" panose="020B0702040204020203" pitchFamily="34" charset="0"/>
                  <a:cs typeface="Segoe UI Semibold" panose="020B0702040204020203" pitchFamily="34" charset="0"/>
                </a:rPr>
              </a:br>
              <a:r>
                <a:rPr lang="en-US" sz="600" spc="-50" dirty="0">
                  <a:gradFill>
                    <a:gsLst>
                      <a:gs pos="2917">
                        <a:srgbClr val="0072C6"/>
                      </a:gs>
                      <a:gs pos="30000">
                        <a:srgbClr val="0072C6"/>
                      </a:gs>
                    </a:gsLst>
                    <a:lin ang="5400000" scaled="0"/>
                  </a:gradFill>
                  <a:latin typeface="Segoe UI Semibold" panose="020B0702040204020203" pitchFamily="34" charset="0"/>
                  <a:cs typeface="Segoe UI Semibold" panose="020B0702040204020203" pitchFamily="34" charset="0"/>
                </a:rPr>
                <a:t>CONSISTENT PLATFORM</a:t>
              </a:r>
            </a:p>
          </p:txBody>
        </p:sp>
        <p:sp>
          <p:nvSpPr>
            <p:cNvPr id="198" name="TextBox 197"/>
            <p:cNvSpPr txBox="1"/>
            <p:nvPr/>
          </p:nvSpPr>
          <p:spPr>
            <a:xfrm>
              <a:off x="8354618" y="2414793"/>
              <a:ext cx="699818" cy="322361"/>
            </a:xfrm>
            <a:prstGeom prst="rect">
              <a:avLst/>
            </a:prstGeom>
            <a:noFill/>
          </p:spPr>
          <p:txBody>
            <a:bodyPr wrap="square" lIns="0" tIns="0" rIns="0" bIns="0" rtlCol="0">
              <a:spAutoFit/>
            </a:bodyPr>
            <a:lstStyle/>
            <a:p>
              <a:pPr algn="ctr" defTabSz="932384" eaLnBrk="0" fontAlgn="base" hangingPunct="0">
                <a:lnSpc>
                  <a:spcPct val="90000"/>
                </a:lnSpc>
                <a:spcBef>
                  <a:spcPct val="0"/>
                </a:spcBef>
                <a:spcAft>
                  <a:spcPts val="600"/>
                </a:spcAft>
              </a:pPr>
              <a:r>
                <a:rPr lang="en-US" sz="800" spc="-50" dirty="0">
                  <a:gradFill>
                    <a:gsLst>
                      <a:gs pos="2917">
                        <a:srgbClr val="002050"/>
                      </a:gs>
                      <a:gs pos="30000">
                        <a:srgbClr val="002050"/>
                      </a:gs>
                    </a:gsLst>
                    <a:lin ang="5400000" scaled="0"/>
                  </a:gradFill>
                  <a:latin typeface="Segoe UI Semibold" panose="020B0702040204020203" pitchFamily="34" charset="0"/>
                  <a:cs typeface="Segoe UI Semibold" panose="020B0702040204020203" pitchFamily="34" charset="0"/>
                </a:rPr>
                <a:t>ON-PREMISES</a:t>
              </a:r>
            </a:p>
          </p:txBody>
        </p:sp>
        <p:sp>
          <p:nvSpPr>
            <p:cNvPr id="199" name="TextBox 198"/>
            <p:cNvSpPr txBox="1"/>
            <p:nvPr/>
          </p:nvSpPr>
          <p:spPr>
            <a:xfrm>
              <a:off x="9746699" y="2389029"/>
              <a:ext cx="826731" cy="322361"/>
            </a:xfrm>
            <a:prstGeom prst="rect">
              <a:avLst/>
            </a:prstGeom>
            <a:noFill/>
          </p:spPr>
          <p:txBody>
            <a:bodyPr wrap="square" lIns="0" tIns="0" rIns="0" bIns="0" rtlCol="0">
              <a:spAutoFit/>
            </a:bodyPr>
            <a:lstStyle/>
            <a:p>
              <a:pPr algn="ctr" defTabSz="932384" eaLnBrk="0" fontAlgn="base" hangingPunct="0">
                <a:lnSpc>
                  <a:spcPct val="90000"/>
                </a:lnSpc>
                <a:spcBef>
                  <a:spcPct val="0"/>
                </a:spcBef>
                <a:spcAft>
                  <a:spcPts val="600"/>
                </a:spcAft>
              </a:pPr>
              <a:r>
                <a:rPr lang="en-US" sz="800" spc="-50" dirty="0">
                  <a:gradFill>
                    <a:gsLst>
                      <a:gs pos="2917">
                        <a:srgbClr val="002050"/>
                      </a:gs>
                      <a:gs pos="30000">
                        <a:srgbClr val="002050"/>
                      </a:gs>
                    </a:gsLst>
                    <a:lin ang="5400000" scaled="0"/>
                  </a:gradFill>
                  <a:latin typeface="Segoe UI Semibold" panose="020B0702040204020203" pitchFamily="34" charset="0"/>
                  <a:cs typeface="Segoe UI Semibold" panose="020B0702040204020203" pitchFamily="34" charset="0"/>
                </a:rPr>
                <a:t>SERVICE PROVIDER</a:t>
              </a:r>
            </a:p>
          </p:txBody>
        </p:sp>
        <p:cxnSp>
          <p:nvCxnSpPr>
            <p:cNvPr id="200" name="Straight Connector 199"/>
            <p:cNvCxnSpPr/>
            <p:nvPr/>
          </p:nvCxnSpPr>
          <p:spPr>
            <a:xfrm>
              <a:off x="9415530" y="2690913"/>
              <a:ext cx="0" cy="209854"/>
            </a:xfrm>
            <a:prstGeom prst="line">
              <a:avLst/>
            </a:prstGeom>
            <a:ln w="28575">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9831280" y="1938449"/>
              <a:ext cx="598065" cy="261382"/>
            </a:xfrm>
            <a:prstGeom prst="line">
              <a:avLst/>
            </a:prstGeom>
            <a:ln w="28575">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195" idx="4"/>
            </p:cNvCxnSpPr>
            <p:nvPr/>
          </p:nvCxnSpPr>
          <p:spPr>
            <a:xfrm flipH="1" flipV="1">
              <a:off x="8693510" y="2085011"/>
              <a:ext cx="382897" cy="146561"/>
            </a:xfrm>
            <a:prstGeom prst="line">
              <a:avLst/>
            </a:prstGeom>
            <a:ln w="28575">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pic>
        <p:nvPicPr>
          <p:cNvPr id="204" name="Picture 203"/>
          <p:cNvPicPr>
            <a:picLocks noChangeAspect="1"/>
          </p:cNvPicPr>
          <p:nvPr/>
        </p:nvPicPr>
        <p:blipFill rotWithShape="1">
          <a:blip r:embed="rId10">
            <a:extLst>
              <a:ext uri="{28A0092B-C50C-407E-A947-70E740481C1C}">
                <a14:useLocalDpi xmlns:a14="http://schemas.microsoft.com/office/drawing/2010/main" val="0"/>
              </a:ext>
            </a:extLst>
          </a:blip>
          <a:srcRect r="18856"/>
          <a:stretch/>
        </p:blipFill>
        <p:spPr>
          <a:xfrm>
            <a:off x="7936933" y="3344407"/>
            <a:ext cx="1605882" cy="228568"/>
          </a:xfrm>
          <a:prstGeom prst="rect">
            <a:avLst/>
          </a:prstGeom>
          <a:noFill/>
          <a:ln>
            <a:noFill/>
          </a:ln>
        </p:spPr>
      </p:pic>
      <p:pic>
        <p:nvPicPr>
          <p:cNvPr id="205" name="Picture 2" descr="https://mediabank.partners.extranet.microsoft.com/Assets/Active/M-Q/Microsoft_.NET/Microsoft_NET_ADO_.NET/Logos+Logotypes/NET-ADO_bL.png"/>
          <p:cNvPicPr>
            <a:picLocks noChangeAspect="1" noChangeArrowheads="1"/>
          </p:cNvPicPr>
          <p:nvPr/>
        </p:nvPicPr>
        <p:blipFill>
          <a:blip r:embed="rId11" cstate="print">
            <a:alphaModFix/>
            <a:duotone>
              <a:prstClr val="black"/>
              <a:schemeClr val="tx1">
                <a:tint val="45000"/>
                <a:satMod val="400000"/>
              </a:schemeClr>
            </a:duotone>
            <a:extLst>
              <a:ext uri="{BEBA8EAE-BF5A-486C-A8C5-ECC9F3942E4B}">
                <a14:imgProps xmlns:a14="http://schemas.microsoft.com/office/drawing/2010/main">
                  <a14:imgLayer r:embed="rId12">
                    <a14:imgEffect>
                      <a14:brightnessContrast bright="100000"/>
                    </a14:imgEffect>
                  </a14:imgLayer>
                </a14:imgProps>
              </a:ext>
            </a:extLst>
          </a:blip>
          <a:srcRect r="31488"/>
          <a:stretch>
            <a:fillRect/>
          </a:stretch>
        </p:blipFill>
        <p:spPr bwMode="auto">
          <a:xfrm>
            <a:off x="8177656" y="2831861"/>
            <a:ext cx="1124433" cy="343081"/>
          </a:xfrm>
          <a:prstGeom prst="rect">
            <a:avLst/>
          </a:prstGeom>
          <a:noFill/>
        </p:spPr>
      </p:pic>
      <p:pic>
        <p:nvPicPr>
          <p:cNvPr id="4" name="Picture 3"/>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p:blipFill>
        <p:spPr>
          <a:xfrm>
            <a:off x="8244895" y="3742439"/>
            <a:ext cx="1029608" cy="490738"/>
          </a:xfrm>
          <a:prstGeom prst="rect">
            <a:avLst/>
          </a:prstGeom>
        </p:spPr>
      </p:pic>
      <p:sp>
        <p:nvSpPr>
          <p:cNvPr id="207" name="TextBox 206"/>
          <p:cNvSpPr txBox="1"/>
          <p:nvPr/>
        </p:nvSpPr>
        <p:spPr>
          <a:xfrm>
            <a:off x="8394645" y="1486788"/>
            <a:ext cx="512076" cy="196876"/>
          </a:xfrm>
          <a:prstGeom prst="rect">
            <a:avLst/>
          </a:prstGeom>
          <a:noFill/>
        </p:spPr>
        <p:txBody>
          <a:bodyPr wrap="square" lIns="0" tIns="0" rIns="0" bIns="0" rtlCol="0">
            <a:spAutoFit/>
          </a:bodyPr>
          <a:lstStyle/>
          <a:p>
            <a:pPr defTabSz="932384" eaLnBrk="0" fontAlgn="base" hangingPunct="0">
              <a:lnSpc>
                <a:spcPct val="80000"/>
              </a:lnSpc>
              <a:spcBef>
                <a:spcPct val="0"/>
              </a:spcBef>
            </a:pPr>
            <a:r>
              <a:rPr lang="en-US" sz="784" spc="-50" dirty="0">
                <a:gradFill>
                  <a:gsLst>
                    <a:gs pos="2917">
                      <a:srgbClr val="002050"/>
                    </a:gs>
                    <a:gs pos="30000">
                      <a:srgbClr val="002050"/>
                    </a:gs>
                  </a:gsLst>
                  <a:lin ang="5400000" scaled="0"/>
                </a:gradFill>
                <a:latin typeface="Segoe UI Semibold" panose="020B0702040204020203" pitchFamily="34" charset="0"/>
                <a:cs typeface="Segoe UI Semibold" panose="020B0702040204020203" pitchFamily="34" charset="0"/>
              </a:rPr>
              <a:t>MICROSOFT AZURE</a:t>
            </a:r>
          </a:p>
        </p:txBody>
      </p:sp>
      <p:grpSp>
        <p:nvGrpSpPr>
          <p:cNvPr id="216" name="Group 215"/>
          <p:cNvGrpSpPr/>
          <p:nvPr/>
        </p:nvGrpSpPr>
        <p:grpSpPr>
          <a:xfrm>
            <a:off x="1306665" y="1718492"/>
            <a:ext cx="1370526" cy="1272062"/>
            <a:chOff x="8701088" y="2387600"/>
            <a:chExt cx="2187575" cy="2030413"/>
          </a:xfrm>
        </p:grpSpPr>
        <p:sp>
          <p:nvSpPr>
            <p:cNvPr id="217" name="Freeform 6"/>
            <p:cNvSpPr>
              <a:spLocks/>
            </p:cNvSpPr>
            <p:nvPr/>
          </p:nvSpPr>
          <p:spPr bwMode="auto">
            <a:xfrm>
              <a:off x="9118600" y="2814638"/>
              <a:ext cx="534988" cy="1597025"/>
            </a:xfrm>
            <a:custGeom>
              <a:avLst/>
              <a:gdLst>
                <a:gd name="T0" fmla="*/ 137 w 167"/>
                <a:gd name="T1" fmla="*/ 101 h 498"/>
                <a:gd name="T2" fmla="*/ 99 w 167"/>
                <a:gd name="T3" fmla="*/ 97 h 498"/>
                <a:gd name="T4" fmla="*/ 95 w 167"/>
                <a:gd name="T5" fmla="*/ 93 h 498"/>
                <a:gd name="T6" fmla="*/ 125 w 167"/>
                <a:gd name="T7" fmla="*/ 79 h 498"/>
                <a:gd name="T8" fmla="*/ 113 w 167"/>
                <a:gd name="T9" fmla="*/ 73 h 498"/>
                <a:gd name="T10" fmla="*/ 118 w 167"/>
                <a:gd name="T11" fmla="*/ 58 h 498"/>
                <a:gd name="T12" fmla="*/ 118 w 167"/>
                <a:gd name="T13" fmla="*/ 57 h 498"/>
                <a:gd name="T14" fmla="*/ 102 w 167"/>
                <a:gd name="T15" fmla="*/ 14 h 498"/>
                <a:gd name="T16" fmla="*/ 48 w 167"/>
                <a:gd name="T17" fmla="*/ 38 h 498"/>
                <a:gd name="T18" fmla="*/ 52 w 167"/>
                <a:gd name="T19" fmla="*/ 57 h 498"/>
                <a:gd name="T20" fmla="*/ 50 w 167"/>
                <a:gd name="T21" fmla="*/ 73 h 498"/>
                <a:gd name="T22" fmla="*/ 58 w 167"/>
                <a:gd name="T23" fmla="*/ 92 h 498"/>
                <a:gd name="T24" fmla="*/ 73 w 167"/>
                <a:gd name="T25" fmla="*/ 97 h 498"/>
                <a:gd name="T26" fmla="*/ 30 w 167"/>
                <a:gd name="T27" fmla="*/ 101 h 498"/>
                <a:gd name="T28" fmla="*/ 30 w 167"/>
                <a:gd name="T29" fmla="*/ 101 h 498"/>
                <a:gd name="T30" fmla="*/ 3 w 167"/>
                <a:gd name="T31" fmla="*/ 229 h 498"/>
                <a:gd name="T32" fmla="*/ 11 w 167"/>
                <a:gd name="T33" fmla="*/ 246 h 498"/>
                <a:gd name="T34" fmla="*/ 18 w 167"/>
                <a:gd name="T35" fmla="*/ 229 h 498"/>
                <a:gd name="T36" fmla="*/ 33 w 167"/>
                <a:gd name="T37" fmla="*/ 154 h 498"/>
                <a:gd name="T38" fmla="*/ 39 w 167"/>
                <a:gd name="T39" fmla="*/ 376 h 498"/>
                <a:gd name="T40" fmla="*/ 57 w 167"/>
                <a:gd name="T41" fmla="*/ 490 h 498"/>
                <a:gd name="T42" fmla="*/ 57 w 167"/>
                <a:gd name="T43" fmla="*/ 498 h 498"/>
                <a:gd name="T44" fmla="*/ 82 w 167"/>
                <a:gd name="T45" fmla="*/ 498 h 498"/>
                <a:gd name="T46" fmla="*/ 82 w 167"/>
                <a:gd name="T47" fmla="*/ 376 h 498"/>
                <a:gd name="T48" fmla="*/ 91 w 167"/>
                <a:gd name="T49" fmla="*/ 490 h 498"/>
                <a:gd name="T50" fmla="*/ 92 w 167"/>
                <a:gd name="T51" fmla="*/ 498 h 498"/>
                <a:gd name="T52" fmla="*/ 116 w 167"/>
                <a:gd name="T53" fmla="*/ 498 h 498"/>
                <a:gd name="T54" fmla="*/ 116 w 167"/>
                <a:gd name="T55" fmla="*/ 376 h 498"/>
                <a:gd name="T56" fmla="*/ 129 w 167"/>
                <a:gd name="T57" fmla="*/ 262 h 498"/>
                <a:gd name="T58" fmla="*/ 146 w 167"/>
                <a:gd name="T59" fmla="*/ 229 h 498"/>
                <a:gd name="T60" fmla="*/ 149 w 167"/>
                <a:gd name="T61" fmla="*/ 238 h 498"/>
                <a:gd name="T62" fmla="*/ 164 w 167"/>
                <a:gd name="T63" fmla="*/ 238 h 498"/>
                <a:gd name="T64" fmla="*/ 167 w 167"/>
                <a:gd name="T65" fmla="*/ 22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498">
                  <a:moveTo>
                    <a:pt x="137" y="101"/>
                  </a:moveTo>
                  <a:cubicBezTo>
                    <a:pt x="137" y="101"/>
                    <a:pt x="137" y="101"/>
                    <a:pt x="137" y="101"/>
                  </a:cubicBezTo>
                  <a:cubicBezTo>
                    <a:pt x="99" y="97"/>
                    <a:pt x="99" y="97"/>
                    <a:pt x="99" y="97"/>
                  </a:cubicBezTo>
                  <a:cubicBezTo>
                    <a:pt x="99" y="97"/>
                    <a:pt x="99" y="97"/>
                    <a:pt x="99" y="97"/>
                  </a:cubicBezTo>
                  <a:cubicBezTo>
                    <a:pt x="95" y="97"/>
                    <a:pt x="95" y="97"/>
                    <a:pt x="95" y="97"/>
                  </a:cubicBezTo>
                  <a:cubicBezTo>
                    <a:pt x="95" y="93"/>
                    <a:pt x="95" y="93"/>
                    <a:pt x="95" y="93"/>
                  </a:cubicBezTo>
                  <a:cubicBezTo>
                    <a:pt x="100" y="93"/>
                    <a:pt x="105" y="93"/>
                    <a:pt x="112" y="92"/>
                  </a:cubicBezTo>
                  <a:cubicBezTo>
                    <a:pt x="123" y="90"/>
                    <a:pt x="124" y="83"/>
                    <a:pt x="125" y="79"/>
                  </a:cubicBezTo>
                  <a:cubicBezTo>
                    <a:pt x="125" y="75"/>
                    <a:pt x="122" y="68"/>
                    <a:pt x="120" y="73"/>
                  </a:cubicBezTo>
                  <a:cubicBezTo>
                    <a:pt x="119" y="79"/>
                    <a:pt x="114" y="77"/>
                    <a:pt x="113" y="73"/>
                  </a:cubicBezTo>
                  <a:cubicBezTo>
                    <a:pt x="112" y="71"/>
                    <a:pt x="114" y="66"/>
                    <a:pt x="116" y="62"/>
                  </a:cubicBezTo>
                  <a:cubicBezTo>
                    <a:pt x="116" y="60"/>
                    <a:pt x="117" y="59"/>
                    <a:pt x="118" y="58"/>
                  </a:cubicBezTo>
                  <a:cubicBezTo>
                    <a:pt x="118" y="57"/>
                    <a:pt x="118" y="57"/>
                    <a:pt x="118" y="57"/>
                  </a:cubicBezTo>
                  <a:cubicBezTo>
                    <a:pt x="118" y="57"/>
                    <a:pt x="118" y="57"/>
                    <a:pt x="118" y="57"/>
                  </a:cubicBezTo>
                  <a:cubicBezTo>
                    <a:pt x="119" y="53"/>
                    <a:pt x="120" y="49"/>
                    <a:pt x="120" y="44"/>
                  </a:cubicBezTo>
                  <a:cubicBezTo>
                    <a:pt x="120" y="30"/>
                    <a:pt x="113" y="18"/>
                    <a:pt x="102" y="14"/>
                  </a:cubicBezTo>
                  <a:cubicBezTo>
                    <a:pt x="97" y="5"/>
                    <a:pt x="88" y="0"/>
                    <a:pt x="79" y="0"/>
                  </a:cubicBezTo>
                  <a:cubicBezTo>
                    <a:pt x="62" y="0"/>
                    <a:pt x="48" y="17"/>
                    <a:pt x="48" y="38"/>
                  </a:cubicBezTo>
                  <a:cubicBezTo>
                    <a:pt x="48" y="45"/>
                    <a:pt x="50" y="52"/>
                    <a:pt x="52" y="57"/>
                  </a:cubicBezTo>
                  <a:cubicBezTo>
                    <a:pt x="52" y="57"/>
                    <a:pt x="52" y="57"/>
                    <a:pt x="52" y="57"/>
                  </a:cubicBezTo>
                  <a:cubicBezTo>
                    <a:pt x="52" y="57"/>
                    <a:pt x="59" y="70"/>
                    <a:pt x="57" y="73"/>
                  </a:cubicBezTo>
                  <a:cubicBezTo>
                    <a:pt x="56" y="77"/>
                    <a:pt x="51" y="79"/>
                    <a:pt x="50" y="73"/>
                  </a:cubicBezTo>
                  <a:cubicBezTo>
                    <a:pt x="48" y="68"/>
                    <a:pt x="45" y="75"/>
                    <a:pt x="45" y="79"/>
                  </a:cubicBezTo>
                  <a:cubicBezTo>
                    <a:pt x="46" y="83"/>
                    <a:pt x="47" y="90"/>
                    <a:pt x="58" y="92"/>
                  </a:cubicBezTo>
                  <a:cubicBezTo>
                    <a:pt x="64" y="92"/>
                    <a:pt x="68" y="93"/>
                    <a:pt x="72" y="93"/>
                  </a:cubicBezTo>
                  <a:cubicBezTo>
                    <a:pt x="73" y="97"/>
                    <a:pt x="73" y="97"/>
                    <a:pt x="73" y="97"/>
                  </a:cubicBezTo>
                  <a:cubicBezTo>
                    <a:pt x="69" y="97"/>
                    <a:pt x="69" y="97"/>
                    <a:pt x="69" y="97"/>
                  </a:cubicBezTo>
                  <a:cubicBezTo>
                    <a:pt x="30" y="101"/>
                    <a:pt x="30" y="101"/>
                    <a:pt x="30" y="101"/>
                  </a:cubicBezTo>
                  <a:cubicBezTo>
                    <a:pt x="30" y="101"/>
                    <a:pt x="30" y="101"/>
                    <a:pt x="30" y="101"/>
                  </a:cubicBezTo>
                  <a:cubicBezTo>
                    <a:pt x="30" y="101"/>
                    <a:pt x="30" y="101"/>
                    <a:pt x="30" y="101"/>
                  </a:cubicBezTo>
                  <a:cubicBezTo>
                    <a:pt x="10" y="142"/>
                    <a:pt x="4" y="183"/>
                    <a:pt x="0" y="229"/>
                  </a:cubicBezTo>
                  <a:cubicBezTo>
                    <a:pt x="3" y="229"/>
                    <a:pt x="3" y="229"/>
                    <a:pt x="3" y="229"/>
                  </a:cubicBezTo>
                  <a:cubicBezTo>
                    <a:pt x="3" y="238"/>
                    <a:pt x="3" y="238"/>
                    <a:pt x="3" y="238"/>
                  </a:cubicBezTo>
                  <a:cubicBezTo>
                    <a:pt x="3" y="242"/>
                    <a:pt x="6" y="246"/>
                    <a:pt x="11" y="246"/>
                  </a:cubicBezTo>
                  <a:cubicBezTo>
                    <a:pt x="15" y="246"/>
                    <a:pt x="18" y="242"/>
                    <a:pt x="18" y="238"/>
                  </a:cubicBezTo>
                  <a:cubicBezTo>
                    <a:pt x="18" y="229"/>
                    <a:pt x="18" y="229"/>
                    <a:pt x="18" y="229"/>
                  </a:cubicBezTo>
                  <a:cubicBezTo>
                    <a:pt x="21" y="229"/>
                    <a:pt x="21" y="229"/>
                    <a:pt x="21" y="229"/>
                  </a:cubicBezTo>
                  <a:cubicBezTo>
                    <a:pt x="24" y="203"/>
                    <a:pt x="27" y="178"/>
                    <a:pt x="33" y="154"/>
                  </a:cubicBezTo>
                  <a:cubicBezTo>
                    <a:pt x="39" y="262"/>
                    <a:pt x="39" y="262"/>
                    <a:pt x="39" y="262"/>
                  </a:cubicBezTo>
                  <a:cubicBezTo>
                    <a:pt x="39" y="376"/>
                    <a:pt x="39" y="376"/>
                    <a:pt x="39" y="376"/>
                  </a:cubicBezTo>
                  <a:cubicBezTo>
                    <a:pt x="54" y="376"/>
                    <a:pt x="54" y="376"/>
                    <a:pt x="54" y="376"/>
                  </a:cubicBezTo>
                  <a:cubicBezTo>
                    <a:pt x="57" y="490"/>
                    <a:pt x="57" y="490"/>
                    <a:pt x="57" y="490"/>
                  </a:cubicBezTo>
                  <a:cubicBezTo>
                    <a:pt x="56" y="492"/>
                    <a:pt x="55" y="495"/>
                    <a:pt x="55" y="498"/>
                  </a:cubicBezTo>
                  <a:cubicBezTo>
                    <a:pt x="57" y="498"/>
                    <a:pt x="57" y="498"/>
                    <a:pt x="57" y="498"/>
                  </a:cubicBezTo>
                  <a:cubicBezTo>
                    <a:pt x="79" y="498"/>
                    <a:pt x="79" y="498"/>
                    <a:pt x="79" y="498"/>
                  </a:cubicBezTo>
                  <a:cubicBezTo>
                    <a:pt x="82" y="498"/>
                    <a:pt x="82" y="498"/>
                    <a:pt x="82" y="498"/>
                  </a:cubicBezTo>
                  <a:cubicBezTo>
                    <a:pt x="82" y="495"/>
                    <a:pt x="81" y="492"/>
                    <a:pt x="79" y="490"/>
                  </a:cubicBezTo>
                  <a:cubicBezTo>
                    <a:pt x="82" y="376"/>
                    <a:pt x="82" y="376"/>
                    <a:pt x="82" y="376"/>
                  </a:cubicBezTo>
                  <a:cubicBezTo>
                    <a:pt x="89" y="376"/>
                    <a:pt x="89" y="376"/>
                    <a:pt x="89" y="376"/>
                  </a:cubicBezTo>
                  <a:cubicBezTo>
                    <a:pt x="91" y="490"/>
                    <a:pt x="91" y="490"/>
                    <a:pt x="91" y="490"/>
                  </a:cubicBezTo>
                  <a:cubicBezTo>
                    <a:pt x="90" y="492"/>
                    <a:pt x="89" y="495"/>
                    <a:pt x="89" y="498"/>
                  </a:cubicBezTo>
                  <a:cubicBezTo>
                    <a:pt x="92" y="498"/>
                    <a:pt x="92" y="498"/>
                    <a:pt x="92" y="498"/>
                  </a:cubicBezTo>
                  <a:cubicBezTo>
                    <a:pt x="113" y="498"/>
                    <a:pt x="113" y="498"/>
                    <a:pt x="113" y="498"/>
                  </a:cubicBezTo>
                  <a:cubicBezTo>
                    <a:pt x="116" y="498"/>
                    <a:pt x="116" y="498"/>
                    <a:pt x="116" y="498"/>
                  </a:cubicBezTo>
                  <a:cubicBezTo>
                    <a:pt x="116" y="495"/>
                    <a:pt x="115" y="492"/>
                    <a:pt x="113" y="490"/>
                  </a:cubicBezTo>
                  <a:cubicBezTo>
                    <a:pt x="116" y="376"/>
                    <a:pt x="116" y="376"/>
                    <a:pt x="116" y="376"/>
                  </a:cubicBezTo>
                  <a:cubicBezTo>
                    <a:pt x="129" y="376"/>
                    <a:pt x="129" y="376"/>
                    <a:pt x="129" y="376"/>
                  </a:cubicBezTo>
                  <a:cubicBezTo>
                    <a:pt x="129" y="262"/>
                    <a:pt x="129" y="262"/>
                    <a:pt x="129" y="262"/>
                  </a:cubicBezTo>
                  <a:cubicBezTo>
                    <a:pt x="134" y="155"/>
                    <a:pt x="134" y="155"/>
                    <a:pt x="134" y="155"/>
                  </a:cubicBezTo>
                  <a:cubicBezTo>
                    <a:pt x="140" y="179"/>
                    <a:pt x="143" y="203"/>
                    <a:pt x="146" y="229"/>
                  </a:cubicBezTo>
                  <a:cubicBezTo>
                    <a:pt x="149" y="229"/>
                    <a:pt x="149" y="229"/>
                    <a:pt x="149" y="229"/>
                  </a:cubicBezTo>
                  <a:cubicBezTo>
                    <a:pt x="149" y="238"/>
                    <a:pt x="149" y="238"/>
                    <a:pt x="149" y="238"/>
                  </a:cubicBezTo>
                  <a:cubicBezTo>
                    <a:pt x="149" y="242"/>
                    <a:pt x="152" y="246"/>
                    <a:pt x="156" y="246"/>
                  </a:cubicBezTo>
                  <a:cubicBezTo>
                    <a:pt x="160" y="246"/>
                    <a:pt x="164" y="242"/>
                    <a:pt x="164" y="238"/>
                  </a:cubicBezTo>
                  <a:cubicBezTo>
                    <a:pt x="164" y="229"/>
                    <a:pt x="164" y="229"/>
                    <a:pt x="164" y="229"/>
                  </a:cubicBezTo>
                  <a:cubicBezTo>
                    <a:pt x="167" y="229"/>
                    <a:pt x="167" y="229"/>
                    <a:pt x="167" y="229"/>
                  </a:cubicBezTo>
                  <a:cubicBezTo>
                    <a:pt x="162" y="183"/>
                    <a:pt x="156" y="142"/>
                    <a:pt x="137" y="101"/>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18" name="Freeform 8"/>
            <p:cNvSpPr>
              <a:spLocks/>
            </p:cNvSpPr>
            <p:nvPr/>
          </p:nvSpPr>
          <p:spPr bwMode="auto">
            <a:xfrm>
              <a:off x="9801225" y="2787650"/>
              <a:ext cx="747713" cy="1624013"/>
            </a:xfrm>
            <a:custGeom>
              <a:avLst/>
              <a:gdLst>
                <a:gd name="T0" fmla="*/ 183 w 233"/>
                <a:gd name="T1" fmla="*/ 95 h 506"/>
                <a:gd name="T2" fmla="*/ 182 w 233"/>
                <a:gd name="T3" fmla="*/ 95 h 506"/>
                <a:gd name="T4" fmla="*/ 182 w 233"/>
                <a:gd name="T5" fmla="*/ 95 h 506"/>
                <a:gd name="T6" fmla="*/ 132 w 233"/>
                <a:gd name="T7" fmla="*/ 91 h 506"/>
                <a:gd name="T8" fmla="*/ 132 w 233"/>
                <a:gd name="T9" fmla="*/ 91 h 506"/>
                <a:gd name="T10" fmla="*/ 132 w 233"/>
                <a:gd name="T11" fmla="*/ 91 h 506"/>
                <a:gd name="T12" fmla="*/ 132 w 233"/>
                <a:gd name="T13" fmla="*/ 91 h 506"/>
                <a:gd name="T14" fmla="*/ 132 w 233"/>
                <a:gd name="T15" fmla="*/ 83 h 506"/>
                <a:gd name="T16" fmla="*/ 143 w 233"/>
                <a:gd name="T17" fmla="*/ 70 h 506"/>
                <a:gd name="T18" fmla="*/ 143 w 233"/>
                <a:gd name="T19" fmla="*/ 59 h 506"/>
                <a:gd name="T20" fmla="*/ 148 w 233"/>
                <a:gd name="T21" fmla="*/ 54 h 506"/>
                <a:gd name="T22" fmla="*/ 148 w 233"/>
                <a:gd name="T23" fmla="*/ 44 h 506"/>
                <a:gd name="T24" fmla="*/ 145 w 233"/>
                <a:gd name="T25" fmla="*/ 40 h 506"/>
                <a:gd name="T26" fmla="*/ 151 w 233"/>
                <a:gd name="T27" fmla="*/ 26 h 506"/>
                <a:gd name="T28" fmla="*/ 132 w 233"/>
                <a:gd name="T29" fmla="*/ 7 h 506"/>
                <a:gd name="T30" fmla="*/ 131 w 233"/>
                <a:gd name="T31" fmla="*/ 7 h 506"/>
                <a:gd name="T32" fmla="*/ 110 w 233"/>
                <a:gd name="T33" fmla="*/ 0 h 506"/>
                <a:gd name="T34" fmla="*/ 81 w 233"/>
                <a:gd name="T35" fmla="*/ 25 h 506"/>
                <a:gd name="T36" fmla="*/ 87 w 233"/>
                <a:gd name="T37" fmla="*/ 39 h 506"/>
                <a:gd name="T38" fmla="*/ 83 w 233"/>
                <a:gd name="T39" fmla="*/ 44 h 506"/>
                <a:gd name="T40" fmla="*/ 83 w 233"/>
                <a:gd name="T41" fmla="*/ 54 h 506"/>
                <a:gd name="T42" fmla="*/ 88 w 233"/>
                <a:gd name="T43" fmla="*/ 59 h 506"/>
                <a:gd name="T44" fmla="*/ 88 w 233"/>
                <a:gd name="T45" fmla="*/ 70 h 506"/>
                <a:gd name="T46" fmla="*/ 99 w 233"/>
                <a:gd name="T47" fmla="*/ 83 h 506"/>
                <a:gd name="T48" fmla="*/ 99 w 233"/>
                <a:gd name="T49" fmla="*/ 91 h 506"/>
                <a:gd name="T50" fmla="*/ 49 w 233"/>
                <a:gd name="T51" fmla="*/ 95 h 506"/>
                <a:gd name="T52" fmla="*/ 49 w 233"/>
                <a:gd name="T53" fmla="*/ 97 h 506"/>
                <a:gd name="T54" fmla="*/ 0 w 233"/>
                <a:gd name="T55" fmla="*/ 276 h 506"/>
                <a:gd name="T56" fmla="*/ 3 w 233"/>
                <a:gd name="T57" fmla="*/ 276 h 506"/>
                <a:gd name="T58" fmla="*/ 3 w 233"/>
                <a:gd name="T59" fmla="*/ 289 h 506"/>
                <a:gd name="T60" fmla="*/ 14 w 233"/>
                <a:gd name="T61" fmla="*/ 299 h 506"/>
                <a:gd name="T62" fmla="*/ 25 w 233"/>
                <a:gd name="T63" fmla="*/ 289 h 506"/>
                <a:gd name="T64" fmla="*/ 25 w 233"/>
                <a:gd name="T65" fmla="*/ 276 h 506"/>
                <a:gd name="T66" fmla="*/ 28 w 233"/>
                <a:gd name="T67" fmla="*/ 276 h 506"/>
                <a:gd name="T68" fmla="*/ 49 w 233"/>
                <a:gd name="T69" fmla="*/ 176 h 506"/>
                <a:gd name="T70" fmla="*/ 49 w 233"/>
                <a:gd name="T71" fmla="*/ 318 h 506"/>
                <a:gd name="T72" fmla="*/ 67 w 233"/>
                <a:gd name="T73" fmla="*/ 318 h 506"/>
                <a:gd name="T74" fmla="*/ 73 w 233"/>
                <a:gd name="T75" fmla="*/ 489 h 506"/>
                <a:gd name="T76" fmla="*/ 79 w 233"/>
                <a:gd name="T77" fmla="*/ 489 h 506"/>
                <a:gd name="T78" fmla="*/ 70 w 233"/>
                <a:gd name="T79" fmla="*/ 506 h 506"/>
                <a:gd name="T80" fmla="*/ 111 w 233"/>
                <a:gd name="T81" fmla="*/ 506 h 506"/>
                <a:gd name="T82" fmla="*/ 102 w 233"/>
                <a:gd name="T83" fmla="*/ 489 h 506"/>
                <a:gd name="T84" fmla="*/ 108 w 233"/>
                <a:gd name="T85" fmla="*/ 489 h 506"/>
                <a:gd name="T86" fmla="*/ 115 w 233"/>
                <a:gd name="T87" fmla="*/ 318 h 506"/>
                <a:gd name="T88" fmla="*/ 117 w 233"/>
                <a:gd name="T89" fmla="*/ 318 h 506"/>
                <a:gd name="T90" fmla="*/ 123 w 233"/>
                <a:gd name="T91" fmla="*/ 489 h 506"/>
                <a:gd name="T92" fmla="*/ 129 w 233"/>
                <a:gd name="T93" fmla="*/ 489 h 506"/>
                <a:gd name="T94" fmla="*/ 120 w 233"/>
                <a:gd name="T95" fmla="*/ 506 h 506"/>
                <a:gd name="T96" fmla="*/ 161 w 233"/>
                <a:gd name="T97" fmla="*/ 506 h 506"/>
                <a:gd name="T98" fmla="*/ 153 w 233"/>
                <a:gd name="T99" fmla="*/ 489 h 506"/>
                <a:gd name="T100" fmla="*/ 158 w 233"/>
                <a:gd name="T101" fmla="*/ 489 h 506"/>
                <a:gd name="T102" fmla="*/ 165 w 233"/>
                <a:gd name="T103" fmla="*/ 318 h 506"/>
                <a:gd name="T104" fmla="*/ 182 w 233"/>
                <a:gd name="T105" fmla="*/ 318 h 506"/>
                <a:gd name="T106" fmla="*/ 182 w 233"/>
                <a:gd name="T107" fmla="*/ 173 h 506"/>
                <a:gd name="T108" fmla="*/ 204 w 233"/>
                <a:gd name="T109" fmla="*/ 276 h 506"/>
                <a:gd name="T110" fmla="*/ 208 w 233"/>
                <a:gd name="T111" fmla="*/ 276 h 506"/>
                <a:gd name="T112" fmla="*/ 208 w 233"/>
                <a:gd name="T113" fmla="*/ 289 h 506"/>
                <a:gd name="T114" fmla="*/ 218 w 233"/>
                <a:gd name="T115" fmla="*/ 299 h 506"/>
                <a:gd name="T116" fmla="*/ 229 w 233"/>
                <a:gd name="T117" fmla="*/ 289 h 506"/>
                <a:gd name="T118" fmla="*/ 229 w 233"/>
                <a:gd name="T119" fmla="*/ 276 h 506"/>
                <a:gd name="T120" fmla="*/ 233 w 233"/>
                <a:gd name="T121" fmla="*/ 276 h 506"/>
                <a:gd name="T122" fmla="*/ 183 w 233"/>
                <a:gd name="T123" fmla="*/ 9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06">
                  <a:moveTo>
                    <a:pt x="183" y="95"/>
                  </a:moveTo>
                  <a:cubicBezTo>
                    <a:pt x="182" y="95"/>
                    <a:pt x="182" y="95"/>
                    <a:pt x="182" y="95"/>
                  </a:cubicBezTo>
                  <a:cubicBezTo>
                    <a:pt x="182" y="95"/>
                    <a:pt x="182" y="95"/>
                    <a:pt x="182" y="95"/>
                  </a:cubicBezTo>
                  <a:cubicBezTo>
                    <a:pt x="132" y="91"/>
                    <a:pt x="132" y="91"/>
                    <a:pt x="132" y="91"/>
                  </a:cubicBezTo>
                  <a:cubicBezTo>
                    <a:pt x="132" y="91"/>
                    <a:pt x="132" y="91"/>
                    <a:pt x="132" y="91"/>
                  </a:cubicBezTo>
                  <a:cubicBezTo>
                    <a:pt x="132" y="91"/>
                    <a:pt x="132" y="91"/>
                    <a:pt x="132" y="91"/>
                  </a:cubicBezTo>
                  <a:cubicBezTo>
                    <a:pt x="132" y="91"/>
                    <a:pt x="132" y="91"/>
                    <a:pt x="132" y="91"/>
                  </a:cubicBezTo>
                  <a:cubicBezTo>
                    <a:pt x="132" y="83"/>
                    <a:pt x="132" y="83"/>
                    <a:pt x="132" y="83"/>
                  </a:cubicBezTo>
                  <a:cubicBezTo>
                    <a:pt x="138" y="82"/>
                    <a:pt x="143" y="76"/>
                    <a:pt x="143" y="70"/>
                  </a:cubicBezTo>
                  <a:cubicBezTo>
                    <a:pt x="143" y="59"/>
                    <a:pt x="143" y="59"/>
                    <a:pt x="143" y="59"/>
                  </a:cubicBezTo>
                  <a:cubicBezTo>
                    <a:pt x="146" y="59"/>
                    <a:pt x="148" y="57"/>
                    <a:pt x="148" y="54"/>
                  </a:cubicBezTo>
                  <a:cubicBezTo>
                    <a:pt x="148" y="44"/>
                    <a:pt x="148" y="44"/>
                    <a:pt x="148" y="44"/>
                  </a:cubicBezTo>
                  <a:cubicBezTo>
                    <a:pt x="148" y="42"/>
                    <a:pt x="146" y="40"/>
                    <a:pt x="145" y="40"/>
                  </a:cubicBezTo>
                  <a:cubicBezTo>
                    <a:pt x="148" y="36"/>
                    <a:pt x="151" y="31"/>
                    <a:pt x="151" y="26"/>
                  </a:cubicBezTo>
                  <a:cubicBezTo>
                    <a:pt x="151" y="16"/>
                    <a:pt x="142" y="7"/>
                    <a:pt x="132" y="7"/>
                  </a:cubicBezTo>
                  <a:cubicBezTo>
                    <a:pt x="131" y="7"/>
                    <a:pt x="131" y="7"/>
                    <a:pt x="131" y="7"/>
                  </a:cubicBezTo>
                  <a:cubicBezTo>
                    <a:pt x="126" y="3"/>
                    <a:pt x="118" y="0"/>
                    <a:pt x="110" y="0"/>
                  </a:cubicBezTo>
                  <a:cubicBezTo>
                    <a:pt x="94" y="0"/>
                    <a:pt x="81" y="11"/>
                    <a:pt x="81" y="25"/>
                  </a:cubicBezTo>
                  <a:cubicBezTo>
                    <a:pt x="81" y="30"/>
                    <a:pt x="83" y="35"/>
                    <a:pt x="87" y="39"/>
                  </a:cubicBezTo>
                  <a:cubicBezTo>
                    <a:pt x="85" y="40"/>
                    <a:pt x="83" y="42"/>
                    <a:pt x="83" y="44"/>
                  </a:cubicBezTo>
                  <a:cubicBezTo>
                    <a:pt x="83" y="54"/>
                    <a:pt x="83" y="54"/>
                    <a:pt x="83" y="54"/>
                  </a:cubicBezTo>
                  <a:cubicBezTo>
                    <a:pt x="83" y="57"/>
                    <a:pt x="85" y="59"/>
                    <a:pt x="88" y="59"/>
                  </a:cubicBezTo>
                  <a:cubicBezTo>
                    <a:pt x="88" y="70"/>
                    <a:pt x="88" y="70"/>
                    <a:pt x="88" y="70"/>
                  </a:cubicBezTo>
                  <a:cubicBezTo>
                    <a:pt x="88" y="77"/>
                    <a:pt x="93" y="82"/>
                    <a:pt x="99" y="83"/>
                  </a:cubicBezTo>
                  <a:cubicBezTo>
                    <a:pt x="99" y="91"/>
                    <a:pt x="99" y="91"/>
                    <a:pt x="99" y="91"/>
                  </a:cubicBezTo>
                  <a:cubicBezTo>
                    <a:pt x="49" y="95"/>
                    <a:pt x="49" y="95"/>
                    <a:pt x="49" y="95"/>
                  </a:cubicBezTo>
                  <a:cubicBezTo>
                    <a:pt x="49" y="97"/>
                    <a:pt x="49" y="97"/>
                    <a:pt x="49" y="97"/>
                  </a:cubicBezTo>
                  <a:cubicBezTo>
                    <a:pt x="23" y="155"/>
                    <a:pt x="6" y="213"/>
                    <a:pt x="0" y="276"/>
                  </a:cubicBezTo>
                  <a:cubicBezTo>
                    <a:pt x="3" y="276"/>
                    <a:pt x="3" y="276"/>
                    <a:pt x="3" y="276"/>
                  </a:cubicBezTo>
                  <a:cubicBezTo>
                    <a:pt x="3" y="289"/>
                    <a:pt x="3" y="289"/>
                    <a:pt x="3" y="289"/>
                  </a:cubicBezTo>
                  <a:cubicBezTo>
                    <a:pt x="3" y="295"/>
                    <a:pt x="8" y="299"/>
                    <a:pt x="14" y="299"/>
                  </a:cubicBezTo>
                  <a:cubicBezTo>
                    <a:pt x="20" y="299"/>
                    <a:pt x="25" y="295"/>
                    <a:pt x="25" y="289"/>
                  </a:cubicBezTo>
                  <a:cubicBezTo>
                    <a:pt x="25" y="276"/>
                    <a:pt x="25" y="276"/>
                    <a:pt x="25" y="276"/>
                  </a:cubicBezTo>
                  <a:cubicBezTo>
                    <a:pt x="28" y="276"/>
                    <a:pt x="28" y="276"/>
                    <a:pt x="28" y="276"/>
                  </a:cubicBezTo>
                  <a:cubicBezTo>
                    <a:pt x="32" y="241"/>
                    <a:pt x="39" y="208"/>
                    <a:pt x="49" y="176"/>
                  </a:cubicBezTo>
                  <a:cubicBezTo>
                    <a:pt x="49" y="318"/>
                    <a:pt x="49" y="318"/>
                    <a:pt x="49" y="318"/>
                  </a:cubicBezTo>
                  <a:cubicBezTo>
                    <a:pt x="67" y="318"/>
                    <a:pt x="67" y="318"/>
                    <a:pt x="67" y="318"/>
                  </a:cubicBezTo>
                  <a:cubicBezTo>
                    <a:pt x="73" y="489"/>
                    <a:pt x="73" y="489"/>
                    <a:pt x="73" y="489"/>
                  </a:cubicBezTo>
                  <a:cubicBezTo>
                    <a:pt x="79" y="489"/>
                    <a:pt x="79" y="489"/>
                    <a:pt x="79" y="489"/>
                  </a:cubicBezTo>
                  <a:cubicBezTo>
                    <a:pt x="74" y="493"/>
                    <a:pt x="70" y="499"/>
                    <a:pt x="70" y="506"/>
                  </a:cubicBezTo>
                  <a:cubicBezTo>
                    <a:pt x="111" y="506"/>
                    <a:pt x="111" y="506"/>
                    <a:pt x="111" y="506"/>
                  </a:cubicBezTo>
                  <a:cubicBezTo>
                    <a:pt x="111" y="499"/>
                    <a:pt x="108" y="493"/>
                    <a:pt x="102" y="489"/>
                  </a:cubicBezTo>
                  <a:cubicBezTo>
                    <a:pt x="108" y="489"/>
                    <a:pt x="108" y="489"/>
                    <a:pt x="108" y="489"/>
                  </a:cubicBezTo>
                  <a:cubicBezTo>
                    <a:pt x="115" y="318"/>
                    <a:pt x="115" y="318"/>
                    <a:pt x="115" y="318"/>
                  </a:cubicBezTo>
                  <a:cubicBezTo>
                    <a:pt x="117" y="318"/>
                    <a:pt x="117" y="318"/>
                    <a:pt x="117" y="318"/>
                  </a:cubicBezTo>
                  <a:cubicBezTo>
                    <a:pt x="123" y="489"/>
                    <a:pt x="123" y="489"/>
                    <a:pt x="123" y="489"/>
                  </a:cubicBezTo>
                  <a:cubicBezTo>
                    <a:pt x="129" y="489"/>
                    <a:pt x="129" y="489"/>
                    <a:pt x="129" y="489"/>
                  </a:cubicBezTo>
                  <a:cubicBezTo>
                    <a:pt x="124" y="493"/>
                    <a:pt x="120" y="499"/>
                    <a:pt x="120" y="506"/>
                  </a:cubicBezTo>
                  <a:cubicBezTo>
                    <a:pt x="161" y="506"/>
                    <a:pt x="161" y="506"/>
                    <a:pt x="161" y="506"/>
                  </a:cubicBezTo>
                  <a:cubicBezTo>
                    <a:pt x="161" y="499"/>
                    <a:pt x="158" y="493"/>
                    <a:pt x="153" y="489"/>
                  </a:cubicBezTo>
                  <a:cubicBezTo>
                    <a:pt x="158" y="489"/>
                    <a:pt x="158" y="489"/>
                    <a:pt x="158" y="489"/>
                  </a:cubicBezTo>
                  <a:cubicBezTo>
                    <a:pt x="165" y="318"/>
                    <a:pt x="165" y="318"/>
                    <a:pt x="165" y="318"/>
                  </a:cubicBezTo>
                  <a:cubicBezTo>
                    <a:pt x="182" y="318"/>
                    <a:pt x="182" y="318"/>
                    <a:pt x="182" y="318"/>
                  </a:cubicBezTo>
                  <a:cubicBezTo>
                    <a:pt x="182" y="173"/>
                    <a:pt x="182" y="173"/>
                    <a:pt x="182" y="173"/>
                  </a:cubicBezTo>
                  <a:cubicBezTo>
                    <a:pt x="193" y="206"/>
                    <a:pt x="200" y="240"/>
                    <a:pt x="204" y="276"/>
                  </a:cubicBezTo>
                  <a:cubicBezTo>
                    <a:pt x="208" y="276"/>
                    <a:pt x="208" y="276"/>
                    <a:pt x="208" y="276"/>
                  </a:cubicBezTo>
                  <a:cubicBezTo>
                    <a:pt x="208" y="289"/>
                    <a:pt x="208" y="289"/>
                    <a:pt x="208" y="289"/>
                  </a:cubicBezTo>
                  <a:cubicBezTo>
                    <a:pt x="208" y="295"/>
                    <a:pt x="212" y="299"/>
                    <a:pt x="218" y="299"/>
                  </a:cubicBezTo>
                  <a:cubicBezTo>
                    <a:pt x="224" y="299"/>
                    <a:pt x="229" y="295"/>
                    <a:pt x="229" y="289"/>
                  </a:cubicBezTo>
                  <a:cubicBezTo>
                    <a:pt x="229" y="276"/>
                    <a:pt x="229" y="276"/>
                    <a:pt x="229" y="276"/>
                  </a:cubicBezTo>
                  <a:cubicBezTo>
                    <a:pt x="233" y="276"/>
                    <a:pt x="233" y="276"/>
                    <a:pt x="233" y="276"/>
                  </a:cubicBezTo>
                  <a:cubicBezTo>
                    <a:pt x="227" y="212"/>
                    <a:pt x="210" y="153"/>
                    <a:pt x="183" y="95"/>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19" name="Freeform 9"/>
            <p:cNvSpPr>
              <a:spLocks/>
            </p:cNvSpPr>
            <p:nvPr/>
          </p:nvSpPr>
          <p:spPr bwMode="auto">
            <a:xfrm>
              <a:off x="10417175" y="2486025"/>
              <a:ext cx="311150" cy="360363"/>
            </a:xfrm>
            <a:custGeom>
              <a:avLst/>
              <a:gdLst>
                <a:gd name="T0" fmla="*/ 91 w 97"/>
                <a:gd name="T1" fmla="*/ 88 h 112"/>
                <a:gd name="T2" fmla="*/ 82 w 97"/>
                <a:gd name="T3" fmla="*/ 88 h 112"/>
                <a:gd name="T4" fmla="*/ 85 w 97"/>
                <a:gd name="T5" fmla="*/ 74 h 112"/>
                <a:gd name="T6" fmla="*/ 88 w 97"/>
                <a:gd name="T7" fmla="*/ 69 h 112"/>
                <a:gd name="T8" fmla="*/ 88 w 97"/>
                <a:gd name="T9" fmla="*/ 69 h 112"/>
                <a:gd name="T10" fmla="*/ 88 w 97"/>
                <a:gd name="T11" fmla="*/ 69 h 112"/>
                <a:gd name="T12" fmla="*/ 91 w 97"/>
                <a:gd name="T13" fmla="*/ 53 h 112"/>
                <a:gd name="T14" fmla="*/ 69 w 97"/>
                <a:gd name="T15" fmla="*/ 17 h 112"/>
                <a:gd name="T16" fmla="*/ 40 w 97"/>
                <a:gd name="T17" fmla="*/ 0 h 112"/>
                <a:gd name="T18" fmla="*/ 4 w 97"/>
                <a:gd name="T19" fmla="*/ 46 h 112"/>
                <a:gd name="T20" fmla="*/ 9 w 97"/>
                <a:gd name="T21" fmla="*/ 69 h 112"/>
                <a:gd name="T22" fmla="*/ 9 w 97"/>
                <a:gd name="T23" fmla="*/ 69 h 112"/>
                <a:gd name="T24" fmla="*/ 15 w 97"/>
                <a:gd name="T25" fmla="*/ 88 h 112"/>
                <a:gd name="T26" fmla="*/ 6 w 97"/>
                <a:gd name="T27" fmla="*/ 88 h 112"/>
                <a:gd name="T28" fmla="*/ 0 w 97"/>
                <a:gd name="T29" fmla="*/ 95 h 112"/>
                <a:gd name="T30" fmla="*/ 16 w 97"/>
                <a:gd name="T31" fmla="*/ 110 h 112"/>
                <a:gd name="T32" fmla="*/ 42 w 97"/>
                <a:gd name="T33" fmla="*/ 112 h 112"/>
                <a:gd name="T34" fmla="*/ 44 w 97"/>
                <a:gd name="T35" fmla="*/ 112 h 112"/>
                <a:gd name="T36" fmla="*/ 44 w 97"/>
                <a:gd name="T37" fmla="*/ 112 h 112"/>
                <a:gd name="T38" fmla="*/ 47 w 97"/>
                <a:gd name="T39" fmla="*/ 112 h 112"/>
                <a:gd name="T40" fmla="*/ 48 w 97"/>
                <a:gd name="T41" fmla="*/ 112 h 112"/>
                <a:gd name="T42" fmla="*/ 49 w 97"/>
                <a:gd name="T43" fmla="*/ 112 h 112"/>
                <a:gd name="T44" fmla="*/ 53 w 97"/>
                <a:gd name="T45" fmla="*/ 112 h 112"/>
                <a:gd name="T46" fmla="*/ 53 w 97"/>
                <a:gd name="T47" fmla="*/ 112 h 112"/>
                <a:gd name="T48" fmla="*/ 54 w 97"/>
                <a:gd name="T49" fmla="*/ 112 h 112"/>
                <a:gd name="T50" fmla="*/ 81 w 97"/>
                <a:gd name="T51" fmla="*/ 110 h 112"/>
                <a:gd name="T52" fmla="*/ 96 w 97"/>
                <a:gd name="T53" fmla="*/ 95 h 112"/>
                <a:gd name="T54" fmla="*/ 91 w 97"/>
                <a:gd name="T55"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112">
                  <a:moveTo>
                    <a:pt x="91" y="88"/>
                  </a:moveTo>
                  <a:cubicBezTo>
                    <a:pt x="89" y="95"/>
                    <a:pt x="83" y="93"/>
                    <a:pt x="82" y="88"/>
                  </a:cubicBezTo>
                  <a:cubicBezTo>
                    <a:pt x="81" y="86"/>
                    <a:pt x="83" y="79"/>
                    <a:pt x="85" y="74"/>
                  </a:cubicBezTo>
                  <a:cubicBezTo>
                    <a:pt x="86" y="73"/>
                    <a:pt x="87" y="71"/>
                    <a:pt x="88" y="69"/>
                  </a:cubicBezTo>
                  <a:cubicBezTo>
                    <a:pt x="88" y="69"/>
                    <a:pt x="88" y="69"/>
                    <a:pt x="88" y="69"/>
                  </a:cubicBezTo>
                  <a:cubicBezTo>
                    <a:pt x="88" y="69"/>
                    <a:pt x="88" y="69"/>
                    <a:pt x="88" y="69"/>
                  </a:cubicBezTo>
                  <a:cubicBezTo>
                    <a:pt x="90" y="64"/>
                    <a:pt x="91" y="59"/>
                    <a:pt x="91" y="53"/>
                  </a:cubicBezTo>
                  <a:cubicBezTo>
                    <a:pt x="91" y="36"/>
                    <a:pt x="82" y="22"/>
                    <a:pt x="69" y="17"/>
                  </a:cubicBezTo>
                  <a:cubicBezTo>
                    <a:pt x="62" y="7"/>
                    <a:pt x="52" y="0"/>
                    <a:pt x="40" y="0"/>
                  </a:cubicBezTo>
                  <a:cubicBezTo>
                    <a:pt x="20" y="0"/>
                    <a:pt x="4" y="20"/>
                    <a:pt x="4" y="46"/>
                  </a:cubicBezTo>
                  <a:cubicBezTo>
                    <a:pt x="4" y="54"/>
                    <a:pt x="6" y="62"/>
                    <a:pt x="9" y="69"/>
                  </a:cubicBezTo>
                  <a:cubicBezTo>
                    <a:pt x="9" y="69"/>
                    <a:pt x="9" y="69"/>
                    <a:pt x="9" y="69"/>
                  </a:cubicBezTo>
                  <a:cubicBezTo>
                    <a:pt x="9" y="69"/>
                    <a:pt x="17" y="84"/>
                    <a:pt x="15" y="88"/>
                  </a:cubicBezTo>
                  <a:cubicBezTo>
                    <a:pt x="13" y="93"/>
                    <a:pt x="8" y="95"/>
                    <a:pt x="6" y="88"/>
                  </a:cubicBezTo>
                  <a:cubicBezTo>
                    <a:pt x="3" y="82"/>
                    <a:pt x="0" y="90"/>
                    <a:pt x="0" y="95"/>
                  </a:cubicBezTo>
                  <a:cubicBezTo>
                    <a:pt x="1" y="101"/>
                    <a:pt x="2" y="108"/>
                    <a:pt x="16" y="110"/>
                  </a:cubicBezTo>
                  <a:cubicBezTo>
                    <a:pt x="27" y="112"/>
                    <a:pt x="33" y="112"/>
                    <a:pt x="42" y="112"/>
                  </a:cubicBezTo>
                  <a:cubicBezTo>
                    <a:pt x="43" y="112"/>
                    <a:pt x="44" y="112"/>
                    <a:pt x="44" y="112"/>
                  </a:cubicBezTo>
                  <a:cubicBezTo>
                    <a:pt x="44" y="112"/>
                    <a:pt x="44" y="112"/>
                    <a:pt x="44" y="112"/>
                  </a:cubicBezTo>
                  <a:cubicBezTo>
                    <a:pt x="45" y="112"/>
                    <a:pt x="46" y="112"/>
                    <a:pt x="47" y="112"/>
                  </a:cubicBezTo>
                  <a:cubicBezTo>
                    <a:pt x="48" y="112"/>
                    <a:pt x="48" y="112"/>
                    <a:pt x="48" y="112"/>
                  </a:cubicBezTo>
                  <a:cubicBezTo>
                    <a:pt x="49" y="112"/>
                    <a:pt x="49" y="112"/>
                    <a:pt x="49" y="112"/>
                  </a:cubicBezTo>
                  <a:cubicBezTo>
                    <a:pt x="50" y="112"/>
                    <a:pt x="51" y="112"/>
                    <a:pt x="53" y="112"/>
                  </a:cubicBezTo>
                  <a:cubicBezTo>
                    <a:pt x="53" y="112"/>
                    <a:pt x="53" y="112"/>
                    <a:pt x="53" y="112"/>
                  </a:cubicBezTo>
                  <a:cubicBezTo>
                    <a:pt x="53" y="112"/>
                    <a:pt x="54" y="112"/>
                    <a:pt x="54" y="112"/>
                  </a:cubicBezTo>
                  <a:cubicBezTo>
                    <a:pt x="63" y="112"/>
                    <a:pt x="69" y="112"/>
                    <a:pt x="81" y="110"/>
                  </a:cubicBezTo>
                  <a:cubicBezTo>
                    <a:pt x="94" y="108"/>
                    <a:pt x="96" y="101"/>
                    <a:pt x="96" y="95"/>
                  </a:cubicBezTo>
                  <a:cubicBezTo>
                    <a:pt x="97" y="90"/>
                    <a:pt x="93" y="82"/>
                    <a:pt x="91" y="88"/>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0" name="Freeform 10"/>
            <p:cNvSpPr>
              <a:spLocks/>
            </p:cNvSpPr>
            <p:nvPr/>
          </p:nvSpPr>
          <p:spPr bwMode="auto">
            <a:xfrm>
              <a:off x="10514013" y="2890838"/>
              <a:ext cx="107950" cy="546100"/>
            </a:xfrm>
            <a:custGeom>
              <a:avLst/>
              <a:gdLst>
                <a:gd name="T0" fmla="*/ 42 w 68"/>
                <a:gd name="T1" fmla="*/ 37 h 344"/>
                <a:gd name="T2" fmla="*/ 62 w 68"/>
                <a:gd name="T3" fmla="*/ 20 h 344"/>
                <a:gd name="T4" fmla="*/ 34 w 68"/>
                <a:gd name="T5" fmla="*/ 0 h 344"/>
                <a:gd name="T6" fmla="*/ 6 w 68"/>
                <a:gd name="T7" fmla="*/ 20 h 344"/>
                <a:gd name="T8" fmla="*/ 26 w 68"/>
                <a:gd name="T9" fmla="*/ 37 h 344"/>
                <a:gd name="T10" fmla="*/ 0 w 68"/>
                <a:gd name="T11" fmla="*/ 316 h 344"/>
                <a:gd name="T12" fmla="*/ 34 w 68"/>
                <a:gd name="T13" fmla="*/ 344 h 344"/>
                <a:gd name="T14" fmla="*/ 68 w 68"/>
                <a:gd name="T15" fmla="*/ 316 h 344"/>
                <a:gd name="T16" fmla="*/ 42 w 68"/>
                <a:gd name="T17" fmla="*/ 3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44">
                  <a:moveTo>
                    <a:pt x="42" y="37"/>
                  </a:moveTo>
                  <a:lnTo>
                    <a:pt x="62" y="20"/>
                  </a:lnTo>
                  <a:lnTo>
                    <a:pt x="34" y="0"/>
                  </a:lnTo>
                  <a:lnTo>
                    <a:pt x="6" y="20"/>
                  </a:lnTo>
                  <a:lnTo>
                    <a:pt x="26" y="37"/>
                  </a:lnTo>
                  <a:lnTo>
                    <a:pt x="0" y="316"/>
                  </a:lnTo>
                  <a:lnTo>
                    <a:pt x="34" y="344"/>
                  </a:lnTo>
                  <a:lnTo>
                    <a:pt x="68" y="316"/>
                  </a:lnTo>
                  <a:lnTo>
                    <a:pt x="42" y="37"/>
                  </a:ln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1" name="Freeform 11"/>
            <p:cNvSpPr>
              <a:spLocks/>
            </p:cNvSpPr>
            <p:nvPr/>
          </p:nvSpPr>
          <p:spPr bwMode="auto">
            <a:xfrm>
              <a:off x="10696575" y="2874963"/>
              <a:ext cx="192088" cy="496888"/>
            </a:xfrm>
            <a:custGeom>
              <a:avLst/>
              <a:gdLst>
                <a:gd name="T0" fmla="*/ 0 w 60"/>
                <a:gd name="T1" fmla="*/ 7 h 155"/>
                <a:gd name="T2" fmla="*/ 24 w 60"/>
                <a:gd name="T3" fmla="*/ 0 h 155"/>
                <a:gd name="T4" fmla="*/ 60 w 60"/>
                <a:gd name="T5" fmla="*/ 155 h 155"/>
                <a:gd name="T6" fmla="*/ 35 w 60"/>
                <a:gd name="T7" fmla="*/ 155 h 155"/>
                <a:gd name="T8" fmla="*/ 0 w 60"/>
                <a:gd name="T9" fmla="*/ 7 h 155"/>
              </a:gdLst>
              <a:ahLst/>
              <a:cxnLst>
                <a:cxn ang="0">
                  <a:pos x="T0" y="T1"/>
                </a:cxn>
                <a:cxn ang="0">
                  <a:pos x="T2" y="T3"/>
                </a:cxn>
                <a:cxn ang="0">
                  <a:pos x="T4" y="T5"/>
                </a:cxn>
                <a:cxn ang="0">
                  <a:pos x="T6" y="T7"/>
                </a:cxn>
                <a:cxn ang="0">
                  <a:pos x="T8" y="T9"/>
                </a:cxn>
              </a:cxnLst>
              <a:rect l="0" t="0" r="r" b="b"/>
              <a:pathLst>
                <a:path w="60" h="155">
                  <a:moveTo>
                    <a:pt x="0" y="7"/>
                  </a:moveTo>
                  <a:cubicBezTo>
                    <a:pt x="8" y="5"/>
                    <a:pt x="16" y="3"/>
                    <a:pt x="24" y="0"/>
                  </a:cubicBezTo>
                  <a:cubicBezTo>
                    <a:pt x="47" y="51"/>
                    <a:pt x="54" y="100"/>
                    <a:pt x="60" y="155"/>
                  </a:cubicBezTo>
                  <a:cubicBezTo>
                    <a:pt x="35" y="155"/>
                    <a:pt x="35" y="155"/>
                    <a:pt x="35" y="155"/>
                  </a:cubicBezTo>
                  <a:cubicBezTo>
                    <a:pt x="29" y="102"/>
                    <a:pt x="23" y="55"/>
                    <a:pt x="0" y="7"/>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2" name="Freeform 12"/>
            <p:cNvSpPr>
              <a:spLocks/>
            </p:cNvSpPr>
            <p:nvPr/>
          </p:nvSpPr>
          <p:spPr bwMode="auto">
            <a:xfrm>
              <a:off x="10448925" y="3814763"/>
              <a:ext cx="115888" cy="596900"/>
            </a:xfrm>
            <a:custGeom>
              <a:avLst/>
              <a:gdLst>
                <a:gd name="T0" fmla="*/ 63 w 73"/>
                <a:gd name="T1" fmla="*/ 376 h 376"/>
                <a:gd name="T2" fmla="*/ 10 w 73"/>
                <a:gd name="T3" fmla="*/ 376 h 376"/>
                <a:gd name="T4" fmla="*/ 0 w 73"/>
                <a:gd name="T5" fmla="*/ 0 h 376"/>
                <a:gd name="T6" fmla="*/ 73 w 73"/>
                <a:gd name="T7" fmla="*/ 0 h 376"/>
                <a:gd name="T8" fmla="*/ 63 w 73"/>
                <a:gd name="T9" fmla="*/ 376 h 376"/>
              </a:gdLst>
              <a:ahLst/>
              <a:cxnLst>
                <a:cxn ang="0">
                  <a:pos x="T0" y="T1"/>
                </a:cxn>
                <a:cxn ang="0">
                  <a:pos x="T2" y="T3"/>
                </a:cxn>
                <a:cxn ang="0">
                  <a:pos x="T4" y="T5"/>
                </a:cxn>
                <a:cxn ang="0">
                  <a:pos x="T6" y="T7"/>
                </a:cxn>
                <a:cxn ang="0">
                  <a:pos x="T8" y="T9"/>
                </a:cxn>
              </a:cxnLst>
              <a:rect l="0" t="0" r="r" b="b"/>
              <a:pathLst>
                <a:path w="73" h="376">
                  <a:moveTo>
                    <a:pt x="63" y="376"/>
                  </a:moveTo>
                  <a:lnTo>
                    <a:pt x="10" y="376"/>
                  </a:lnTo>
                  <a:lnTo>
                    <a:pt x="0" y="0"/>
                  </a:lnTo>
                  <a:lnTo>
                    <a:pt x="73" y="0"/>
                  </a:lnTo>
                  <a:lnTo>
                    <a:pt x="63" y="376"/>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3" name="Freeform 13"/>
            <p:cNvSpPr>
              <a:spLocks/>
            </p:cNvSpPr>
            <p:nvPr/>
          </p:nvSpPr>
          <p:spPr bwMode="auto">
            <a:xfrm>
              <a:off x="10455275" y="4360863"/>
              <a:ext cx="106363" cy="50800"/>
            </a:xfrm>
            <a:custGeom>
              <a:avLst/>
              <a:gdLst>
                <a:gd name="T0" fmla="*/ 16 w 33"/>
                <a:gd name="T1" fmla="*/ 0 h 16"/>
                <a:gd name="T2" fmla="*/ 0 w 33"/>
                <a:gd name="T3" fmla="*/ 16 h 16"/>
                <a:gd name="T4" fmla="*/ 33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7" y="0"/>
                    <a:pt x="0" y="7"/>
                    <a:pt x="0" y="16"/>
                  </a:cubicBezTo>
                  <a:cubicBezTo>
                    <a:pt x="33" y="16"/>
                    <a:pt x="33" y="16"/>
                    <a:pt x="33" y="16"/>
                  </a:cubicBezTo>
                  <a:cubicBezTo>
                    <a:pt x="33" y="7"/>
                    <a:pt x="25" y="0"/>
                    <a:pt x="16" y="0"/>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4" name="Freeform 14"/>
            <p:cNvSpPr>
              <a:spLocks/>
            </p:cNvSpPr>
            <p:nvPr/>
          </p:nvSpPr>
          <p:spPr bwMode="auto">
            <a:xfrm>
              <a:off x="10583863" y="3814763"/>
              <a:ext cx="112713" cy="596900"/>
            </a:xfrm>
            <a:custGeom>
              <a:avLst/>
              <a:gdLst>
                <a:gd name="T0" fmla="*/ 8 w 71"/>
                <a:gd name="T1" fmla="*/ 376 h 376"/>
                <a:gd name="T2" fmla="*/ 61 w 71"/>
                <a:gd name="T3" fmla="*/ 376 h 376"/>
                <a:gd name="T4" fmla="*/ 71 w 71"/>
                <a:gd name="T5" fmla="*/ 0 h 376"/>
                <a:gd name="T6" fmla="*/ 0 w 71"/>
                <a:gd name="T7" fmla="*/ 0 h 376"/>
                <a:gd name="T8" fmla="*/ 8 w 71"/>
                <a:gd name="T9" fmla="*/ 376 h 376"/>
              </a:gdLst>
              <a:ahLst/>
              <a:cxnLst>
                <a:cxn ang="0">
                  <a:pos x="T0" y="T1"/>
                </a:cxn>
                <a:cxn ang="0">
                  <a:pos x="T2" y="T3"/>
                </a:cxn>
                <a:cxn ang="0">
                  <a:pos x="T4" y="T5"/>
                </a:cxn>
                <a:cxn ang="0">
                  <a:pos x="T6" y="T7"/>
                </a:cxn>
                <a:cxn ang="0">
                  <a:pos x="T8" y="T9"/>
                </a:cxn>
              </a:cxnLst>
              <a:rect l="0" t="0" r="r" b="b"/>
              <a:pathLst>
                <a:path w="71" h="376">
                  <a:moveTo>
                    <a:pt x="8" y="376"/>
                  </a:moveTo>
                  <a:lnTo>
                    <a:pt x="61" y="376"/>
                  </a:lnTo>
                  <a:lnTo>
                    <a:pt x="71" y="0"/>
                  </a:lnTo>
                  <a:lnTo>
                    <a:pt x="0" y="0"/>
                  </a:lnTo>
                  <a:lnTo>
                    <a:pt x="8" y="376"/>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5" name="Freeform 15"/>
            <p:cNvSpPr>
              <a:spLocks/>
            </p:cNvSpPr>
            <p:nvPr/>
          </p:nvSpPr>
          <p:spPr bwMode="auto">
            <a:xfrm>
              <a:off x="10587038" y="4360863"/>
              <a:ext cx="106363" cy="50800"/>
            </a:xfrm>
            <a:custGeom>
              <a:avLst/>
              <a:gdLst>
                <a:gd name="T0" fmla="*/ 16 w 33"/>
                <a:gd name="T1" fmla="*/ 0 h 16"/>
                <a:gd name="T2" fmla="*/ 33 w 33"/>
                <a:gd name="T3" fmla="*/ 16 h 16"/>
                <a:gd name="T4" fmla="*/ 0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25" y="0"/>
                    <a:pt x="33" y="7"/>
                    <a:pt x="33" y="16"/>
                  </a:cubicBezTo>
                  <a:cubicBezTo>
                    <a:pt x="0" y="16"/>
                    <a:pt x="0" y="16"/>
                    <a:pt x="0" y="16"/>
                  </a:cubicBezTo>
                  <a:cubicBezTo>
                    <a:pt x="0" y="7"/>
                    <a:pt x="7" y="0"/>
                    <a:pt x="16" y="0"/>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6" name="Freeform 16"/>
            <p:cNvSpPr>
              <a:spLocks/>
            </p:cNvSpPr>
            <p:nvPr/>
          </p:nvSpPr>
          <p:spPr bwMode="auto">
            <a:xfrm>
              <a:off x="10818813" y="3371850"/>
              <a:ext cx="57150" cy="65088"/>
            </a:xfrm>
            <a:custGeom>
              <a:avLst/>
              <a:gdLst>
                <a:gd name="T0" fmla="*/ 0 w 18"/>
                <a:gd name="T1" fmla="*/ 0 h 20"/>
                <a:gd name="T2" fmla="*/ 0 w 18"/>
                <a:gd name="T3" fmla="*/ 11 h 20"/>
                <a:gd name="T4" fmla="*/ 9 w 18"/>
                <a:gd name="T5" fmla="*/ 20 h 20"/>
                <a:gd name="T6" fmla="*/ 18 w 18"/>
                <a:gd name="T7" fmla="*/ 11 h 20"/>
                <a:gd name="T8" fmla="*/ 18 w 18"/>
                <a:gd name="T9" fmla="*/ 0 h 20"/>
                <a:gd name="T10" fmla="*/ 0 w 18"/>
                <a:gd name="T11" fmla="*/ 0 h 20"/>
              </a:gdLst>
              <a:ahLst/>
              <a:cxnLst>
                <a:cxn ang="0">
                  <a:pos x="T0" y="T1"/>
                </a:cxn>
                <a:cxn ang="0">
                  <a:pos x="T2" y="T3"/>
                </a:cxn>
                <a:cxn ang="0">
                  <a:pos x="T4" y="T5"/>
                </a:cxn>
                <a:cxn ang="0">
                  <a:pos x="T6" y="T7"/>
                </a:cxn>
                <a:cxn ang="0">
                  <a:pos x="T8" y="T9"/>
                </a:cxn>
                <a:cxn ang="0">
                  <a:pos x="T10" y="T11"/>
                </a:cxn>
              </a:cxnLst>
              <a:rect l="0" t="0" r="r" b="b"/>
              <a:pathLst>
                <a:path w="18" h="20">
                  <a:moveTo>
                    <a:pt x="0" y="0"/>
                  </a:moveTo>
                  <a:cubicBezTo>
                    <a:pt x="0" y="11"/>
                    <a:pt x="0" y="11"/>
                    <a:pt x="0" y="11"/>
                  </a:cubicBezTo>
                  <a:cubicBezTo>
                    <a:pt x="0" y="16"/>
                    <a:pt x="4" y="20"/>
                    <a:pt x="9" y="20"/>
                  </a:cubicBezTo>
                  <a:cubicBezTo>
                    <a:pt x="14" y="20"/>
                    <a:pt x="18" y="16"/>
                    <a:pt x="18" y="11"/>
                  </a:cubicBezTo>
                  <a:cubicBezTo>
                    <a:pt x="18" y="0"/>
                    <a:pt x="18" y="0"/>
                    <a:pt x="18"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7" name="Freeform 17"/>
            <p:cNvSpPr>
              <a:spLocks/>
            </p:cNvSpPr>
            <p:nvPr/>
          </p:nvSpPr>
          <p:spPr bwMode="auto">
            <a:xfrm>
              <a:off x="10244138" y="2874963"/>
              <a:ext cx="195263" cy="496888"/>
            </a:xfrm>
            <a:custGeom>
              <a:avLst/>
              <a:gdLst>
                <a:gd name="T0" fmla="*/ 61 w 61"/>
                <a:gd name="T1" fmla="*/ 7 h 155"/>
                <a:gd name="T2" fmla="*/ 36 w 61"/>
                <a:gd name="T3" fmla="*/ 0 h 155"/>
                <a:gd name="T4" fmla="*/ 0 w 61"/>
                <a:gd name="T5" fmla="*/ 155 h 155"/>
                <a:gd name="T6" fmla="*/ 25 w 61"/>
                <a:gd name="T7" fmla="*/ 155 h 155"/>
                <a:gd name="T8" fmla="*/ 61 w 61"/>
                <a:gd name="T9" fmla="*/ 7 h 155"/>
              </a:gdLst>
              <a:ahLst/>
              <a:cxnLst>
                <a:cxn ang="0">
                  <a:pos x="T0" y="T1"/>
                </a:cxn>
                <a:cxn ang="0">
                  <a:pos x="T2" y="T3"/>
                </a:cxn>
                <a:cxn ang="0">
                  <a:pos x="T4" y="T5"/>
                </a:cxn>
                <a:cxn ang="0">
                  <a:pos x="T6" y="T7"/>
                </a:cxn>
                <a:cxn ang="0">
                  <a:pos x="T8" y="T9"/>
                </a:cxn>
              </a:cxnLst>
              <a:rect l="0" t="0" r="r" b="b"/>
              <a:pathLst>
                <a:path w="61" h="155">
                  <a:moveTo>
                    <a:pt x="61" y="7"/>
                  </a:moveTo>
                  <a:cubicBezTo>
                    <a:pt x="53" y="5"/>
                    <a:pt x="44" y="3"/>
                    <a:pt x="36" y="0"/>
                  </a:cubicBezTo>
                  <a:cubicBezTo>
                    <a:pt x="12" y="51"/>
                    <a:pt x="5" y="100"/>
                    <a:pt x="0" y="155"/>
                  </a:cubicBezTo>
                  <a:cubicBezTo>
                    <a:pt x="25" y="155"/>
                    <a:pt x="25" y="155"/>
                    <a:pt x="25" y="155"/>
                  </a:cubicBezTo>
                  <a:cubicBezTo>
                    <a:pt x="31" y="102"/>
                    <a:pt x="38" y="55"/>
                    <a:pt x="61" y="7"/>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8" name="Freeform 18"/>
            <p:cNvSpPr>
              <a:spLocks/>
            </p:cNvSpPr>
            <p:nvPr/>
          </p:nvSpPr>
          <p:spPr bwMode="auto">
            <a:xfrm>
              <a:off x="10253663" y="3371850"/>
              <a:ext cx="60325" cy="65088"/>
            </a:xfrm>
            <a:custGeom>
              <a:avLst/>
              <a:gdLst>
                <a:gd name="T0" fmla="*/ 19 w 19"/>
                <a:gd name="T1" fmla="*/ 0 h 20"/>
                <a:gd name="T2" fmla="*/ 19 w 19"/>
                <a:gd name="T3" fmla="*/ 11 h 20"/>
                <a:gd name="T4" fmla="*/ 10 w 19"/>
                <a:gd name="T5" fmla="*/ 20 h 20"/>
                <a:gd name="T6" fmla="*/ 0 w 19"/>
                <a:gd name="T7" fmla="*/ 11 h 20"/>
                <a:gd name="T8" fmla="*/ 0 w 19"/>
                <a:gd name="T9" fmla="*/ 0 h 20"/>
                <a:gd name="T10" fmla="*/ 19 w 19"/>
                <a:gd name="T11" fmla="*/ 0 h 20"/>
              </a:gdLst>
              <a:ahLst/>
              <a:cxnLst>
                <a:cxn ang="0">
                  <a:pos x="T0" y="T1"/>
                </a:cxn>
                <a:cxn ang="0">
                  <a:pos x="T2" y="T3"/>
                </a:cxn>
                <a:cxn ang="0">
                  <a:pos x="T4" y="T5"/>
                </a:cxn>
                <a:cxn ang="0">
                  <a:pos x="T6" y="T7"/>
                </a:cxn>
                <a:cxn ang="0">
                  <a:pos x="T8" y="T9"/>
                </a:cxn>
                <a:cxn ang="0">
                  <a:pos x="T10" y="T11"/>
                </a:cxn>
              </a:cxnLst>
              <a:rect l="0" t="0" r="r" b="b"/>
              <a:pathLst>
                <a:path w="19" h="20">
                  <a:moveTo>
                    <a:pt x="19" y="0"/>
                  </a:moveTo>
                  <a:cubicBezTo>
                    <a:pt x="19" y="11"/>
                    <a:pt x="19" y="11"/>
                    <a:pt x="19" y="11"/>
                  </a:cubicBezTo>
                  <a:cubicBezTo>
                    <a:pt x="19" y="16"/>
                    <a:pt x="15" y="20"/>
                    <a:pt x="10" y="20"/>
                  </a:cubicBezTo>
                  <a:cubicBezTo>
                    <a:pt x="4" y="20"/>
                    <a:pt x="0" y="16"/>
                    <a:pt x="0" y="11"/>
                  </a:cubicBezTo>
                  <a:cubicBezTo>
                    <a:pt x="0" y="0"/>
                    <a:pt x="0" y="0"/>
                    <a:pt x="0" y="0"/>
                  </a:cubicBezTo>
                  <a:lnTo>
                    <a:pt x="19"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29" name="Freeform 19"/>
            <p:cNvSpPr>
              <a:spLocks/>
            </p:cNvSpPr>
            <p:nvPr/>
          </p:nvSpPr>
          <p:spPr bwMode="auto">
            <a:xfrm>
              <a:off x="10363200" y="2862263"/>
              <a:ext cx="409575" cy="635000"/>
            </a:xfrm>
            <a:custGeom>
              <a:avLst/>
              <a:gdLst>
                <a:gd name="T0" fmla="*/ 165 w 258"/>
                <a:gd name="T1" fmla="*/ 0 h 400"/>
                <a:gd name="T2" fmla="*/ 129 w 258"/>
                <a:gd name="T3" fmla="*/ 291 h 400"/>
                <a:gd name="T4" fmla="*/ 93 w 258"/>
                <a:gd name="T5" fmla="*/ 0 h 400"/>
                <a:gd name="T6" fmla="*/ 0 w 258"/>
                <a:gd name="T7" fmla="*/ 8 h 400"/>
                <a:gd name="T8" fmla="*/ 18 w 258"/>
                <a:gd name="T9" fmla="*/ 400 h 400"/>
                <a:gd name="T10" fmla="*/ 238 w 258"/>
                <a:gd name="T11" fmla="*/ 400 h 400"/>
                <a:gd name="T12" fmla="*/ 258 w 258"/>
                <a:gd name="T13" fmla="*/ 8 h 400"/>
                <a:gd name="T14" fmla="*/ 165 w 258"/>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400">
                  <a:moveTo>
                    <a:pt x="165" y="0"/>
                  </a:moveTo>
                  <a:lnTo>
                    <a:pt x="129" y="291"/>
                  </a:lnTo>
                  <a:lnTo>
                    <a:pt x="93" y="0"/>
                  </a:lnTo>
                  <a:lnTo>
                    <a:pt x="0" y="8"/>
                  </a:lnTo>
                  <a:lnTo>
                    <a:pt x="18" y="400"/>
                  </a:lnTo>
                  <a:lnTo>
                    <a:pt x="238" y="400"/>
                  </a:lnTo>
                  <a:lnTo>
                    <a:pt x="258" y="8"/>
                  </a:lnTo>
                  <a:lnTo>
                    <a:pt x="165" y="0"/>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0" name="Freeform 32"/>
            <p:cNvSpPr>
              <a:spLocks/>
            </p:cNvSpPr>
            <p:nvPr/>
          </p:nvSpPr>
          <p:spPr bwMode="auto">
            <a:xfrm>
              <a:off x="10448925" y="2611438"/>
              <a:ext cx="231775" cy="279400"/>
            </a:xfrm>
            <a:custGeom>
              <a:avLst/>
              <a:gdLst>
                <a:gd name="T0" fmla="*/ 69 w 72"/>
                <a:gd name="T1" fmla="*/ 15 h 87"/>
                <a:gd name="T2" fmla="*/ 67 w 72"/>
                <a:gd name="T3" fmla="*/ 15 h 87"/>
                <a:gd name="T4" fmla="*/ 67 w 72"/>
                <a:gd name="T5" fmla="*/ 11 h 87"/>
                <a:gd name="T6" fmla="*/ 67 w 72"/>
                <a:gd name="T7" fmla="*/ 9 h 87"/>
                <a:gd name="T8" fmla="*/ 67 w 72"/>
                <a:gd name="T9" fmla="*/ 9 h 87"/>
                <a:gd name="T10" fmla="*/ 67 w 72"/>
                <a:gd name="T11" fmla="*/ 8 h 87"/>
                <a:gd name="T12" fmla="*/ 67 w 72"/>
                <a:gd name="T13" fmla="*/ 7 h 87"/>
                <a:gd name="T14" fmla="*/ 66 w 72"/>
                <a:gd name="T15" fmla="*/ 7 h 87"/>
                <a:gd name="T16" fmla="*/ 66 w 72"/>
                <a:gd name="T17" fmla="*/ 6 h 87"/>
                <a:gd name="T18" fmla="*/ 66 w 72"/>
                <a:gd name="T19" fmla="*/ 6 h 87"/>
                <a:gd name="T20" fmla="*/ 65 w 72"/>
                <a:gd name="T21" fmla="*/ 4 h 87"/>
                <a:gd name="T22" fmla="*/ 65 w 72"/>
                <a:gd name="T23" fmla="*/ 4 h 87"/>
                <a:gd name="T24" fmla="*/ 65 w 72"/>
                <a:gd name="T25" fmla="*/ 3 h 87"/>
                <a:gd name="T26" fmla="*/ 65 w 72"/>
                <a:gd name="T27" fmla="*/ 3 h 87"/>
                <a:gd name="T28" fmla="*/ 64 w 72"/>
                <a:gd name="T29" fmla="*/ 2 h 87"/>
                <a:gd name="T30" fmla="*/ 64 w 72"/>
                <a:gd name="T31" fmla="*/ 2 h 87"/>
                <a:gd name="T32" fmla="*/ 59 w 72"/>
                <a:gd name="T33" fmla="*/ 3 h 87"/>
                <a:gd name="T34" fmla="*/ 48 w 72"/>
                <a:gd name="T35" fmla="*/ 0 h 87"/>
                <a:gd name="T36" fmla="*/ 30 w 72"/>
                <a:gd name="T37" fmla="*/ 3 h 87"/>
                <a:gd name="T38" fmla="*/ 10 w 72"/>
                <a:gd name="T39" fmla="*/ 0 h 87"/>
                <a:gd name="T40" fmla="*/ 7 w 72"/>
                <a:gd name="T41" fmla="*/ 3 h 87"/>
                <a:gd name="T42" fmla="*/ 7 w 72"/>
                <a:gd name="T43" fmla="*/ 3 h 87"/>
                <a:gd name="T44" fmla="*/ 7 w 72"/>
                <a:gd name="T45" fmla="*/ 5 h 87"/>
                <a:gd name="T46" fmla="*/ 7 w 72"/>
                <a:gd name="T47" fmla="*/ 5 h 87"/>
                <a:gd name="T48" fmla="*/ 6 w 72"/>
                <a:gd name="T49" fmla="*/ 6 h 87"/>
                <a:gd name="T50" fmla="*/ 6 w 72"/>
                <a:gd name="T51" fmla="*/ 6 h 87"/>
                <a:gd name="T52" fmla="*/ 6 w 72"/>
                <a:gd name="T53" fmla="*/ 7 h 87"/>
                <a:gd name="T54" fmla="*/ 6 w 72"/>
                <a:gd name="T55" fmla="*/ 8 h 87"/>
                <a:gd name="T56" fmla="*/ 6 w 72"/>
                <a:gd name="T57" fmla="*/ 9 h 87"/>
                <a:gd name="T58" fmla="*/ 6 w 72"/>
                <a:gd name="T59" fmla="*/ 9 h 87"/>
                <a:gd name="T60" fmla="*/ 6 w 72"/>
                <a:gd name="T61" fmla="*/ 11 h 87"/>
                <a:gd name="T62" fmla="*/ 6 w 72"/>
                <a:gd name="T63" fmla="*/ 15 h 87"/>
                <a:gd name="T64" fmla="*/ 5 w 72"/>
                <a:gd name="T65" fmla="*/ 15 h 87"/>
                <a:gd name="T66" fmla="*/ 0 w 72"/>
                <a:gd name="T67" fmla="*/ 20 h 87"/>
                <a:gd name="T68" fmla="*/ 0 w 72"/>
                <a:gd name="T69" fmla="*/ 32 h 87"/>
                <a:gd name="T70" fmla="*/ 6 w 72"/>
                <a:gd name="T71" fmla="*/ 37 h 87"/>
                <a:gd name="T72" fmla="*/ 10 w 72"/>
                <a:gd name="T73" fmla="*/ 49 h 87"/>
                <a:gd name="T74" fmla="*/ 22 w 72"/>
                <a:gd name="T75" fmla="*/ 64 h 87"/>
                <a:gd name="T76" fmla="*/ 24 w 72"/>
                <a:gd name="T77" fmla="*/ 78 h 87"/>
                <a:gd name="T78" fmla="*/ 37 w 72"/>
                <a:gd name="T79" fmla="*/ 87 h 87"/>
                <a:gd name="T80" fmla="*/ 50 w 72"/>
                <a:gd name="T81" fmla="*/ 78 h 87"/>
                <a:gd name="T82" fmla="*/ 52 w 72"/>
                <a:gd name="T83" fmla="*/ 63 h 87"/>
                <a:gd name="T84" fmla="*/ 62 w 72"/>
                <a:gd name="T85" fmla="*/ 49 h 87"/>
                <a:gd name="T86" fmla="*/ 67 w 72"/>
                <a:gd name="T87" fmla="*/ 37 h 87"/>
                <a:gd name="T88" fmla="*/ 72 w 72"/>
                <a:gd name="T89" fmla="*/ 32 h 87"/>
                <a:gd name="T90" fmla="*/ 72 w 72"/>
                <a:gd name="T91" fmla="*/ 20 h 87"/>
                <a:gd name="T92" fmla="*/ 69 w 72"/>
                <a:gd name="T93"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87">
                  <a:moveTo>
                    <a:pt x="69" y="15"/>
                  </a:moveTo>
                  <a:cubicBezTo>
                    <a:pt x="68" y="15"/>
                    <a:pt x="68" y="15"/>
                    <a:pt x="67" y="15"/>
                  </a:cubicBezTo>
                  <a:cubicBezTo>
                    <a:pt x="67" y="11"/>
                    <a:pt x="67" y="11"/>
                    <a:pt x="67" y="11"/>
                  </a:cubicBezTo>
                  <a:cubicBezTo>
                    <a:pt x="67" y="10"/>
                    <a:pt x="67" y="10"/>
                    <a:pt x="67" y="9"/>
                  </a:cubicBezTo>
                  <a:cubicBezTo>
                    <a:pt x="67" y="9"/>
                    <a:pt x="67" y="9"/>
                    <a:pt x="67" y="9"/>
                  </a:cubicBezTo>
                  <a:cubicBezTo>
                    <a:pt x="67" y="9"/>
                    <a:pt x="67" y="8"/>
                    <a:pt x="67" y="8"/>
                  </a:cubicBezTo>
                  <a:cubicBezTo>
                    <a:pt x="67" y="8"/>
                    <a:pt x="67" y="8"/>
                    <a:pt x="67" y="7"/>
                  </a:cubicBezTo>
                  <a:cubicBezTo>
                    <a:pt x="67" y="7"/>
                    <a:pt x="66" y="7"/>
                    <a:pt x="66" y="7"/>
                  </a:cubicBezTo>
                  <a:cubicBezTo>
                    <a:pt x="66" y="7"/>
                    <a:pt x="66" y="6"/>
                    <a:pt x="66" y="6"/>
                  </a:cubicBezTo>
                  <a:cubicBezTo>
                    <a:pt x="66" y="6"/>
                    <a:pt x="66" y="6"/>
                    <a:pt x="66" y="6"/>
                  </a:cubicBezTo>
                  <a:cubicBezTo>
                    <a:pt x="66" y="5"/>
                    <a:pt x="66" y="5"/>
                    <a:pt x="65" y="4"/>
                  </a:cubicBezTo>
                  <a:cubicBezTo>
                    <a:pt x="65" y="4"/>
                    <a:pt x="65" y="4"/>
                    <a:pt x="65" y="4"/>
                  </a:cubicBezTo>
                  <a:cubicBezTo>
                    <a:pt x="65" y="4"/>
                    <a:pt x="65" y="3"/>
                    <a:pt x="65" y="3"/>
                  </a:cubicBezTo>
                  <a:cubicBezTo>
                    <a:pt x="65" y="3"/>
                    <a:pt x="65" y="3"/>
                    <a:pt x="65" y="3"/>
                  </a:cubicBezTo>
                  <a:cubicBezTo>
                    <a:pt x="65" y="3"/>
                    <a:pt x="64" y="2"/>
                    <a:pt x="64" y="2"/>
                  </a:cubicBezTo>
                  <a:cubicBezTo>
                    <a:pt x="64" y="2"/>
                    <a:pt x="64" y="2"/>
                    <a:pt x="64" y="2"/>
                  </a:cubicBezTo>
                  <a:cubicBezTo>
                    <a:pt x="62" y="2"/>
                    <a:pt x="61" y="3"/>
                    <a:pt x="59" y="3"/>
                  </a:cubicBezTo>
                  <a:cubicBezTo>
                    <a:pt x="54" y="3"/>
                    <a:pt x="51" y="2"/>
                    <a:pt x="48" y="0"/>
                  </a:cubicBezTo>
                  <a:cubicBezTo>
                    <a:pt x="44" y="2"/>
                    <a:pt x="37" y="3"/>
                    <a:pt x="30" y="3"/>
                  </a:cubicBezTo>
                  <a:cubicBezTo>
                    <a:pt x="22" y="3"/>
                    <a:pt x="15" y="2"/>
                    <a:pt x="10" y="0"/>
                  </a:cubicBezTo>
                  <a:cubicBezTo>
                    <a:pt x="9" y="1"/>
                    <a:pt x="8" y="2"/>
                    <a:pt x="7" y="3"/>
                  </a:cubicBezTo>
                  <a:cubicBezTo>
                    <a:pt x="7" y="3"/>
                    <a:pt x="7" y="3"/>
                    <a:pt x="7" y="3"/>
                  </a:cubicBezTo>
                  <a:cubicBezTo>
                    <a:pt x="7" y="4"/>
                    <a:pt x="7" y="4"/>
                    <a:pt x="7" y="5"/>
                  </a:cubicBezTo>
                  <a:cubicBezTo>
                    <a:pt x="7" y="5"/>
                    <a:pt x="7" y="5"/>
                    <a:pt x="7" y="5"/>
                  </a:cubicBezTo>
                  <a:cubicBezTo>
                    <a:pt x="7" y="5"/>
                    <a:pt x="6" y="6"/>
                    <a:pt x="6" y="6"/>
                  </a:cubicBezTo>
                  <a:cubicBezTo>
                    <a:pt x="6" y="6"/>
                    <a:pt x="6" y="6"/>
                    <a:pt x="6" y="6"/>
                  </a:cubicBezTo>
                  <a:cubicBezTo>
                    <a:pt x="6" y="7"/>
                    <a:pt x="6" y="7"/>
                    <a:pt x="6" y="7"/>
                  </a:cubicBezTo>
                  <a:cubicBezTo>
                    <a:pt x="6" y="7"/>
                    <a:pt x="6" y="8"/>
                    <a:pt x="6" y="8"/>
                  </a:cubicBezTo>
                  <a:cubicBezTo>
                    <a:pt x="6" y="8"/>
                    <a:pt x="6" y="8"/>
                    <a:pt x="6" y="9"/>
                  </a:cubicBezTo>
                  <a:cubicBezTo>
                    <a:pt x="6" y="9"/>
                    <a:pt x="6" y="9"/>
                    <a:pt x="6" y="9"/>
                  </a:cubicBezTo>
                  <a:cubicBezTo>
                    <a:pt x="6" y="10"/>
                    <a:pt x="6" y="10"/>
                    <a:pt x="6" y="11"/>
                  </a:cubicBezTo>
                  <a:cubicBezTo>
                    <a:pt x="6" y="15"/>
                    <a:pt x="6" y="15"/>
                    <a:pt x="6" y="15"/>
                  </a:cubicBezTo>
                  <a:cubicBezTo>
                    <a:pt x="5" y="15"/>
                    <a:pt x="5" y="15"/>
                    <a:pt x="5" y="15"/>
                  </a:cubicBezTo>
                  <a:cubicBezTo>
                    <a:pt x="2" y="16"/>
                    <a:pt x="0" y="18"/>
                    <a:pt x="0" y="20"/>
                  </a:cubicBezTo>
                  <a:cubicBezTo>
                    <a:pt x="0" y="32"/>
                    <a:pt x="0" y="32"/>
                    <a:pt x="0" y="32"/>
                  </a:cubicBezTo>
                  <a:cubicBezTo>
                    <a:pt x="0" y="34"/>
                    <a:pt x="3" y="37"/>
                    <a:pt x="6" y="37"/>
                  </a:cubicBezTo>
                  <a:cubicBezTo>
                    <a:pt x="10" y="49"/>
                    <a:pt x="10" y="49"/>
                    <a:pt x="10" y="49"/>
                  </a:cubicBezTo>
                  <a:cubicBezTo>
                    <a:pt x="13" y="57"/>
                    <a:pt x="16" y="62"/>
                    <a:pt x="22" y="64"/>
                  </a:cubicBezTo>
                  <a:cubicBezTo>
                    <a:pt x="24" y="78"/>
                    <a:pt x="24" y="78"/>
                    <a:pt x="24" y="78"/>
                  </a:cubicBezTo>
                  <a:cubicBezTo>
                    <a:pt x="37" y="87"/>
                    <a:pt x="37" y="87"/>
                    <a:pt x="37" y="87"/>
                  </a:cubicBezTo>
                  <a:cubicBezTo>
                    <a:pt x="50" y="78"/>
                    <a:pt x="50" y="78"/>
                    <a:pt x="50" y="78"/>
                  </a:cubicBezTo>
                  <a:cubicBezTo>
                    <a:pt x="52" y="63"/>
                    <a:pt x="52" y="63"/>
                    <a:pt x="52" y="63"/>
                  </a:cubicBezTo>
                  <a:cubicBezTo>
                    <a:pt x="57" y="62"/>
                    <a:pt x="59" y="57"/>
                    <a:pt x="62" y="49"/>
                  </a:cubicBezTo>
                  <a:cubicBezTo>
                    <a:pt x="67" y="37"/>
                    <a:pt x="67" y="37"/>
                    <a:pt x="67" y="37"/>
                  </a:cubicBezTo>
                  <a:cubicBezTo>
                    <a:pt x="70" y="37"/>
                    <a:pt x="72" y="34"/>
                    <a:pt x="72" y="32"/>
                  </a:cubicBezTo>
                  <a:cubicBezTo>
                    <a:pt x="72" y="20"/>
                    <a:pt x="72" y="20"/>
                    <a:pt x="72" y="20"/>
                  </a:cubicBezTo>
                  <a:cubicBezTo>
                    <a:pt x="72" y="18"/>
                    <a:pt x="71" y="16"/>
                    <a:pt x="69" y="15"/>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1" name="Freeform 33"/>
            <p:cNvSpPr>
              <a:spLocks/>
            </p:cNvSpPr>
            <p:nvPr/>
          </p:nvSpPr>
          <p:spPr bwMode="auto">
            <a:xfrm>
              <a:off x="10391775" y="3497263"/>
              <a:ext cx="349250" cy="382588"/>
            </a:xfrm>
            <a:custGeom>
              <a:avLst/>
              <a:gdLst>
                <a:gd name="T0" fmla="*/ 210 w 220"/>
                <a:gd name="T1" fmla="*/ 241 h 241"/>
                <a:gd name="T2" fmla="*/ 10 w 220"/>
                <a:gd name="T3" fmla="*/ 241 h 241"/>
                <a:gd name="T4" fmla="*/ 0 w 220"/>
                <a:gd name="T5" fmla="*/ 0 h 241"/>
                <a:gd name="T6" fmla="*/ 220 w 220"/>
                <a:gd name="T7" fmla="*/ 0 h 241"/>
                <a:gd name="T8" fmla="*/ 210 w 220"/>
                <a:gd name="T9" fmla="*/ 241 h 241"/>
              </a:gdLst>
              <a:ahLst/>
              <a:cxnLst>
                <a:cxn ang="0">
                  <a:pos x="T0" y="T1"/>
                </a:cxn>
                <a:cxn ang="0">
                  <a:pos x="T2" y="T3"/>
                </a:cxn>
                <a:cxn ang="0">
                  <a:pos x="T4" y="T5"/>
                </a:cxn>
                <a:cxn ang="0">
                  <a:pos x="T6" y="T7"/>
                </a:cxn>
                <a:cxn ang="0">
                  <a:pos x="T8" y="T9"/>
                </a:cxn>
              </a:cxnLst>
              <a:rect l="0" t="0" r="r" b="b"/>
              <a:pathLst>
                <a:path w="220" h="241">
                  <a:moveTo>
                    <a:pt x="210" y="241"/>
                  </a:moveTo>
                  <a:lnTo>
                    <a:pt x="10" y="241"/>
                  </a:lnTo>
                  <a:lnTo>
                    <a:pt x="0" y="0"/>
                  </a:lnTo>
                  <a:lnTo>
                    <a:pt x="220" y="0"/>
                  </a:lnTo>
                  <a:lnTo>
                    <a:pt x="210" y="241"/>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2" name="Rectangle 34"/>
            <p:cNvSpPr>
              <a:spLocks noChangeArrowheads="1"/>
            </p:cNvSpPr>
            <p:nvPr/>
          </p:nvSpPr>
          <p:spPr bwMode="auto">
            <a:xfrm>
              <a:off x="9002713" y="2814638"/>
              <a:ext cx="128588" cy="377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3" name="Freeform 35"/>
            <p:cNvSpPr>
              <a:spLocks/>
            </p:cNvSpPr>
            <p:nvPr/>
          </p:nvSpPr>
          <p:spPr bwMode="auto">
            <a:xfrm>
              <a:off x="8896350" y="4338638"/>
              <a:ext cx="160338" cy="79375"/>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4" name="Freeform 36"/>
            <p:cNvSpPr>
              <a:spLocks/>
            </p:cNvSpPr>
            <p:nvPr/>
          </p:nvSpPr>
          <p:spPr bwMode="auto">
            <a:xfrm>
              <a:off x="9072563" y="4338638"/>
              <a:ext cx="160338" cy="79375"/>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5" name="Freeform 37"/>
            <p:cNvSpPr>
              <a:spLocks/>
            </p:cNvSpPr>
            <p:nvPr/>
          </p:nvSpPr>
          <p:spPr bwMode="auto">
            <a:xfrm>
              <a:off x="8953500" y="2486025"/>
              <a:ext cx="247650" cy="298450"/>
            </a:xfrm>
            <a:custGeom>
              <a:avLst/>
              <a:gdLst>
                <a:gd name="T0" fmla="*/ 69 w 77"/>
                <a:gd name="T1" fmla="*/ 53 h 93"/>
                <a:gd name="T2" fmla="*/ 27 w 77"/>
                <a:gd name="T3" fmla="*/ 87 h 93"/>
                <a:gd name="T4" fmla="*/ 7 w 77"/>
                <a:gd name="T5" fmla="*/ 36 h 93"/>
                <a:gd name="T6" fmla="*/ 54 w 77"/>
                <a:gd name="T7" fmla="*/ 6 h 93"/>
                <a:gd name="T8" fmla="*/ 69 w 77"/>
                <a:gd name="T9" fmla="*/ 53 h 93"/>
              </a:gdLst>
              <a:ahLst/>
              <a:cxnLst>
                <a:cxn ang="0">
                  <a:pos x="T0" y="T1"/>
                </a:cxn>
                <a:cxn ang="0">
                  <a:pos x="T2" y="T3"/>
                </a:cxn>
                <a:cxn ang="0">
                  <a:pos x="T4" y="T5"/>
                </a:cxn>
                <a:cxn ang="0">
                  <a:pos x="T6" y="T7"/>
                </a:cxn>
                <a:cxn ang="0">
                  <a:pos x="T8" y="T9"/>
                </a:cxn>
              </a:cxnLst>
              <a:rect l="0" t="0" r="r" b="b"/>
              <a:pathLst>
                <a:path w="77" h="93">
                  <a:moveTo>
                    <a:pt x="69" y="53"/>
                  </a:moveTo>
                  <a:cubicBezTo>
                    <a:pt x="62" y="75"/>
                    <a:pt x="45" y="93"/>
                    <a:pt x="27" y="87"/>
                  </a:cubicBezTo>
                  <a:cubicBezTo>
                    <a:pt x="9" y="81"/>
                    <a:pt x="0" y="58"/>
                    <a:pt x="7" y="36"/>
                  </a:cubicBezTo>
                  <a:cubicBezTo>
                    <a:pt x="15" y="14"/>
                    <a:pt x="35" y="0"/>
                    <a:pt x="54" y="6"/>
                  </a:cubicBezTo>
                  <a:cubicBezTo>
                    <a:pt x="72" y="12"/>
                    <a:pt x="77" y="31"/>
                    <a:pt x="69" y="5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6" name="Freeform 38"/>
            <p:cNvSpPr>
              <a:spLocks/>
            </p:cNvSpPr>
            <p:nvPr/>
          </p:nvSpPr>
          <p:spPr bwMode="auto">
            <a:xfrm>
              <a:off x="8921750" y="2454275"/>
              <a:ext cx="244475" cy="279400"/>
            </a:xfrm>
            <a:custGeom>
              <a:avLst/>
              <a:gdLst>
                <a:gd name="T0" fmla="*/ 65 w 76"/>
                <a:gd name="T1" fmla="*/ 28 h 87"/>
                <a:gd name="T2" fmla="*/ 58 w 76"/>
                <a:gd name="T3" fmla="*/ 78 h 87"/>
                <a:gd name="T4" fmla="*/ 11 w 76"/>
                <a:gd name="T5" fmla="*/ 60 h 87"/>
                <a:gd name="T6" fmla="*/ 17 w 76"/>
                <a:gd name="T7" fmla="*/ 9 h 87"/>
                <a:gd name="T8" fmla="*/ 65 w 76"/>
                <a:gd name="T9" fmla="*/ 28 h 87"/>
              </a:gdLst>
              <a:ahLst/>
              <a:cxnLst>
                <a:cxn ang="0">
                  <a:pos x="T0" y="T1"/>
                </a:cxn>
                <a:cxn ang="0">
                  <a:pos x="T2" y="T3"/>
                </a:cxn>
                <a:cxn ang="0">
                  <a:pos x="T4" y="T5"/>
                </a:cxn>
                <a:cxn ang="0">
                  <a:pos x="T6" y="T7"/>
                </a:cxn>
                <a:cxn ang="0">
                  <a:pos x="T8" y="T9"/>
                </a:cxn>
              </a:cxnLst>
              <a:rect l="0" t="0" r="r" b="b"/>
              <a:pathLst>
                <a:path w="76" h="87">
                  <a:moveTo>
                    <a:pt x="65" y="28"/>
                  </a:moveTo>
                  <a:cubicBezTo>
                    <a:pt x="76" y="47"/>
                    <a:pt x="73" y="69"/>
                    <a:pt x="58" y="78"/>
                  </a:cubicBezTo>
                  <a:cubicBezTo>
                    <a:pt x="43" y="87"/>
                    <a:pt x="22" y="79"/>
                    <a:pt x="11" y="60"/>
                  </a:cubicBezTo>
                  <a:cubicBezTo>
                    <a:pt x="0" y="40"/>
                    <a:pt x="3" y="18"/>
                    <a:pt x="17" y="9"/>
                  </a:cubicBezTo>
                  <a:cubicBezTo>
                    <a:pt x="32" y="0"/>
                    <a:pt x="53" y="9"/>
                    <a:pt x="65" y="2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7" name="Freeform 39"/>
            <p:cNvSpPr>
              <a:spLocks/>
            </p:cNvSpPr>
            <p:nvPr/>
          </p:nvSpPr>
          <p:spPr bwMode="auto">
            <a:xfrm>
              <a:off x="9002713" y="2711450"/>
              <a:ext cx="128588" cy="134938"/>
            </a:xfrm>
            <a:custGeom>
              <a:avLst/>
              <a:gdLst>
                <a:gd name="T0" fmla="*/ 81 w 81"/>
                <a:gd name="T1" fmla="*/ 65 h 85"/>
                <a:gd name="T2" fmla="*/ 40 w 81"/>
                <a:gd name="T3" fmla="*/ 85 h 85"/>
                <a:gd name="T4" fmla="*/ 0 w 81"/>
                <a:gd name="T5" fmla="*/ 65 h 85"/>
                <a:gd name="T6" fmla="*/ 0 w 81"/>
                <a:gd name="T7" fmla="*/ 0 h 85"/>
                <a:gd name="T8" fmla="*/ 81 w 81"/>
                <a:gd name="T9" fmla="*/ 0 h 85"/>
                <a:gd name="T10" fmla="*/ 81 w 81"/>
                <a:gd name="T11" fmla="*/ 65 h 85"/>
              </a:gdLst>
              <a:ahLst/>
              <a:cxnLst>
                <a:cxn ang="0">
                  <a:pos x="T0" y="T1"/>
                </a:cxn>
                <a:cxn ang="0">
                  <a:pos x="T2" y="T3"/>
                </a:cxn>
                <a:cxn ang="0">
                  <a:pos x="T4" y="T5"/>
                </a:cxn>
                <a:cxn ang="0">
                  <a:pos x="T6" y="T7"/>
                </a:cxn>
                <a:cxn ang="0">
                  <a:pos x="T8" y="T9"/>
                </a:cxn>
                <a:cxn ang="0">
                  <a:pos x="T10" y="T11"/>
                </a:cxn>
              </a:cxnLst>
              <a:rect l="0" t="0" r="r" b="b"/>
              <a:pathLst>
                <a:path w="81" h="85">
                  <a:moveTo>
                    <a:pt x="81" y="65"/>
                  </a:moveTo>
                  <a:lnTo>
                    <a:pt x="40" y="85"/>
                  </a:lnTo>
                  <a:lnTo>
                    <a:pt x="0" y="65"/>
                  </a:lnTo>
                  <a:lnTo>
                    <a:pt x="0" y="0"/>
                  </a:lnTo>
                  <a:lnTo>
                    <a:pt x="81" y="0"/>
                  </a:lnTo>
                  <a:lnTo>
                    <a:pt x="81" y="65"/>
                  </a:lnTo>
                  <a:close/>
                </a:path>
              </a:pathLst>
            </a:custGeom>
            <a:solidFill>
              <a:srgbClr val="C3A47C"/>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8" name="Freeform 40"/>
            <p:cNvSpPr>
              <a:spLocks/>
            </p:cNvSpPr>
            <p:nvPr/>
          </p:nvSpPr>
          <p:spPr bwMode="auto">
            <a:xfrm>
              <a:off x="9031288" y="2846388"/>
              <a:ext cx="69850" cy="500063"/>
            </a:xfrm>
            <a:custGeom>
              <a:avLst/>
              <a:gdLst>
                <a:gd name="T0" fmla="*/ 34 w 44"/>
                <a:gd name="T1" fmla="*/ 24 h 315"/>
                <a:gd name="T2" fmla="*/ 44 w 44"/>
                <a:gd name="T3" fmla="*/ 18 h 315"/>
                <a:gd name="T4" fmla="*/ 22 w 44"/>
                <a:gd name="T5" fmla="*/ 0 h 315"/>
                <a:gd name="T6" fmla="*/ 0 w 44"/>
                <a:gd name="T7" fmla="*/ 18 h 315"/>
                <a:gd name="T8" fmla="*/ 10 w 44"/>
                <a:gd name="T9" fmla="*/ 24 h 315"/>
                <a:gd name="T10" fmla="*/ 8 w 44"/>
                <a:gd name="T11" fmla="*/ 291 h 315"/>
                <a:gd name="T12" fmla="*/ 22 w 44"/>
                <a:gd name="T13" fmla="*/ 315 h 315"/>
                <a:gd name="T14" fmla="*/ 34 w 44"/>
                <a:gd name="T15" fmla="*/ 291 h 315"/>
                <a:gd name="T16" fmla="*/ 34 w 44"/>
                <a:gd name="T17" fmla="*/ 2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15">
                  <a:moveTo>
                    <a:pt x="34" y="24"/>
                  </a:moveTo>
                  <a:lnTo>
                    <a:pt x="44" y="18"/>
                  </a:lnTo>
                  <a:lnTo>
                    <a:pt x="22" y="0"/>
                  </a:lnTo>
                  <a:lnTo>
                    <a:pt x="0" y="18"/>
                  </a:lnTo>
                  <a:lnTo>
                    <a:pt x="10" y="24"/>
                  </a:lnTo>
                  <a:lnTo>
                    <a:pt x="8" y="291"/>
                  </a:lnTo>
                  <a:lnTo>
                    <a:pt x="22" y="315"/>
                  </a:lnTo>
                  <a:lnTo>
                    <a:pt x="34" y="291"/>
                  </a:lnTo>
                  <a:lnTo>
                    <a:pt x="34"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39" name="Freeform 41"/>
            <p:cNvSpPr>
              <a:spLocks/>
            </p:cNvSpPr>
            <p:nvPr/>
          </p:nvSpPr>
          <p:spPr bwMode="auto">
            <a:xfrm>
              <a:off x="8701088" y="2852738"/>
              <a:ext cx="273050" cy="700088"/>
            </a:xfrm>
            <a:custGeom>
              <a:avLst/>
              <a:gdLst>
                <a:gd name="T0" fmla="*/ 85 w 85"/>
                <a:gd name="T1" fmla="*/ 9 h 218"/>
                <a:gd name="T2" fmla="*/ 51 w 85"/>
                <a:gd name="T3" fmla="*/ 0 h 218"/>
                <a:gd name="T4" fmla="*/ 0 w 85"/>
                <a:gd name="T5" fmla="*/ 218 h 218"/>
                <a:gd name="T6" fmla="*/ 35 w 85"/>
                <a:gd name="T7" fmla="*/ 218 h 218"/>
                <a:gd name="T8" fmla="*/ 85 w 85"/>
                <a:gd name="T9" fmla="*/ 9 h 218"/>
              </a:gdLst>
              <a:ahLst/>
              <a:cxnLst>
                <a:cxn ang="0">
                  <a:pos x="T0" y="T1"/>
                </a:cxn>
                <a:cxn ang="0">
                  <a:pos x="T2" y="T3"/>
                </a:cxn>
                <a:cxn ang="0">
                  <a:pos x="T4" y="T5"/>
                </a:cxn>
                <a:cxn ang="0">
                  <a:pos x="T6" y="T7"/>
                </a:cxn>
                <a:cxn ang="0">
                  <a:pos x="T8" y="T9"/>
                </a:cxn>
              </a:cxnLst>
              <a:rect l="0" t="0" r="r" b="b"/>
              <a:pathLst>
                <a:path w="85" h="218">
                  <a:moveTo>
                    <a:pt x="85" y="9"/>
                  </a:moveTo>
                  <a:cubicBezTo>
                    <a:pt x="74" y="6"/>
                    <a:pt x="62" y="3"/>
                    <a:pt x="51" y="0"/>
                  </a:cubicBezTo>
                  <a:cubicBezTo>
                    <a:pt x="19" y="71"/>
                    <a:pt x="8" y="141"/>
                    <a:pt x="0" y="218"/>
                  </a:cubicBezTo>
                  <a:cubicBezTo>
                    <a:pt x="35" y="218"/>
                    <a:pt x="35" y="218"/>
                    <a:pt x="35" y="218"/>
                  </a:cubicBezTo>
                  <a:cubicBezTo>
                    <a:pt x="43" y="144"/>
                    <a:pt x="53" y="77"/>
                    <a:pt x="85" y="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42" name="Freeform 42"/>
            <p:cNvSpPr>
              <a:spLocks/>
            </p:cNvSpPr>
            <p:nvPr/>
          </p:nvSpPr>
          <p:spPr bwMode="auto">
            <a:xfrm>
              <a:off x="9163050" y="2852738"/>
              <a:ext cx="269875" cy="700088"/>
            </a:xfrm>
            <a:custGeom>
              <a:avLst/>
              <a:gdLst>
                <a:gd name="T0" fmla="*/ 0 w 84"/>
                <a:gd name="T1" fmla="*/ 9 h 218"/>
                <a:gd name="T2" fmla="*/ 33 w 84"/>
                <a:gd name="T3" fmla="*/ 0 h 218"/>
                <a:gd name="T4" fmla="*/ 84 w 84"/>
                <a:gd name="T5" fmla="*/ 218 h 218"/>
                <a:gd name="T6" fmla="*/ 50 w 84"/>
                <a:gd name="T7" fmla="*/ 218 h 218"/>
                <a:gd name="T8" fmla="*/ 0 w 84"/>
                <a:gd name="T9" fmla="*/ 9 h 218"/>
              </a:gdLst>
              <a:ahLst/>
              <a:cxnLst>
                <a:cxn ang="0">
                  <a:pos x="T0" y="T1"/>
                </a:cxn>
                <a:cxn ang="0">
                  <a:pos x="T2" y="T3"/>
                </a:cxn>
                <a:cxn ang="0">
                  <a:pos x="T4" y="T5"/>
                </a:cxn>
                <a:cxn ang="0">
                  <a:pos x="T6" y="T7"/>
                </a:cxn>
                <a:cxn ang="0">
                  <a:pos x="T8" y="T9"/>
                </a:cxn>
              </a:cxnLst>
              <a:rect l="0" t="0" r="r" b="b"/>
              <a:pathLst>
                <a:path w="84" h="218">
                  <a:moveTo>
                    <a:pt x="0" y="9"/>
                  </a:moveTo>
                  <a:cubicBezTo>
                    <a:pt x="11" y="6"/>
                    <a:pt x="22" y="3"/>
                    <a:pt x="33" y="0"/>
                  </a:cubicBezTo>
                  <a:cubicBezTo>
                    <a:pt x="66" y="71"/>
                    <a:pt x="77" y="141"/>
                    <a:pt x="84" y="218"/>
                  </a:cubicBezTo>
                  <a:cubicBezTo>
                    <a:pt x="50" y="218"/>
                    <a:pt x="50" y="218"/>
                    <a:pt x="50" y="218"/>
                  </a:cubicBezTo>
                  <a:cubicBezTo>
                    <a:pt x="42" y="144"/>
                    <a:pt x="31" y="77"/>
                    <a:pt x="0" y="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43" name="Freeform 43"/>
            <p:cNvSpPr>
              <a:spLocks/>
            </p:cNvSpPr>
            <p:nvPr/>
          </p:nvSpPr>
          <p:spPr bwMode="auto">
            <a:xfrm>
              <a:off x="8899525" y="3616325"/>
              <a:ext cx="160338" cy="738188"/>
            </a:xfrm>
            <a:custGeom>
              <a:avLst/>
              <a:gdLst>
                <a:gd name="T0" fmla="*/ 85 w 101"/>
                <a:gd name="T1" fmla="*/ 465 h 465"/>
                <a:gd name="T2" fmla="*/ 12 w 101"/>
                <a:gd name="T3" fmla="*/ 465 h 465"/>
                <a:gd name="T4" fmla="*/ 0 w 101"/>
                <a:gd name="T5" fmla="*/ 0 h 465"/>
                <a:gd name="T6" fmla="*/ 101 w 101"/>
                <a:gd name="T7" fmla="*/ 0 h 465"/>
                <a:gd name="T8" fmla="*/ 85 w 101"/>
                <a:gd name="T9" fmla="*/ 465 h 465"/>
              </a:gdLst>
              <a:ahLst/>
              <a:cxnLst>
                <a:cxn ang="0">
                  <a:pos x="T0" y="T1"/>
                </a:cxn>
                <a:cxn ang="0">
                  <a:pos x="T2" y="T3"/>
                </a:cxn>
                <a:cxn ang="0">
                  <a:pos x="T4" y="T5"/>
                </a:cxn>
                <a:cxn ang="0">
                  <a:pos x="T6" y="T7"/>
                </a:cxn>
                <a:cxn ang="0">
                  <a:pos x="T8" y="T9"/>
                </a:cxn>
              </a:cxnLst>
              <a:rect l="0" t="0" r="r" b="b"/>
              <a:pathLst>
                <a:path w="101" h="465">
                  <a:moveTo>
                    <a:pt x="85" y="465"/>
                  </a:moveTo>
                  <a:lnTo>
                    <a:pt x="12" y="465"/>
                  </a:lnTo>
                  <a:lnTo>
                    <a:pt x="0" y="0"/>
                  </a:lnTo>
                  <a:lnTo>
                    <a:pt x="101" y="0"/>
                  </a:lnTo>
                  <a:lnTo>
                    <a:pt x="85" y="465"/>
                  </a:lnTo>
                  <a:close/>
                </a:path>
              </a:pathLst>
            </a:custGeom>
            <a:solidFill>
              <a:srgbClr val="EB3C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44" name="Freeform 44"/>
            <p:cNvSpPr>
              <a:spLocks/>
            </p:cNvSpPr>
            <p:nvPr/>
          </p:nvSpPr>
          <p:spPr bwMode="auto">
            <a:xfrm>
              <a:off x="9066213" y="3616325"/>
              <a:ext cx="163513" cy="738188"/>
            </a:xfrm>
            <a:custGeom>
              <a:avLst/>
              <a:gdLst>
                <a:gd name="T0" fmla="*/ 91 w 103"/>
                <a:gd name="T1" fmla="*/ 465 h 465"/>
                <a:gd name="T2" fmla="*/ 18 w 103"/>
                <a:gd name="T3" fmla="*/ 465 h 465"/>
                <a:gd name="T4" fmla="*/ 0 w 103"/>
                <a:gd name="T5" fmla="*/ 0 h 465"/>
                <a:gd name="T6" fmla="*/ 103 w 103"/>
                <a:gd name="T7" fmla="*/ 0 h 465"/>
                <a:gd name="T8" fmla="*/ 91 w 103"/>
                <a:gd name="T9" fmla="*/ 465 h 465"/>
              </a:gdLst>
              <a:ahLst/>
              <a:cxnLst>
                <a:cxn ang="0">
                  <a:pos x="T0" y="T1"/>
                </a:cxn>
                <a:cxn ang="0">
                  <a:pos x="T2" y="T3"/>
                </a:cxn>
                <a:cxn ang="0">
                  <a:pos x="T4" y="T5"/>
                </a:cxn>
                <a:cxn ang="0">
                  <a:pos x="T6" y="T7"/>
                </a:cxn>
                <a:cxn ang="0">
                  <a:pos x="T8" y="T9"/>
                </a:cxn>
              </a:cxnLst>
              <a:rect l="0" t="0" r="r" b="b"/>
              <a:pathLst>
                <a:path w="103" h="465">
                  <a:moveTo>
                    <a:pt x="91" y="465"/>
                  </a:moveTo>
                  <a:lnTo>
                    <a:pt x="18" y="465"/>
                  </a:lnTo>
                  <a:lnTo>
                    <a:pt x="0" y="0"/>
                  </a:lnTo>
                  <a:lnTo>
                    <a:pt x="103" y="0"/>
                  </a:lnTo>
                  <a:lnTo>
                    <a:pt x="91" y="465"/>
                  </a:lnTo>
                  <a:close/>
                </a:path>
              </a:pathLst>
            </a:custGeom>
            <a:solidFill>
              <a:srgbClr val="EB3C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46" name="Freeform 45"/>
            <p:cNvSpPr>
              <a:spLocks/>
            </p:cNvSpPr>
            <p:nvPr/>
          </p:nvSpPr>
          <p:spPr bwMode="auto">
            <a:xfrm>
              <a:off x="8716963" y="3552825"/>
              <a:ext cx="79375" cy="88900"/>
            </a:xfrm>
            <a:custGeom>
              <a:avLst/>
              <a:gdLst>
                <a:gd name="T0" fmla="*/ 0 w 25"/>
                <a:gd name="T1" fmla="*/ 0 h 28"/>
                <a:gd name="T2" fmla="*/ 0 w 25"/>
                <a:gd name="T3" fmla="*/ 15 h 28"/>
                <a:gd name="T4" fmla="*/ 13 w 25"/>
                <a:gd name="T5" fmla="*/ 28 h 28"/>
                <a:gd name="T6" fmla="*/ 25 w 25"/>
                <a:gd name="T7" fmla="*/ 15 h 28"/>
                <a:gd name="T8" fmla="*/ 25 w 25"/>
                <a:gd name="T9" fmla="*/ 0 h 28"/>
                <a:gd name="T10" fmla="*/ 0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0" y="0"/>
                  </a:moveTo>
                  <a:cubicBezTo>
                    <a:pt x="0" y="15"/>
                    <a:pt x="0" y="15"/>
                    <a:pt x="0" y="15"/>
                  </a:cubicBezTo>
                  <a:cubicBezTo>
                    <a:pt x="0" y="22"/>
                    <a:pt x="6" y="28"/>
                    <a:pt x="13" y="28"/>
                  </a:cubicBezTo>
                  <a:cubicBezTo>
                    <a:pt x="20" y="28"/>
                    <a:pt x="25" y="22"/>
                    <a:pt x="25" y="15"/>
                  </a:cubicBezTo>
                  <a:cubicBezTo>
                    <a:pt x="25" y="0"/>
                    <a:pt x="25" y="0"/>
                    <a:pt x="25"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48" name="Freeform 46"/>
            <p:cNvSpPr>
              <a:spLocks/>
            </p:cNvSpPr>
            <p:nvPr/>
          </p:nvSpPr>
          <p:spPr bwMode="auto">
            <a:xfrm>
              <a:off x="9336088" y="3552825"/>
              <a:ext cx="82550" cy="88900"/>
            </a:xfrm>
            <a:custGeom>
              <a:avLst/>
              <a:gdLst>
                <a:gd name="T0" fmla="*/ 0 w 26"/>
                <a:gd name="T1" fmla="*/ 0 h 28"/>
                <a:gd name="T2" fmla="*/ 0 w 26"/>
                <a:gd name="T3" fmla="*/ 15 h 28"/>
                <a:gd name="T4" fmla="*/ 13 w 26"/>
                <a:gd name="T5" fmla="*/ 28 h 28"/>
                <a:gd name="T6" fmla="*/ 26 w 26"/>
                <a:gd name="T7" fmla="*/ 15 h 28"/>
                <a:gd name="T8" fmla="*/ 26 w 26"/>
                <a:gd name="T9" fmla="*/ 0 h 28"/>
                <a:gd name="T10" fmla="*/ 0 w 26"/>
                <a:gd name="T11" fmla="*/ 0 h 28"/>
              </a:gdLst>
              <a:ahLst/>
              <a:cxnLst>
                <a:cxn ang="0">
                  <a:pos x="T0" y="T1"/>
                </a:cxn>
                <a:cxn ang="0">
                  <a:pos x="T2" y="T3"/>
                </a:cxn>
                <a:cxn ang="0">
                  <a:pos x="T4" y="T5"/>
                </a:cxn>
                <a:cxn ang="0">
                  <a:pos x="T6" y="T7"/>
                </a:cxn>
                <a:cxn ang="0">
                  <a:pos x="T8" y="T9"/>
                </a:cxn>
                <a:cxn ang="0">
                  <a:pos x="T10" y="T11"/>
                </a:cxn>
              </a:cxnLst>
              <a:rect l="0" t="0" r="r" b="b"/>
              <a:pathLst>
                <a:path w="26" h="28">
                  <a:moveTo>
                    <a:pt x="0" y="0"/>
                  </a:moveTo>
                  <a:cubicBezTo>
                    <a:pt x="0" y="15"/>
                    <a:pt x="0" y="15"/>
                    <a:pt x="0" y="15"/>
                  </a:cubicBezTo>
                  <a:cubicBezTo>
                    <a:pt x="0" y="22"/>
                    <a:pt x="6" y="28"/>
                    <a:pt x="13" y="28"/>
                  </a:cubicBezTo>
                  <a:cubicBezTo>
                    <a:pt x="20" y="28"/>
                    <a:pt x="26" y="22"/>
                    <a:pt x="26" y="15"/>
                  </a:cubicBezTo>
                  <a:cubicBezTo>
                    <a:pt x="26" y="0"/>
                    <a:pt x="26" y="0"/>
                    <a:pt x="26"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52" name="Freeform 47"/>
            <p:cNvSpPr>
              <a:spLocks/>
            </p:cNvSpPr>
            <p:nvPr/>
          </p:nvSpPr>
          <p:spPr bwMode="auto">
            <a:xfrm>
              <a:off x="8861425" y="2814638"/>
              <a:ext cx="406400" cy="801688"/>
            </a:xfrm>
            <a:custGeom>
              <a:avLst/>
              <a:gdLst>
                <a:gd name="T0" fmla="*/ 170 w 256"/>
                <a:gd name="T1" fmla="*/ 0 h 505"/>
                <a:gd name="T2" fmla="*/ 129 w 256"/>
                <a:gd name="T3" fmla="*/ 315 h 505"/>
                <a:gd name="T4" fmla="*/ 89 w 256"/>
                <a:gd name="T5" fmla="*/ 0 h 505"/>
                <a:gd name="T6" fmla="*/ 0 w 256"/>
                <a:gd name="T7" fmla="*/ 24 h 505"/>
                <a:gd name="T8" fmla="*/ 6 w 256"/>
                <a:gd name="T9" fmla="*/ 505 h 505"/>
                <a:gd name="T10" fmla="*/ 252 w 256"/>
                <a:gd name="T11" fmla="*/ 505 h 505"/>
                <a:gd name="T12" fmla="*/ 256 w 256"/>
                <a:gd name="T13" fmla="*/ 24 h 505"/>
                <a:gd name="T14" fmla="*/ 170 w 256"/>
                <a:gd name="T15" fmla="*/ 0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505">
                  <a:moveTo>
                    <a:pt x="170" y="0"/>
                  </a:moveTo>
                  <a:lnTo>
                    <a:pt x="129" y="315"/>
                  </a:lnTo>
                  <a:lnTo>
                    <a:pt x="89" y="0"/>
                  </a:lnTo>
                  <a:lnTo>
                    <a:pt x="0" y="24"/>
                  </a:lnTo>
                  <a:lnTo>
                    <a:pt x="6" y="505"/>
                  </a:lnTo>
                  <a:lnTo>
                    <a:pt x="252" y="505"/>
                  </a:lnTo>
                  <a:lnTo>
                    <a:pt x="256" y="24"/>
                  </a:lnTo>
                  <a:lnTo>
                    <a:pt x="1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74" name="Freeform 48"/>
            <p:cNvSpPr>
              <a:spLocks/>
            </p:cNvSpPr>
            <p:nvPr/>
          </p:nvSpPr>
          <p:spPr bwMode="auto">
            <a:xfrm>
              <a:off x="9169400" y="25860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77" name="Freeform 49"/>
            <p:cNvSpPr>
              <a:spLocks/>
            </p:cNvSpPr>
            <p:nvPr/>
          </p:nvSpPr>
          <p:spPr bwMode="auto">
            <a:xfrm>
              <a:off x="9169400" y="2582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280" name="Freeform 50"/>
            <p:cNvSpPr>
              <a:spLocks/>
            </p:cNvSpPr>
            <p:nvPr/>
          </p:nvSpPr>
          <p:spPr bwMode="auto">
            <a:xfrm>
              <a:off x="9163050" y="2573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22" name="Freeform 51"/>
            <p:cNvSpPr>
              <a:spLocks/>
            </p:cNvSpPr>
            <p:nvPr/>
          </p:nvSpPr>
          <p:spPr bwMode="auto">
            <a:xfrm>
              <a:off x="9166225" y="25765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31" name="Freeform 52"/>
            <p:cNvSpPr>
              <a:spLocks/>
            </p:cNvSpPr>
            <p:nvPr/>
          </p:nvSpPr>
          <p:spPr bwMode="auto">
            <a:xfrm>
              <a:off x="8964613" y="2573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44" name="Freeform 53"/>
            <p:cNvSpPr>
              <a:spLocks/>
            </p:cNvSpPr>
            <p:nvPr/>
          </p:nvSpPr>
          <p:spPr bwMode="auto">
            <a:xfrm>
              <a:off x="9169400" y="25892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45" name="Freeform 54"/>
            <p:cNvSpPr>
              <a:spLocks/>
            </p:cNvSpPr>
            <p:nvPr/>
          </p:nvSpPr>
          <p:spPr bwMode="auto">
            <a:xfrm>
              <a:off x="9169400" y="259556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46" name="Rectangle 55"/>
            <p:cNvSpPr>
              <a:spLocks noChangeArrowheads="1"/>
            </p:cNvSpPr>
            <p:nvPr/>
          </p:nvSpPr>
          <p:spPr bwMode="auto">
            <a:xfrm>
              <a:off x="9159875" y="2570163"/>
              <a:ext cx="1588" cy="1588"/>
            </a:xfrm>
            <a:prstGeom prst="rect">
              <a:avLst/>
            </a:prstGeom>
            <a:solidFill>
              <a:srgbClr val="FFD60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48" name="Freeform 56"/>
            <p:cNvSpPr>
              <a:spLocks/>
            </p:cNvSpPr>
            <p:nvPr/>
          </p:nvSpPr>
          <p:spPr bwMode="auto">
            <a:xfrm>
              <a:off x="8956675" y="25923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49" name="Freeform 57"/>
            <p:cNvSpPr>
              <a:spLocks/>
            </p:cNvSpPr>
            <p:nvPr/>
          </p:nvSpPr>
          <p:spPr bwMode="auto">
            <a:xfrm>
              <a:off x="8959850" y="2582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353" name="Freeform 58"/>
            <p:cNvSpPr>
              <a:spLocks/>
            </p:cNvSpPr>
            <p:nvPr/>
          </p:nvSpPr>
          <p:spPr bwMode="auto">
            <a:xfrm>
              <a:off x="8959850" y="257651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1" name="Freeform 59"/>
            <p:cNvSpPr>
              <a:spLocks/>
            </p:cNvSpPr>
            <p:nvPr/>
          </p:nvSpPr>
          <p:spPr bwMode="auto">
            <a:xfrm>
              <a:off x="8956675" y="258603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2" name="Freeform 60"/>
            <p:cNvSpPr>
              <a:spLocks/>
            </p:cNvSpPr>
            <p:nvPr/>
          </p:nvSpPr>
          <p:spPr bwMode="auto">
            <a:xfrm>
              <a:off x="8937625" y="2560638"/>
              <a:ext cx="250825" cy="223838"/>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2 w 78"/>
                <a:gd name="T15" fmla="*/ 8 h 70"/>
                <a:gd name="T16" fmla="*/ 72 w 78"/>
                <a:gd name="T17" fmla="*/ 7 h 70"/>
                <a:gd name="T18" fmla="*/ 72 w 78"/>
                <a:gd name="T19" fmla="*/ 7 h 70"/>
                <a:gd name="T20" fmla="*/ 71 w 78"/>
                <a:gd name="T21" fmla="*/ 5 h 70"/>
                <a:gd name="T22" fmla="*/ 71 w 78"/>
                <a:gd name="T23" fmla="*/ 5 h 70"/>
                <a:gd name="T24" fmla="*/ 70 w 78"/>
                <a:gd name="T25" fmla="*/ 4 h 70"/>
                <a:gd name="T26" fmla="*/ 70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1 w 78"/>
                <a:gd name="T39" fmla="*/ 0 h 70"/>
                <a:gd name="T40" fmla="*/ 8 w 78"/>
                <a:gd name="T41" fmla="*/ 4 h 70"/>
                <a:gd name="T42" fmla="*/ 8 w 78"/>
                <a:gd name="T43" fmla="*/ 4 h 70"/>
                <a:gd name="T44" fmla="*/ 7 w 78"/>
                <a:gd name="T45" fmla="*/ 5 h 70"/>
                <a:gd name="T46" fmla="*/ 7 w 78"/>
                <a:gd name="T47" fmla="*/ 6 h 70"/>
                <a:gd name="T48" fmla="*/ 7 w 78"/>
                <a:gd name="T49" fmla="*/ 7 h 70"/>
                <a:gd name="T50" fmla="*/ 7 w 78"/>
                <a:gd name="T51" fmla="*/ 7 h 70"/>
                <a:gd name="T52" fmla="*/ 6 w 78"/>
                <a:gd name="T53" fmla="*/ 8 h 70"/>
                <a:gd name="T54" fmla="*/ 6 w 78"/>
                <a:gd name="T55" fmla="*/ 9 h 70"/>
                <a:gd name="T56" fmla="*/ 6 w 78"/>
                <a:gd name="T57" fmla="*/ 10 h 70"/>
                <a:gd name="T58" fmla="*/ 6 w 78"/>
                <a:gd name="T59" fmla="*/ 10 h 70"/>
                <a:gd name="T60" fmla="*/ 6 w 78"/>
                <a:gd name="T61" fmla="*/ 12 h 70"/>
                <a:gd name="T62" fmla="*/ 6 w 78"/>
                <a:gd name="T63" fmla="*/ 17 h 70"/>
                <a:gd name="T64" fmla="*/ 5 w 78"/>
                <a:gd name="T65" fmla="*/ 17 h 70"/>
                <a:gd name="T66" fmla="*/ 0 w 78"/>
                <a:gd name="T67" fmla="*/ 22 h 70"/>
                <a:gd name="T68" fmla="*/ 0 w 78"/>
                <a:gd name="T69" fmla="*/ 35 h 70"/>
                <a:gd name="T70" fmla="*/ 6 w 78"/>
                <a:gd name="T71" fmla="*/ 40 h 70"/>
                <a:gd name="T72" fmla="*/ 24 w 78"/>
                <a:gd name="T73" fmla="*/ 70 h 70"/>
                <a:gd name="T74" fmla="*/ 54 w 78"/>
                <a:gd name="T75" fmla="*/ 70 h 70"/>
                <a:gd name="T76" fmla="*/ 72 w 78"/>
                <a:gd name="T77" fmla="*/ 40 h 70"/>
                <a:gd name="T78" fmla="*/ 78 w 78"/>
                <a:gd name="T79" fmla="*/ 35 h 70"/>
                <a:gd name="T80" fmla="*/ 78 w 78"/>
                <a:gd name="T81" fmla="*/ 22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4"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2" y="8"/>
                    <a:pt x="72" y="8"/>
                    <a:pt x="72" y="8"/>
                  </a:cubicBezTo>
                  <a:cubicBezTo>
                    <a:pt x="72" y="8"/>
                    <a:pt x="72" y="7"/>
                    <a:pt x="72" y="7"/>
                  </a:cubicBezTo>
                  <a:cubicBezTo>
                    <a:pt x="72" y="7"/>
                    <a:pt x="72" y="7"/>
                    <a:pt x="72" y="7"/>
                  </a:cubicBezTo>
                  <a:cubicBezTo>
                    <a:pt x="71" y="6"/>
                    <a:pt x="71" y="6"/>
                    <a:pt x="71" y="5"/>
                  </a:cubicBezTo>
                  <a:cubicBezTo>
                    <a:pt x="71" y="5"/>
                    <a:pt x="71" y="5"/>
                    <a:pt x="71" y="5"/>
                  </a:cubicBezTo>
                  <a:cubicBezTo>
                    <a:pt x="71" y="4"/>
                    <a:pt x="70" y="4"/>
                    <a:pt x="70" y="4"/>
                  </a:cubicBezTo>
                  <a:cubicBezTo>
                    <a:pt x="70" y="4"/>
                    <a:pt x="70" y="4"/>
                    <a:pt x="70" y="4"/>
                  </a:cubicBezTo>
                  <a:cubicBezTo>
                    <a:pt x="70" y="3"/>
                    <a:pt x="70" y="3"/>
                    <a:pt x="69" y="3"/>
                  </a:cubicBezTo>
                  <a:cubicBezTo>
                    <a:pt x="69" y="3"/>
                    <a:pt x="69" y="3"/>
                    <a:pt x="69" y="3"/>
                  </a:cubicBezTo>
                  <a:cubicBezTo>
                    <a:pt x="68" y="3"/>
                    <a:pt x="66" y="3"/>
                    <a:pt x="63" y="3"/>
                  </a:cubicBezTo>
                  <a:cubicBezTo>
                    <a:pt x="59" y="3"/>
                    <a:pt x="55" y="2"/>
                    <a:pt x="52" y="1"/>
                  </a:cubicBezTo>
                  <a:cubicBezTo>
                    <a:pt x="47" y="2"/>
                    <a:pt x="40" y="3"/>
                    <a:pt x="32" y="3"/>
                  </a:cubicBezTo>
                  <a:cubicBezTo>
                    <a:pt x="24" y="3"/>
                    <a:pt x="16" y="2"/>
                    <a:pt x="11" y="0"/>
                  </a:cubicBezTo>
                  <a:cubicBezTo>
                    <a:pt x="10" y="1"/>
                    <a:pt x="9" y="3"/>
                    <a:pt x="8" y="4"/>
                  </a:cubicBezTo>
                  <a:cubicBezTo>
                    <a:pt x="8" y="4"/>
                    <a:pt x="8" y="4"/>
                    <a:pt x="8" y="4"/>
                  </a:cubicBezTo>
                  <a:cubicBezTo>
                    <a:pt x="8" y="5"/>
                    <a:pt x="8" y="5"/>
                    <a:pt x="7" y="5"/>
                  </a:cubicBezTo>
                  <a:cubicBezTo>
                    <a:pt x="7" y="6"/>
                    <a:pt x="7" y="6"/>
                    <a:pt x="7" y="6"/>
                  </a:cubicBezTo>
                  <a:cubicBezTo>
                    <a:pt x="7" y="6"/>
                    <a:pt x="7" y="6"/>
                    <a:pt x="7" y="7"/>
                  </a:cubicBezTo>
                  <a:cubicBezTo>
                    <a:pt x="7" y="7"/>
                    <a:pt x="7" y="7"/>
                    <a:pt x="7" y="7"/>
                  </a:cubicBezTo>
                  <a:cubicBezTo>
                    <a:pt x="7" y="8"/>
                    <a:pt x="6" y="8"/>
                    <a:pt x="6" y="8"/>
                  </a:cubicBezTo>
                  <a:cubicBezTo>
                    <a:pt x="6" y="8"/>
                    <a:pt x="6" y="9"/>
                    <a:pt x="6" y="9"/>
                  </a:cubicBezTo>
                  <a:cubicBezTo>
                    <a:pt x="6" y="9"/>
                    <a:pt x="6" y="10"/>
                    <a:pt x="6" y="10"/>
                  </a:cubicBezTo>
                  <a:cubicBezTo>
                    <a:pt x="6" y="10"/>
                    <a:pt x="6" y="10"/>
                    <a:pt x="6" y="10"/>
                  </a:cubicBezTo>
                  <a:cubicBezTo>
                    <a:pt x="6" y="11"/>
                    <a:pt x="6" y="11"/>
                    <a:pt x="6" y="12"/>
                  </a:cubicBezTo>
                  <a:cubicBezTo>
                    <a:pt x="6" y="17"/>
                    <a:pt x="6" y="17"/>
                    <a:pt x="6" y="17"/>
                  </a:cubicBezTo>
                  <a:cubicBezTo>
                    <a:pt x="6" y="17"/>
                    <a:pt x="5" y="17"/>
                    <a:pt x="5" y="17"/>
                  </a:cubicBezTo>
                  <a:cubicBezTo>
                    <a:pt x="2" y="17"/>
                    <a:pt x="0" y="20"/>
                    <a:pt x="0" y="22"/>
                  </a:cubicBezTo>
                  <a:cubicBezTo>
                    <a:pt x="0" y="35"/>
                    <a:pt x="0" y="35"/>
                    <a:pt x="0" y="35"/>
                  </a:cubicBezTo>
                  <a:cubicBezTo>
                    <a:pt x="0" y="38"/>
                    <a:pt x="3" y="40"/>
                    <a:pt x="6" y="40"/>
                  </a:cubicBezTo>
                  <a:cubicBezTo>
                    <a:pt x="6" y="40"/>
                    <a:pt x="16" y="70"/>
                    <a:pt x="24" y="70"/>
                  </a:cubicBezTo>
                  <a:cubicBezTo>
                    <a:pt x="54" y="70"/>
                    <a:pt x="54" y="70"/>
                    <a:pt x="54" y="70"/>
                  </a:cubicBezTo>
                  <a:cubicBezTo>
                    <a:pt x="63" y="70"/>
                    <a:pt x="72" y="40"/>
                    <a:pt x="72" y="40"/>
                  </a:cubicBezTo>
                  <a:cubicBezTo>
                    <a:pt x="76" y="40"/>
                    <a:pt x="78" y="38"/>
                    <a:pt x="78" y="35"/>
                  </a:cubicBezTo>
                  <a:cubicBezTo>
                    <a:pt x="78" y="22"/>
                    <a:pt x="78" y="22"/>
                    <a:pt x="78" y="22"/>
                  </a:cubicBezTo>
                  <a:cubicBezTo>
                    <a:pt x="78" y="20"/>
                    <a:pt x="77" y="18"/>
                    <a:pt x="74" y="17"/>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3" name="Freeform 61"/>
            <p:cNvSpPr>
              <a:spLocks noEditPoints="1"/>
            </p:cNvSpPr>
            <p:nvPr/>
          </p:nvSpPr>
          <p:spPr bwMode="auto">
            <a:xfrm>
              <a:off x="8959850" y="2605088"/>
              <a:ext cx="215900" cy="71438"/>
            </a:xfrm>
            <a:custGeom>
              <a:avLst/>
              <a:gdLst>
                <a:gd name="T0" fmla="*/ 66 w 67"/>
                <a:gd name="T1" fmla="*/ 2 h 22"/>
                <a:gd name="T2" fmla="*/ 49 w 67"/>
                <a:gd name="T3" fmla="*/ 1 h 22"/>
                <a:gd name="T4" fmla="*/ 33 w 67"/>
                <a:gd name="T5" fmla="*/ 5 h 22"/>
                <a:gd name="T6" fmla="*/ 17 w 67"/>
                <a:gd name="T7" fmla="*/ 1 h 22"/>
                <a:gd name="T8" fmla="*/ 0 w 67"/>
                <a:gd name="T9" fmla="*/ 2 h 22"/>
                <a:gd name="T10" fmla="*/ 0 w 67"/>
                <a:gd name="T11" fmla="*/ 4 h 22"/>
                <a:gd name="T12" fmla="*/ 2 w 67"/>
                <a:gd name="T13" fmla="*/ 7 h 22"/>
                <a:gd name="T14" fmla="*/ 4 w 67"/>
                <a:gd name="T15" fmla="*/ 12 h 22"/>
                <a:gd name="T16" fmla="*/ 20 w 67"/>
                <a:gd name="T17" fmla="*/ 21 h 22"/>
                <a:gd name="T18" fmla="*/ 31 w 67"/>
                <a:gd name="T19" fmla="*/ 9 h 22"/>
                <a:gd name="T20" fmla="*/ 33 w 67"/>
                <a:gd name="T21" fmla="*/ 8 h 22"/>
                <a:gd name="T22" fmla="*/ 36 w 67"/>
                <a:gd name="T23" fmla="*/ 9 h 22"/>
                <a:gd name="T24" fmla="*/ 47 w 67"/>
                <a:gd name="T25" fmla="*/ 21 h 22"/>
                <a:gd name="T26" fmla="*/ 62 w 67"/>
                <a:gd name="T27" fmla="*/ 12 h 22"/>
                <a:gd name="T28" fmla="*/ 64 w 67"/>
                <a:gd name="T29" fmla="*/ 7 h 22"/>
                <a:gd name="T30" fmla="*/ 66 w 67"/>
                <a:gd name="T31" fmla="*/ 4 h 22"/>
                <a:gd name="T32" fmla="*/ 66 w 67"/>
                <a:gd name="T33" fmla="*/ 2 h 22"/>
                <a:gd name="T34" fmla="*/ 25 w 67"/>
                <a:gd name="T35" fmla="*/ 16 h 22"/>
                <a:gd name="T36" fmla="*/ 13 w 67"/>
                <a:gd name="T37" fmla="*/ 19 h 22"/>
                <a:gd name="T38" fmla="*/ 6 w 67"/>
                <a:gd name="T39" fmla="*/ 8 h 22"/>
                <a:gd name="T40" fmla="*/ 18 w 67"/>
                <a:gd name="T41" fmla="*/ 3 h 22"/>
                <a:gd name="T42" fmla="*/ 26 w 67"/>
                <a:gd name="T43" fmla="*/ 5 h 22"/>
                <a:gd name="T44" fmla="*/ 25 w 67"/>
                <a:gd name="T45" fmla="*/ 16 h 22"/>
                <a:gd name="T46" fmla="*/ 53 w 67"/>
                <a:gd name="T47" fmla="*/ 19 h 22"/>
                <a:gd name="T48" fmla="*/ 41 w 67"/>
                <a:gd name="T49" fmla="*/ 16 h 22"/>
                <a:gd name="T50" fmla="*/ 41 w 67"/>
                <a:gd name="T51" fmla="*/ 5 h 22"/>
                <a:gd name="T52" fmla="*/ 49 w 67"/>
                <a:gd name="T53" fmla="*/ 3 h 22"/>
                <a:gd name="T54" fmla="*/ 61 w 67"/>
                <a:gd name="T55" fmla="*/ 8 h 22"/>
                <a:gd name="T56" fmla="*/ 53 w 67"/>
                <a:gd name="T5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2">
                  <a:moveTo>
                    <a:pt x="66" y="2"/>
                  </a:moveTo>
                  <a:cubicBezTo>
                    <a:pt x="66" y="2"/>
                    <a:pt x="56" y="0"/>
                    <a:pt x="49" y="1"/>
                  </a:cubicBezTo>
                  <a:cubicBezTo>
                    <a:pt x="42" y="2"/>
                    <a:pt x="37" y="5"/>
                    <a:pt x="33" y="5"/>
                  </a:cubicBezTo>
                  <a:cubicBezTo>
                    <a:pt x="30" y="5"/>
                    <a:pt x="24" y="2"/>
                    <a:pt x="17" y="1"/>
                  </a:cubicBezTo>
                  <a:cubicBezTo>
                    <a:pt x="10" y="0"/>
                    <a:pt x="0" y="2"/>
                    <a:pt x="0" y="2"/>
                  </a:cubicBezTo>
                  <a:cubicBezTo>
                    <a:pt x="0" y="2"/>
                    <a:pt x="0" y="3"/>
                    <a:pt x="0" y="4"/>
                  </a:cubicBezTo>
                  <a:cubicBezTo>
                    <a:pt x="1" y="5"/>
                    <a:pt x="1" y="6"/>
                    <a:pt x="2" y="7"/>
                  </a:cubicBezTo>
                  <a:cubicBezTo>
                    <a:pt x="4" y="8"/>
                    <a:pt x="4" y="12"/>
                    <a:pt x="4" y="12"/>
                  </a:cubicBezTo>
                  <a:cubicBezTo>
                    <a:pt x="6" y="20"/>
                    <a:pt x="12" y="22"/>
                    <a:pt x="20" y="21"/>
                  </a:cubicBezTo>
                  <a:cubicBezTo>
                    <a:pt x="28" y="19"/>
                    <a:pt x="30" y="11"/>
                    <a:pt x="31" y="9"/>
                  </a:cubicBezTo>
                  <a:cubicBezTo>
                    <a:pt x="32" y="8"/>
                    <a:pt x="33" y="8"/>
                    <a:pt x="33" y="8"/>
                  </a:cubicBezTo>
                  <a:cubicBezTo>
                    <a:pt x="33" y="8"/>
                    <a:pt x="35" y="8"/>
                    <a:pt x="36" y="9"/>
                  </a:cubicBezTo>
                  <a:cubicBezTo>
                    <a:pt x="37" y="11"/>
                    <a:pt x="39" y="19"/>
                    <a:pt x="47" y="21"/>
                  </a:cubicBezTo>
                  <a:cubicBezTo>
                    <a:pt x="55" y="22"/>
                    <a:pt x="61" y="20"/>
                    <a:pt x="62" y="12"/>
                  </a:cubicBezTo>
                  <a:cubicBezTo>
                    <a:pt x="62" y="12"/>
                    <a:pt x="62" y="8"/>
                    <a:pt x="64" y="7"/>
                  </a:cubicBezTo>
                  <a:cubicBezTo>
                    <a:pt x="66" y="6"/>
                    <a:pt x="66" y="5"/>
                    <a:pt x="66" y="4"/>
                  </a:cubicBezTo>
                  <a:cubicBezTo>
                    <a:pt x="66" y="3"/>
                    <a:pt x="67" y="2"/>
                    <a:pt x="66" y="2"/>
                  </a:cubicBezTo>
                  <a:close/>
                  <a:moveTo>
                    <a:pt x="25" y="16"/>
                  </a:moveTo>
                  <a:cubicBezTo>
                    <a:pt x="23" y="19"/>
                    <a:pt x="19" y="20"/>
                    <a:pt x="13" y="19"/>
                  </a:cubicBezTo>
                  <a:cubicBezTo>
                    <a:pt x="8" y="18"/>
                    <a:pt x="6" y="14"/>
                    <a:pt x="6" y="8"/>
                  </a:cubicBezTo>
                  <a:cubicBezTo>
                    <a:pt x="6" y="1"/>
                    <a:pt x="18" y="3"/>
                    <a:pt x="18" y="3"/>
                  </a:cubicBezTo>
                  <a:cubicBezTo>
                    <a:pt x="22" y="4"/>
                    <a:pt x="22" y="4"/>
                    <a:pt x="26" y="5"/>
                  </a:cubicBezTo>
                  <a:cubicBezTo>
                    <a:pt x="30" y="6"/>
                    <a:pt x="27" y="13"/>
                    <a:pt x="25" y="16"/>
                  </a:cubicBezTo>
                  <a:close/>
                  <a:moveTo>
                    <a:pt x="53" y="19"/>
                  </a:moveTo>
                  <a:cubicBezTo>
                    <a:pt x="48" y="20"/>
                    <a:pt x="44" y="19"/>
                    <a:pt x="41" y="16"/>
                  </a:cubicBezTo>
                  <a:cubicBezTo>
                    <a:pt x="39" y="13"/>
                    <a:pt x="37" y="6"/>
                    <a:pt x="41" y="5"/>
                  </a:cubicBezTo>
                  <a:cubicBezTo>
                    <a:pt x="44" y="4"/>
                    <a:pt x="44" y="4"/>
                    <a:pt x="49" y="3"/>
                  </a:cubicBezTo>
                  <a:cubicBezTo>
                    <a:pt x="49" y="3"/>
                    <a:pt x="61" y="1"/>
                    <a:pt x="61" y="8"/>
                  </a:cubicBezTo>
                  <a:cubicBezTo>
                    <a:pt x="61" y="14"/>
                    <a:pt x="59" y="18"/>
                    <a:pt x="53" y="1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4" name="Oval 62"/>
            <p:cNvSpPr>
              <a:spLocks noChangeArrowheads="1"/>
            </p:cNvSpPr>
            <p:nvPr/>
          </p:nvSpPr>
          <p:spPr bwMode="auto">
            <a:xfrm>
              <a:off x="8964613" y="2614613"/>
              <a:ext cx="6350" cy="635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5" name="Oval 63"/>
            <p:cNvSpPr>
              <a:spLocks noChangeArrowheads="1"/>
            </p:cNvSpPr>
            <p:nvPr/>
          </p:nvSpPr>
          <p:spPr bwMode="auto">
            <a:xfrm>
              <a:off x="9163050" y="2614613"/>
              <a:ext cx="6350" cy="635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6" name="Freeform 67"/>
            <p:cNvSpPr>
              <a:spLocks/>
            </p:cNvSpPr>
            <p:nvPr/>
          </p:nvSpPr>
          <p:spPr bwMode="auto">
            <a:xfrm>
              <a:off x="9766300" y="2736850"/>
              <a:ext cx="157163" cy="169863"/>
            </a:xfrm>
            <a:custGeom>
              <a:avLst/>
              <a:gdLst>
                <a:gd name="T0" fmla="*/ 0 w 99"/>
                <a:gd name="T1" fmla="*/ 10 h 107"/>
                <a:gd name="T2" fmla="*/ 10 w 99"/>
                <a:gd name="T3" fmla="*/ 0 h 107"/>
                <a:gd name="T4" fmla="*/ 89 w 99"/>
                <a:gd name="T5" fmla="*/ 0 h 107"/>
                <a:gd name="T6" fmla="*/ 99 w 99"/>
                <a:gd name="T7" fmla="*/ 10 h 107"/>
                <a:gd name="T8" fmla="*/ 72 w 99"/>
                <a:gd name="T9" fmla="*/ 99 h 107"/>
                <a:gd name="T10" fmla="*/ 36 w 99"/>
                <a:gd name="T11" fmla="*/ 107 h 107"/>
                <a:gd name="T12" fmla="*/ 6 w 99"/>
                <a:gd name="T13" fmla="*/ 65 h 107"/>
                <a:gd name="T14" fmla="*/ 0 w 99"/>
                <a:gd name="T15" fmla="*/ 1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07">
                  <a:moveTo>
                    <a:pt x="0" y="10"/>
                  </a:moveTo>
                  <a:lnTo>
                    <a:pt x="10" y="0"/>
                  </a:lnTo>
                  <a:lnTo>
                    <a:pt x="89" y="0"/>
                  </a:lnTo>
                  <a:lnTo>
                    <a:pt x="99" y="10"/>
                  </a:lnTo>
                  <a:lnTo>
                    <a:pt x="72" y="99"/>
                  </a:lnTo>
                  <a:lnTo>
                    <a:pt x="36" y="107"/>
                  </a:lnTo>
                  <a:lnTo>
                    <a:pt x="6" y="65"/>
                  </a:lnTo>
                  <a:lnTo>
                    <a:pt x="0"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7" name="Freeform 68"/>
            <p:cNvSpPr>
              <a:spLocks/>
            </p:cNvSpPr>
            <p:nvPr/>
          </p:nvSpPr>
          <p:spPr bwMode="auto">
            <a:xfrm>
              <a:off x="9675813" y="4335463"/>
              <a:ext cx="157163" cy="79375"/>
            </a:xfrm>
            <a:custGeom>
              <a:avLst/>
              <a:gdLst>
                <a:gd name="T0" fmla="*/ 24 w 49"/>
                <a:gd name="T1" fmla="*/ 0 h 25"/>
                <a:gd name="T2" fmla="*/ 0 w 49"/>
                <a:gd name="T3" fmla="*/ 25 h 25"/>
                <a:gd name="T4" fmla="*/ 49 w 49"/>
                <a:gd name="T5" fmla="*/ 25 h 25"/>
                <a:gd name="T6" fmla="*/ 24 w 49"/>
                <a:gd name="T7" fmla="*/ 0 h 25"/>
              </a:gdLst>
              <a:ahLst/>
              <a:cxnLst>
                <a:cxn ang="0">
                  <a:pos x="T0" y="T1"/>
                </a:cxn>
                <a:cxn ang="0">
                  <a:pos x="T2" y="T3"/>
                </a:cxn>
                <a:cxn ang="0">
                  <a:pos x="T4" y="T5"/>
                </a:cxn>
                <a:cxn ang="0">
                  <a:pos x="T6" y="T7"/>
                </a:cxn>
              </a:cxnLst>
              <a:rect l="0" t="0" r="r" b="b"/>
              <a:pathLst>
                <a:path w="49" h="25">
                  <a:moveTo>
                    <a:pt x="24" y="0"/>
                  </a:moveTo>
                  <a:cubicBezTo>
                    <a:pt x="11" y="0"/>
                    <a:pt x="0" y="11"/>
                    <a:pt x="0" y="25"/>
                  </a:cubicBezTo>
                  <a:cubicBezTo>
                    <a:pt x="49" y="25"/>
                    <a:pt x="49" y="25"/>
                    <a:pt x="49" y="25"/>
                  </a:cubicBezTo>
                  <a:cubicBezTo>
                    <a:pt x="49" y="11"/>
                    <a:pt x="38" y="0"/>
                    <a:pt x="24"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8" name="Freeform 69"/>
            <p:cNvSpPr>
              <a:spLocks/>
            </p:cNvSpPr>
            <p:nvPr/>
          </p:nvSpPr>
          <p:spPr bwMode="auto">
            <a:xfrm>
              <a:off x="9653588" y="3484563"/>
              <a:ext cx="201613" cy="866775"/>
            </a:xfrm>
            <a:custGeom>
              <a:avLst/>
              <a:gdLst>
                <a:gd name="T0" fmla="*/ 99 w 127"/>
                <a:gd name="T1" fmla="*/ 546 h 546"/>
                <a:gd name="T2" fmla="*/ 24 w 127"/>
                <a:gd name="T3" fmla="*/ 546 h 546"/>
                <a:gd name="T4" fmla="*/ 0 w 127"/>
                <a:gd name="T5" fmla="*/ 0 h 546"/>
                <a:gd name="T6" fmla="*/ 127 w 127"/>
                <a:gd name="T7" fmla="*/ 0 h 546"/>
                <a:gd name="T8" fmla="*/ 99 w 127"/>
                <a:gd name="T9" fmla="*/ 546 h 546"/>
              </a:gdLst>
              <a:ahLst/>
              <a:cxnLst>
                <a:cxn ang="0">
                  <a:pos x="T0" y="T1"/>
                </a:cxn>
                <a:cxn ang="0">
                  <a:pos x="T2" y="T3"/>
                </a:cxn>
                <a:cxn ang="0">
                  <a:pos x="T4" y="T5"/>
                </a:cxn>
                <a:cxn ang="0">
                  <a:pos x="T6" y="T7"/>
                </a:cxn>
                <a:cxn ang="0">
                  <a:pos x="T8" y="T9"/>
                </a:cxn>
              </a:cxnLst>
              <a:rect l="0" t="0" r="r" b="b"/>
              <a:pathLst>
                <a:path w="127" h="546">
                  <a:moveTo>
                    <a:pt x="99" y="546"/>
                  </a:moveTo>
                  <a:lnTo>
                    <a:pt x="24" y="546"/>
                  </a:lnTo>
                  <a:lnTo>
                    <a:pt x="0" y="0"/>
                  </a:lnTo>
                  <a:lnTo>
                    <a:pt x="127" y="0"/>
                  </a:lnTo>
                  <a:lnTo>
                    <a:pt x="99" y="5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29" name="Freeform 70"/>
            <p:cNvSpPr>
              <a:spLocks/>
            </p:cNvSpPr>
            <p:nvPr/>
          </p:nvSpPr>
          <p:spPr bwMode="auto">
            <a:xfrm>
              <a:off x="9829800" y="3484563"/>
              <a:ext cx="201613" cy="866775"/>
            </a:xfrm>
            <a:custGeom>
              <a:avLst/>
              <a:gdLst>
                <a:gd name="T0" fmla="*/ 103 w 127"/>
                <a:gd name="T1" fmla="*/ 546 h 546"/>
                <a:gd name="T2" fmla="*/ 28 w 127"/>
                <a:gd name="T3" fmla="*/ 546 h 546"/>
                <a:gd name="T4" fmla="*/ 0 w 127"/>
                <a:gd name="T5" fmla="*/ 0 h 546"/>
                <a:gd name="T6" fmla="*/ 127 w 127"/>
                <a:gd name="T7" fmla="*/ 0 h 546"/>
                <a:gd name="T8" fmla="*/ 103 w 127"/>
                <a:gd name="T9" fmla="*/ 546 h 546"/>
              </a:gdLst>
              <a:ahLst/>
              <a:cxnLst>
                <a:cxn ang="0">
                  <a:pos x="T0" y="T1"/>
                </a:cxn>
                <a:cxn ang="0">
                  <a:pos x="T2" y="T3"/>
                </a:cxn>
                <a:cxn ang="0">
                  <a:pos x="T4" y="T5"/>
                </a:cxn>
                <a:cxn ang="0">
                  <a:pos x="T6" y="T7"/>
                </a:cxn>
                <a:cxn ang="0">
                  <a:pos x="T8" y="T9"/>
                </a:cxn>
              </a:cxnLst>
              <a:rect l="0" t="0" r="r" b="b"/>
              <a:pathLst>
                <a:path w="127" h="546">
                  <a:moveTo>
                    <a:pt x="103" y="546"/>
                  </a:moveTo>
                  <a:lnTo>
                    <a:pt x="28" y="546"/>
                  </a:lnTo>
                  <a:lnTo>
                    <a:pt x="0" y="0"/>
                  </a:lnTo>
                  <a:lnTo>
                    <a:pt x="127" y="0"/>
                  </a:lnTo>
                  <a:lnTo>
                    <a:pt x="103" y="5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0" name="Freeform 71"/>
            <p:cNvSpPr>
              <a:spLocks/>
            </p:cNvSpPr>
            <p:nvPr/>
          </p:nvSpPr>
          <p:spPr bwMode="auto">
            <a:xfrm>
              <a:off x="9858375" y="4335463"/>
              <a:ext cx="157163" cy="79375"/>
            </a:xfrm>
            <a:custGeom>
              <a:avLst/>
              <a:gdLst>
                <a:gd name="T0" fmla="*/ 25 w 49"/>
                <a:gd name="T1" fmla="*/ 0 h 25"/>
                <a:gd name="T2" fmla="*/ 0 w 49"/>
                <a:gd name="T3" fmla="*/ 25 h 25"/>
                <a:gd name="T4" fmla="*/ 49 w 49"/>
                <a:gd name="T5" fmla="*/ 25 h 25"/>
                <a:gd name="T6" fmla="*/ 25 w 49"/>
                <a:gd name="T7" fmla="*/ 0 h 25"/>
              </a:gdLst>
              <a:ahLst/>
              <a:cxnLst>
                <a:cxn ang="0">
                  <a:pos x="T0" y="T1"/>
                </a:cxn>
                <a:cxn ang="0">
                  <a:pos x="T2" y="T3"/>
                </a:cxn>
                <a:cxn ang="0">
                  <a:pos x="T4" y="T5"/>
                </a:cxn>
                <a:cxn ang="0">
                  <a:pos x="T6" y="T7"/>
                </a:cxn>
              </a:cxnLst>
              <a:rect l="0" t="0" r="r" b="b"/>
              <a:pathLst>
                <a:path w="49" h="25">
                  <a:moveTo>
                    <a:pt x="25" y="0"/>
                  </a:moveTo>
                  <a:cubicBezTo>
                    <a:pt x="11" y="0"/>
                    <a:pt x="0" y="11"/>
                    <a:pt x="0" y="25"/>
                  </a:cubicBezTo>
                  <a:cubicBezTo>
                    <a:pt x="49" y="25"/>
                    <a:pt x="49" y="25"/>
                    <a:pt x="49" y="25"/>
                  </a:cubicBezTo>
                  <a:cubicBezTo>
                    <a:pt x="49" y="11"/>
                    <a:pt x="38"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1" name="Freeform 72"/>
            <p:cNvSpPr>
              <a:spLocks/>
            </p:cNvSpPr>
            <p:nvPr/>
          </p:nvSpPr>
          <p:spPr bwMode="auto">
            <a:xfrm>
              <a:off x="9750425" y="2755900"/>
              <a:ext cx="195263" cy="530225"/>
            </a:xfrm>
            <a:custGeom>
              <a:avLst/>
              <a:gdLst>
                <a:gd name="T0" fmla="*/ 123 w 123"/>
                <a:gd name="T1" fmla="*/ 71 h 334"/>
                <a:gd name="T2" fmla="*/ 62 w 123"/>
                <a:gd name="T3" fmla="*/ 0 h 334"/>
                <a:gd name="T4" fmla="*/ 0 w 123"/>
                <a:gd name="T5" fmla="*/ 65 h 334"/>
                <a:gd name="T6" fmla="*/ 46 w 123"/>
                <a:gd name="T7" fmla="*/ 308 h 334"/>
                <a:gd name="T8" fmla="*/ 58 w 123"/>
                <a:gd name="T9" fmla="*/ 334 h 334"/>
                <a:gd name="T10" fmla="*/ 72 w 123"/>
                <a:gd name="T11" fmla="*/ 308 h 334"/>
                <a:gd name="T12" fmla="*/ 123 w 123"/>
                <a:gd name="T13" fmla="*/ 71 h 334"/>
              </a:gdLst>
              <a:ahLst/>
              <a:cxnLst>
                <a:cxn ang="0">
                  <a:pos x="T0" y="T1"/>
                </a:cxn>
                <a:cxn ang="0">
                  <a:pos x="T2" y="T3"/>
                </a:cxn>
                <a:cxn ang="0">
                  <a:pos x="T4" y="T5"/>
                </a:cxn>
                <a:cxn ang="0">
                  <a:pos x="T6" y="T7"/>
                </a:cxn>
                <a:cxn ang="0">
                  <a:pos x="T8" y="T9"/>
                </a:cxn>
                <a:cxn ang="0">
                  <a:pos x="T10" y="T11"/>
                </a:cxn>
                <a:cxn ang="0">
                  <a:pos x="T12" y="T13"/>
                </a:cxn>
              </a:cxnLst>
              <a:rect l="0" t="0" r="r" b="b"/>
              <a:pathLst>
                <a:path w="123" h="334">
                  <a:moveTo>
                    <a:pt x="123" y="71"/>
                  </a:moveTo>
                  <a:lnTo>
                    <a:pt x="62" y="0"/>
                  </a:lnTo>
                  <a:lnTo>
                    <a:pt x="0" y="65"/>
                  </a:lnTo>
                  <a:lnTo>
                    <a:pt x="46" y="308"/>
                  </a:lnTo>
                  <a:lnTo>
                    <a:pt x="58" y="334"/>
                  </a:lnTo>
                  <a:lnTo>
                    <a:pt x="72" y="308"/>
                  </a:lnTo>
                  <a:lnTo>
                    <a:pt x="123" y="71"/>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2" name="Freeform 73"/>
            <p:cNvSpPr>
              <a:spLocks/>
            </p:cNvSpPr>
            <p:nvPr/>
          </p:nvSpPr>
          <p:spPr bwMode="auto">
            <a:xfrm>
              <a:off x="9729788" y="2400300"/>
              <a:ext cx="247650" cy="311150"/>
            </a:xfrm>
            <a:custGeom>
              <a:avLst/>
              <a:gdLst>
                <a:gd name="T0" fmla="*/ 68 w 77"/>
                <a:gd name="T1" fmla="*/ 59 h 97"/>
                <a:gd name="T2" fmla="*/ 28 w 77"/>
                <a:gd name="T3" fmla="*/ 90 h 97"/>
                <a:gd name="T4" fmla="*/ 8 w 77"/>
                <a:gd name="T5" fmla="*/ 39 h 97"/>
                <a:gd name="T6" fmla="*/ 57 w 77"/>
                <a:gd name="T7" fmla="*/ 6 h 97"/>
                <a:gd name="T8" fmla="*/ 68 w 77"/>
                <a:gd name="T9" fmla="*/ 59 h 97"/>
              </a:gdLst>
              <a:ahLst/>
              <a:cxnLst>
                <a:cxn ang="0">
                  <a:pos x="T0" y="T1"/>
                </a:cxn>
                <a:cxn ang="0">
                  <a:pos x="T2" y="T3"/>
                </a:cxn>
                <a:cxn ang="0">
                  <a:pos x="T4" y="T5"/>
                </a:cxn>
                <a:cxn ang="0">
                  <a:pos x="T6" y="T7"/>
                </a:cxn>
                <a:cxn ang="0">
                  <a:pos x="T8" y="T9"/>
                </a:cxn>
              </a:cxnLst>
              <a:rect l="0" t="0" r="r" b="b"/>
              <a:pathLst>
                <a:path w="77" h="97">
                  <a:moveTo>
                    <a:pt x="68" y="59"/>
                  </a:moveTo>
                  <a:cubicBezTo>
                    <a:pt x="54" y="97"/>
                    <a:pt x="46" y="96"/>
                    <a:pt x="28" y="90"/>
                  </a:cubicBezTo>
                  <a:cubicBezTo>
                    <a:pt x="9" y="84"/>
                    <a:pt x="0" y="61"/>
                    <a:pt x="8" y="39"/>
                  </a:cubicBezTo>
                  <a:cubicBezTo>
                    <a:pt x="15" y="17"/>
                    <a:pt x="39" y="0"/>
                    <a:pt x="57" y="6"/>
                  </a:cubicBezTo>
                  <a:cubicBezTo>
                    <a:pt x="76" y="12"/>
                    <a:pt x="77" y="37"/>
                    <a:pt x="68" y="5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3" name="Freeform 74"/>
            <p:cNvSpPr>
              <a:spLocks/>
            </p:cNvSpPr>
            <p:nvPr/>
          </p:nvSpPr>
          <p:spPr bwMode="auto">
            <a:xfrm>
              <a:off x="9685338" y="2387600"/>
              <a:ext cx="276225" cy="339725"/>
            </a:xfrm>
            <a:custGeom>
              <a:avLst/>
              <a:gdLst>
                <a:gd name="T0" fmla="*/ 74 w 86"/>
                <a:gd name="T1" fmla="*/ 22 h 106"/>
                <a:gd name="T2" fmla="*/ 62 w 86"/>
                <a:gd name="T3" fmla="*/ 90 h 106"/>
                <a:gd name="T4" fmla="*/ 25 w 86"/>
                <a:gd name="T5" fmla="*/ 87 h 106"/>
                <a:gd name="T6" fmla="*/ 25 w 86"/>
                <a:gd name="T7" fmla="*/ 8 h 106"/>
                <a:gd name="T8" fmla="*/ 74 w 86"/>
                <a:gd name="T9" fmla="*/ 22 h 106"/>
              </a:gdLst>
              <a:ahLst/>
              <a:cxnLst>
                <a:cxn ang="0">
                  <a:pos x="T0" y="T1"/>
                </a:cxn>
                <a:cxn ang="0">
                  <a:pos x="T2" y="T3"/>
                </a:cxn>
                <a:cxn ang="0">
                  <a:pos x="T4" y="T5"/>
                </a:cxn>
                <a:cxn ang="0">
                  <a:pos x="T6" y="T7"/>
                </a:cxn>
                <a:cxn ang="0">
                  <a:pos x="T8" y="T9"/>
                </a:cxn>
              </a:cxnLst>
              <a:rect l="0" t="0" r="r" b="b"/>
              <a:pathLst>
                <a:path w="86" h="106">
                  <a:moveTo>
                    <a:pt x="74" y="22"/>
                  </a:moveTo>
                  <a:cubicBezTo>
                    <a:pt x="86" y="41"/>
                    <a:pt x="77" y="81"/>
                    <a:pt x="62" y="90"/>
                  </a:cubicBezTo>
                  <a:cubicBezTo>
                    <a:pt x="48" y="98"/>
                    <a:pt x="36" y="106"/>
                    <a:pt x="25" y="87"/>
                  </a:cubicBezTo>
                  <a:cubicBezTo>
                    <a:pt x="14" y="68"/>
                    <a:pt x="0" y="19"/>
                    <a:pt x="25" y="8"/>
                  </a:cubicBezTo>
                  <a:cubicBezTo>
                    <a:pt x="40" y="0"/>
                    <a:pt x="63" y="3"/>
                    <a:pt x="74" y="22"/>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4" name="Freeform 75"/>
            <p:cNvSpPr>
              <a:spLocks/>
            </p:cNvSpPr>
            <p:nvPr/>
          </p:nvSpPr>
          <p:spPr bwMode="auto">
            <a:xfrm>
              <a:off x="9782175" y="2636838"/>
              <a:ext cx="125413" cy="150813"/>
            </a:xfrm>
            <a:custGeom>
              <a:avLst/>
              <a:gdLst>
                <a:gd name="T0" fmla="*/ 79 w 79"/>
                <a:gd name="T1" fmla="*/ 63 h 95"/>
                <a:gd name="T2" fmla="*/ 38 w 79"/>
                <a:gd name="T3" fmla="*/ 95 h 95"/>
                <a:gd name="T4" fmla="*/ 0 w 79"/>
                <a:gd name="T5" fmla="*/ 63 h 95"/>
                <a:gd name="T6" fmla="*/ 0 w 79"/>
                <a:gd name="T7" fmla="*/ 0 h 95"/>
                <a:gd name="T8" fmla="*/ 79 w 79"/>
                <a:gd name="T9" fmla="*/ 0 h 95"/>
                <a:gd name="T10" fmla="*/ 79 w 79"/>
                <a:gd name="T11" fmla="*/ 63 h 95"/>
              </a:gdLst>
              <a:ahLst/>
              <a:cxnLst>
                <a:cxn ang="0">
                  <a:pos x="T0" y="T1"/>
                </a:cxn>
                <a:cxn ang="0">
                  <a:pos x="T2" y="T3"/>
                </a:cxn>
                <a:cxn ang="0">
                  <a:pos x="T4" y="T5"/>
                </a:cxn>
                <a:cxn ang="0">
                  <a:pos x="T6" y="T7"/>
                </a:cxn>
                <a:cxn ang="0">
                  <a:pos x="T8" y="T9"/>
                </a:cxn>
                <a:cxn ang="0">
                  <a:pos x="T10" y="T11"/>
                </a:cxn>
              </a:cxnLst>
              <a:rect l="0" t="0" r="r" b="b"/>
              <a:pathLst>
                <a:path w="79" h="95">
                  <a:moveTo>
                    <a:pt x="79" y="63"/>
                  </a:moveTo>
                  <a:lnTo>
                    <a:pt x="38" y="95"/>
                  </a:lnTo>
                  <a:lnTo>
                    <a:pt x="0" y="63"/>
                  </a:lnTo>
                  <a:lnTo>
                    <a:pt x="0" y="0"/>
                  </a:lnTo>
                  <a:lnTo>
                    <a:pt x="79" y="0"/>
                  </a:lnTo>
                  <a:lnTo>
                    <a:pt x="79" y="63"/>
                  </a:lnTo>
                  <a:close/>
                </a:path>
              </a:pathLst>
            </a:custGeom>
            <a:solidFill>
              <a:srgbClr val="C3A47C"/>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5" name="Freeform 76"/>
            <p:cNvSpPr>
              <a:spLocks/>
            </p:cNvSpPr>
            <p:nvPr/>
          </p:nvSpPr>
          <p:spPr bwMode="auto">
            <a:xfrm>
              <a:off x="9480550" y="2774950"/>
              <a:ext cx="269875" cy="700088"/>
            </a:xfrm>
            <a:custGeom>
              <a:avLst/>
              <a:gdLst>
                <a:gd name="T0" fmla="*/ 84 w 84"/>
                <a:gd name="T1" fmla="*/ 9 h 218"/>
                <a:gd name="T2" fmla="*/ 51 w 84"/>
                <a:gd name="T3" fmla="*/ 0 h 218"/>
                <a:gd name="T4" fmla="*/ 0 w 84"/>
                <a:gd name="T5" fmla="*/ 218 h 218"/>
                <a:gd name="T6" fmla="*/ 34 w 84"/>
                <a:gd name="T7" fmla="*/ 218 h 218"/>
                <a:gd name="T8" fmla="*/ 84 w 84"/>
                <a:gd name="T9" fmla="*/ 9 h 218"/>
              </a:gdLst>
              <a:ahLst/>
              <a:cxnLst>
                <a:cxn ang="0">
                  <a:pos x="T0" y="T1"/>
                </a:cxn>
                <a:cxn ang="0">
                  <a:pos x="T2" y="T3"/>
                </a:cxn>
                <a:cxn ang="0">
                  <a:pos x="T4" y="T5"/>
                </a:cxn>
                <a:cxn ang="0">
                  <a:pos x="T6" y="T7"/>
                </a:cxn>
                <a:cxn ang="0">
                  <a:pos x="T8" y="T9"/>
                </a:cxn>
              </a:cxnLst>
              <a:rect l="0" t="0" r="r" b="b"/>
              <a:pathLst>
                <a:path w="84" h="218">
                  <a:moveTo>
                    <a:pt x="84" y="9"/>
                  </a:moveTo>
                  <a:cubicBezTo>
                    <a:pt x="73" y="6"/>
                    <a:pt x="62" y="3"/>
                    <a:pt x="51" y="0"/>
                  </a:cubicBezTo>
                  <a:cubicBezTo>
                    <a:pt x="18" y="71"/>
                    <a:pt x="7" y="141"/>
                    <a:pt x="0" y="218"/>
                  </a:cubicBezTo>
                  <a:cubicBezTo>
                    <a:pt x="34" y="218"/>
                    <a:pt x="34" y="218"/>
                    <a:pt x="34" y="218"/>
                  </a:cubicBezTo>
                  <a:cubicBezTo>
                    <a:pt x="42" y="144"/>
                    <a:pt x="53" y="77"/>
                    <a:pt x="84" y="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6" name="Freeform 77"/>
            <p:cNvSpPr>
              <a:spLocks/>
            </p:cNvSpPr>
            <p:nvPr/>
          </p:nvSpPr>
          <p:spPr bwMode="auto">
            <a:xfrm>
              <a:off x="9939338" y="2774950"/>
              <a:ext cx="273050" cy="700088"/>
            </a:xfrm>
            <a:custGeom>
              <a:avLst/>
              <a:gdLst>
                <a:gd name="T0" fmla="*/ 0 w 85"/>
                <a:gd name="T1" fmla="*/ 9 h 218"/>
                <a:gd name="T2" fmla="*/ 34 w 85"/>
                <a:gd name="T3" fmla="*/ 0 h 218"/>
                <a:gd name="T4" fmla="*/ 85 w 85"/>
                <a:gd name="T5" fmla="*/ 218 h 218"/>
                <a:gd name="T6" fmla="*/ 50 w 85"/>
                <a:gd name="T7" fmla="*/ 218 h 218"/>
                <a:gd name="T8" fmla="*/ 0 w 85"/>
                <a:gd name="T9" fmla="*/ 9 h 218"/>
              </a:gdLst>
              <a:ahLst/>
              <a:cxnLst>
                <a:cxn ang="0">
                  <a:pos x="T0" y="T1"/>
                </a:cxn>
                <a:cxn ang="0">
                  <a:pos x="T2" y="T3"/>
                </a:cxn>
                <a:cxn ang="0">
                  <a:pos x="T4" y="T5"/>
                </a:cxn>
                <a:cxn ang="0">
                  <a:pos x="T6" y="T7"/>
                </a:cxn>
                <a:cxn ang="0">
                  <a:pos x="T8" y="T9"/>
                </a:cxn>
              </a:cxnLst>
              <a:rect l="0" t="0" r="r" b="b"/>
              <a:pathLst>
                <a:path w="85" h="218">
                  <a:moveTo>
                    <a:pt x="0" y="9"/>
                  </a:moveTo>
                  <a:cubicBezTo>
                    <a:pt x="12" y="6"/>
                    <a:pt x="23" y="3"/>
                    <a:pt x="34" y="0"/>
                  </a:cubicBezTo>
                  <a:cubicBezTo>
                    <a:pt x="67" y="71"/>
                    <a:pt x="77" y="141"/>
                    <a:pt x="85" y="218"/>
                  </a:cubicBezTo>
                  <a:cubicBezTo>
                    <a:pt x="50" y="218"/>
                    <a:pt x="50" y="218"/>
                    <a:pt x="50" y="218"/>
                  </a:cubicBezTo>
                  <a:cubicBezTo>
                    <a:pt x="42" y="144"/>
                    <a:pt x="32" y="77"/>
                    <a:pt x="0" y="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7" name="Freeform 78"/>
            <p:cNvSpPr>
              <a:spLocks/>
            </p:cNvSpPr>
            <p:nvPr/>
          </p:nvSpPr>
          <p:spPr bwMode="auto">
            <a:xfrm>
              <a:off x="9493250" y="3475038"/>
              <a:ext cx="82550" cy="90488"/>
            </a:xfrm>
            <a:custGeom>
              <a:avLst/>
              <a:gdLst>
                <a:gd name="T0" fmla="*/ 0 w 26"/>
                <a:gd name="T1" fmla="*/ 0 h 28"/>
                <a:gd name="T2" fmla="*/ 0 w 26"/>
                <a:gd name="T3" fmla="*/ 16 h 28"/>
                <a:gd name="T4" fmla="*/ 13 w 26"/>
                <a:gd name="T5" fmla="*/ 28 h 28"/>
                <a:gd name="T6" fmla="*/ 26 w 26"/>
                <a:gd name="T7" fmla="*/ 16 h 28"/>
                <a:gd name="T8" fmla="*/ 26 w 26"/>
                <a:gd name="T9" fmla="*/ 0 h 28"/>
                <a:gd name="T10" fmla="*/ 0 w 26"/>
                <a:gd name="T11" fmla="*/ 0 h 28"/>
              </a:gdLst>
              <a:ahLst/>
              <a:cxnLst>
                <a:cxn ang="0">
                  <a:pos x="T0" y="T1"/>
                </a:cxn>
                <a:cxn ang="0">
                  <a:pos x="T2" y="T3"/>
                </a:cxn>
                <a:cxn ang="0">
                  <a:pos x="T4" y="T5"/>
                </a:cxn>
                <a:cxn ang="0">
                  <a:pos x="T6" y="T7"/>
                </a:cxn>
                <a:cxn ang="0">
                  <a:pos x="T8" y="T9"/>
                </a:cxn>
                <a:cxn ang="0">
                  <a:pos x="T10" y="T11"/>
                </a:cxn>
              </a:cxnLst>
              <a:rect l="0" t="0" r="r" b="b"/>
              <a:pathLst>
                <a:path w="26" h="28">
                  <a:moveTo>
                    <a:pt x="0" y="0"/>
                  </a:moveTo>
                  <a:cubicBezTo>
                    <a:pt x="0" y="16"/>
                    <a:pt x="0" y="16"/>
                    <a:pt x="0" y="16"/>
                  </a:cubicBezTo>
                  <a:cubicBezTo>
                    <a:pt x="0" y="23"/>
                    <a:pt x="6" y="28"/>
                    <a:pt x="13" y="28"/>
                  </a:cubicBezTo>
                  <a:cubicBezTo>
                    <a:pt x="20" y="28"/>
                    <a:pt x="26" y="23"/>
                    <a:pt x="26" y="16"/>
                  </a:cubicBezTo>
                  <a:cubicBezTo>
                    <a:pt x="26" y="0"/>
                    <a:pt x="26" y="0"/>
                    <a:pt x="26"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8" name="Freeform 79"/>
            <p:cNvSpPr>
              <a:spLocks/>
            </p:cNvSpPr>
            <p:nvPr/>
          </p:nvSpPr>
          <p:spPr bwMode="auto">
            <a:xfrm>
              <a:off x="10115550" y="3475038"/>
              <a:ext cx="80963" cy="90488"/>
            </a:xfrm>
            <a:custGeom>
              <a:avLst/>
              <a:gdLst>
                <a:gd name="T0" fmla="*/ 0 w 25"/>
                <a:gd name="T1" fmla="*/ 0 h 28"/>
                <a:gd name="T2" fmla="*/ 0 w 25"/>
                <a:gd name="T3" fmla="*/ 16 h 28"/>
                <a:gd name="T4" fmla="*/ 12 w 25"/>
                <a:gd name="T5" fmla="*/ 28 h 28"/>
                <a:gd name="T6" fmla="*/ 25 w 25"/>
                <a:gd name="T7" fmla="*/ 16 h 28"/>
                <a:gd name="T8" fmla="*/ 25 w 25"/>
                <a:gd name="T9" fmla="*/ 0 h 28"/>
                <a:gd name="T10" fmla="*/ 0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0" y="0"/>
                  </a:moveTo>
                  <a:cubicBezTo>
                    <a:pt x="0" y="16"/>
                    <a:pt x="0" y="16"/>
                    <a:pt x="0" y="16"/>
                  </a:cubicBezTo>
                  <a:cubicBezTo>
                    <a:pt x="0" y="23"/>
                    <a:pt x="5" y="28"/>
                    <a:pt x="12" y="28"/>
                  </a:cubicBezTo>
                  <a:cubicBezTo>
                    <a:pt x="19" y="28"/>
                    <a:pt x="25" y="23"/>
                    <a:pt x="25" y="16"/>
                  </a:cubicBezTo>
                  <a:cubicBezTo>
                    <a:pt x="25" y="0"/>
                    <a:pt x="25" y="0"/>
                    <a:pt x="25"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39" name="Freeform 80"/>
            <p:cNvSpPr>
              <a:spLocks/>
            </p:cNvSpPr>
            <p:nvPr/>
          </p:nvSpPr>
          <p:spPr bwMode="auto">
            <a:xfrm>
              <a:off x="9640888" y="2752725"/>
              <a:ext cx="407988" cy="709613"/>
            </a:xfrm>
            <a:custGeom>
              <a:avLst/>
              <a:gdLst>
                <a:gd name="T0" fmla="*/ 178 w 257"/>
                <a:gd name="T1" fmla="*/ 0 h 447"/>
                <a:gd name="T2" fmla="*/ 127 w 257"/>
                <a:gd name="T3" fmla="*/ 85 h 447"/>
                <a:gd name="T4" fmla="*/ 79 w 257"/>
                <a:gd name="T5" fmla="*/ 0 h 447"/>
                <a:gd name="T6" fmla="*/ 0 w 257"/>
                <a:gd name="T7" fmla="*/ 14 h 447"/>
                <a:gd name="T8" fmla="*/ 4 w 257"/>
                <a:gd name="T9" fmla="*/ 447 h 447"/>
                <a:gd name="T10" fmla="*/ 250 w 257"/>
                <a:gd name="T11" fmla="*/ 447 h 447"/>
                <a:gd name="T12" fmla="*/ 257 w 257"/>
                <a:gd name="T13" fmla="*/ 14 h 447"/>
                <a:gd name="T14" fmla="*/ 178 w 2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447">
                  <a:moveTo>
                    <a:pt x="178" y="0"/>
                  </a:moveTo>
                  <a:lnTo>
                    <a:pt x="127" y="85"/>
                  </a:lnTo>
                  <a:lnTo>
                    <a:pt x="79" y="0"/>
                  </a:lnTo>
                  <a:lnTo>
                    <a:pt x="0" y="14"/>
                  </a:lnTo>
                  <a:lnTo>
                    <a:pt x="4" y="447"/>
                  </a:lnTo>
                  <a:lnTo>
                    <a:pt x="250" y="447"/>
                  </a:lnTo>
                  <a:lnTo>
                    <a:pt x="257" y="14"/>
                  </a:lnTo>
                  <a:lnTo>
                    <a:pt x="178"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0" name="Freeform 81"/>
            <p:cNvSpPr>
              <a:spLocks/>
            </p:cNvSpPr>
            <p:nvPr/>
          </p:nvSpPr>
          <p:spPr bwMode="auto">
            <a:xfrm>
              <a:off x="9945688" y="2509838"/>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1" name="Freeform 82"/>
            <p:cNvSpPr>
              <a:spLocks/>
            </p:cNvSpPr>
            <p:nvPr/>
          </p:nvSpPr>
          <p:spPr bwMode="auto">
            <a:xfrm>
              <a:off x="9945688" y="2506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2" name="Freeform 83"/>
            <p:cNvSpPr>
              <a:spLocks/>
            </p:cNvSpPr>
            <p:nvPr/>
          </p:nvSpPr>
          <p:spPr bwMode="auto">
            <a:xfrm>
              <a:off x="9939338" y="24955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3" name="Freeform 84"/>
            <p:cNvSpPr>
              <a:spLocks/>
            </p:cNvSpPr>
            <p:nvPr/>
          </p:nvSpPr>
          <p:spPr bwMode="auto">
            <a:xfrm>
              <a:off x="9942513" y="25003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4" name="Freeform 85"/>
            <p:cNvSpPr>
              <a:spLocks/>
            </p:cNvSpPr>
            <p:nvPr/>
          </p:nvSpPr>
          <p:spPr bwMode="auto">
            <a:xfrm>
              <a:off x="9740900" y="2495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5" name="Freeform 86"/>
            <p:cNvSpPr>
              <a:spLocks/>
            </p:cNvSpPr>
            <p:nvPr/>
          </p:nvSpPr>
          <p:spPr bwMode="auto">
            <a:xfrm>
              <a:off x="9948863" y="25130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6" name="Freeform 87"/>
            <p:cNvSpPr>
              <a:spLocks/>
            </p:cNvSpPr>
            <p:nvPr/>
          </p:nvSpPr>
          <p:spPr bwMode="auto">
            <a:xfrm>
              <a:off x="9948863" y="251936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7" name="Rectangle 88"/>
            <p:cNvSpPr>
              <a:spLocks noChangeArrowheads="1"/>
            </p:cNvSpPr>
            <p:nvPr/>
          </p:nvSpPr>
          <p:spPr bwMode="auto">
            <a:xfrm>
              <a:off x="9939338" y="2492375"/>
              <a:ext cx="1588" cy="1588"/>
            </a:xfrm>
            <a:prstGeom prst="rect">
              <a:avLst/>
            </a:prstGeom>
            <a:solidFill>
              <a:srgbClr val="FFD60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8" name="Freeform 89"/>
            <p:cNvSpPr>
              <a:spLocks/>
            </p:cNvSpPr>
            <p:nvPr/>
          </p:nvSpPr>
          <p:spPr bwMode="auto">
            <a:xfrm>
              <a:off x="9734550" y="25161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49" name="Freeform 90"/>
            <p:cNvSpPr>
              <a:spLocks/>
            </p:cNvSpPr>
            <p:nvPr/>
          </p:nvSpPr>
          <p:spPr bwMode="auto">
            <a:xfrm>
              <a:off x="9737725" y="2506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0" name="Freeform 91"/>
            <p:cNvSpPr>
              <a:spLocks/>
            </p:cNvSpPr>
            <p:nvPr/>
          </p:nvSpPr>
          <p:spPr bwMode="auto">
            <a:xfrm>
              <a:off x="9740900" y="2503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1" name="Freeform 92"/>
            <p:cNvSpPr>
              <a:spLocks/>
            </p:cNvSpPr>
            <p:nvPr/>
          </p:nvSpPr>
          <p:spPr bwMode="auto">
            <a:xfrm>
              <a:off x="9737725" y="250983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2" name="Freeform 93"/>
            <p:cNvSpPr>
              <a:spLocks/>
            </p:cNvSpPr>
            <p:nvPr/>
          </p:nvSpPr>
          <p:spPr bwMode="auto">
            <a:xfrm>
              <a:off x="9717088" y="2482850"/>
              <a:ext cx="250825" cy="225425"/>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1 w 78"/>
                <a:gd name="T15" fmla="*/ 8 h 70"/>
                <a:gd name="T16" fmla="*/ 71 w 78"/>
                <a:gd name="T17" fmla="*/ 7 h 70"/>
                <a:gd name="T18" fmla="*/ 71 w 78"/>
                <a:gd name="T19" fmla="*/ 7 h 70"/>
                <a:gd name="T20" fmla="*/ 70 w 78"/>
                <a:gd name="T21" fmla="*/ 5 h 70"/>
                <a:gd name="T22" fmla="*/ 70 w 78"/>
                <a:gd name="T23" fmla="*/ 5 h 70"/>
                <a:gd name="T24" fmla="*/ 70 w 78"/>
                <a:gd name="T25" fmla="*/ 4 h 70"/>
                <a:gd name="T26" fmla="*/ 69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0 w 78"/>
                <a:gd name="T39" fmla="*/ 0 h 70"/>
                <a:gd name="T40" fmla="*/ 7 w 78"/>
                <a:gd name="T41" fmla="*/ 4 h 70"/>
                <a:gd name="T42" fmla="*/ 7 w 78"/>
                <a:gd name="T43" fmla="*/ 4 h 70"/>
                <a:gd name="T44" fmla="*/ 7 w 78"/>
                <a:gd name="T45" fmla="*/ 6 h 70"/>
                <a:gd name="T46" fmla="*/ 7 w 78"/>
                <a:gd name="T47" fmla="*/ 6 h 70"/>
                <a:gd name="T48" fmla="*/ 6 w 78"/>
                <a:gd name="T49" fmla="*/ 7 h 70"/>
                <a:gd name="T50" fmla="*/ 6 w 78"/>
                <a:gd name="T51" fmla="*/ 7 h 70"/>
                <a:gd name="T52" fmla="*/ 6 w 78"/>
                <a:gd name="T53" fmla="*/ 8 h 70"/>
                <a:gd name="T54" fmla="*/ 6 w 78"/>
                <a:gd name="T55" fmla="*/ 9 h 70"/>
                <a:gd name="T56" fmla="*/ 6 w 78"/>
                <a:gd name="T57" fmla="*/ 10 h 70"/>
                <a:gd name="T58" fmla="*/ 5 w 78"/>
                <a:gd name="T59" fmla="*/ 10 h 70"/>
                <a:gd name="T60" fmla="*/ 5 w 78"/>
                <a:gd name="T61" fmla="*/ 12 h 70"/>
                <a:gd name="T62" fmla="*/ 5 w 78"/>
                <a:gd name="T63" fmla="*/ 17 h 70"/>
                <a:gd name="T64" fmla="*/ 4 w 78"/>
                <a:gd name="T65" fmla="*/ 17 h 70"/>
                <a:gd name="T66" fmla="*/ 0 w 78"/>
                <a:gd name="T67" fmla="*/ 23 h 70"/>
                <a:gd name="T68" fmla="*/ 0 w 78"/>
                <a:gd name="T69" fmla="*/ 35 h 70"/>
                <a:gd name="T70" fmla="*/ 5 w 78"/>
                <a:gd name="T71" fmla="*/ 40 h 70"/>
                <a:gd name="T72" fmla="*/ 24 w 78"/>
                <a:gd name="T73" fmla="*/ 70 h 70"/>
                <a:gd name="T74" fmla="*/ 53 w 78"/>
                <a:gd name="T75" fmla="*/ 70 h 70"/>
                <a:gd name="T76" fmla="*/ 72 w 78"/>
                <a:gd name="T77" fmla="*/ 40 h 70"/>
                <a:gd name="T78" fmla="*/ 78 w 78"/>
                <a:gd name="T79" fmla="*/ 35 h 70"/>
                <a:gd name="T80" fmla="*/ 78 w 78"/>
                <a:gd name="T81" fmla="*/ 23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3"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1" y="8"/>
                    <a:pt x="71" y="8"/>
                    <a:pt x="71" y="8"/>
                  </a:cubicBezTo>
                  <a:cubicBezTo>
                    <a:pt x="71" y="8"/>
                    <a:pt x="71" y="7"/>
                    <a:pt x="71" y="7"/>
                  </a:cubicBezTo>
                  <a:cubicBezTo>
                    <a:pt x="71" y="7"/>
                    <a:pt x="71" y="7"/>
                    <a:pt x="71" y="7"/>
                  </a:cubicBezTo>
                  <a:cubicBezTo>
                    <a:pt x="71" y="6"/>
                    <a:pt x="71" y="6"/>
                    <a:pt x="70" y="5"/>
                  </a:cubicBezTo>
                  <a:cubicBezTo>
                    <a:pt x="70" y="5"/>
                    <a:pt x="70" y="5"/>
                    <a:pt x="70" y="5"/>
                  </a:cubicBezTo>
                  <a:cubicBezTo>
                    <a:pt x="70" y="4"/>
                    <a:pt x="70" y="4"/>
                    <a:pt x="70" y="4"/>
                  </a:cubicBezTo>
                  <a:cubicBezTo>
                    <a:pt x="70" y="4"/>
                    <a:pt x="70" y="4"/>
                    <a:pt x="69" y="4"/>
                  </a:cubicBezTo>
                  <a:cubicBezTo>
                    <a:pt x="69" y="3"/>
                    <a:pt x="69" y="3"/>
                    <a:pt x="69" y="3"/>
                  </a:cubicBezTo>
                  <a:cubicBezTo>
                    <a:pt x="69" y="3"/>
                    <a:pt x="69" y="3"/>
                    <a:pt x="69" y="3"/>
                  </a:cubicBezTo>
                  <a:cubicBezTo>
                    <a:pt x="67" y="3"/>
                    <a:pt x="65" y="3"/>
                    <a:pt x="63" y="3"/>
                  </a:cubicBezTo>
                  <a:cubicBezTo>
                    <a:pt x="58" y="3"/>
                    <a:pt x="54" y="2"/>
                    <a:pt x="52" y="1"/>
                  </a:cubicBezTo>
                  <a:cubicBezTo>
                    <a:pt x="47" y="2"/>
                    <a:pt x="40" y="3"/>
                    <a:pt x="32" y="3"/>
                  </a:cubicBezTo>
                  <a:cubicBezTo>
                    <a:pt x="23" y="3"/>
                    <a:pt x="15" y="2"/>
                    <a:pt x="10" y="0"/>
                  </a:cubicBezTo>
                  <a:cubicBezTo>
                    <a:pt x="9" y="2"/>
                    <a:pt x="8" y="3"/>
                    <a:pt x="7" y="4"/>
                  </a:cubicBezTo>
                  <a:cubicBezTo>
                    <a:pt x="7" y="4"/>
                    <a:pt x="7" y="4"/>
                    <a:pt x="7" y="4"/>
                  </a:cubicBezTo>
                  <a:cubicBezTo>
                    <a:pt x="7" y="5"/>
                    <a:pt x="7" y="5"/>
                    <a:pt x="7" y="6"/>
                  </a:cubicBezTo>
                  <a:cubicBezTo>
                    <a:pt x="7" y="6"/>
                    <a:pt x="7" y="6"/>
                    <a:pt x="7" y="6"/>
                  </a:cubicBezTo>
                  <a:cubicBezTo>
                    <a:pt x="7" y="6"/>
                    <a:pt x="6" y="7"/>
                    <a:pt x="6" y="7"/>
                  </a:cubicBezTo>
                  <a:cubicBezTo>
                    <a:pt x="6" y="7"/>
                    <a:pt x="6" y="7"/>
                    <a:pt x="6" y="7"/>
                  </a:cubicBezTo>
                  <a:cubicBezTo>
                    <a:pt x="6" y="8"/>
                    <a:pt x="6" y="8"/>
                    <a:pt x="6" y="8"/>
                  </a:cubicBezTo>
                  <a:cubicBezTo>
                    <a:pt x="6" y="9"/>
                    <a:pt x="6" y="9"/>
                    <a:pt x="6" y="9"/>
                  </a:cubicBezTo>
                  <a:cubicBezTo>
                    <a:pt x="6" y="9"/>
                    <a:pt x="6" y="10"/>
                    <a:pt x="6" y="10"/>
                  </a:cubicBezTo>
                  <a:cubicBezTo>
                    <a:pt x="5" y="10"/>
                    <a:pt x="5" y="10"/>
                    <a:pt x="5" y="10"/>
                  </a:cubicBezTo>
                  <a:cubicBezTo>
                    <a:pt x="5" y="11"/>
                    <a:pt x="5" y="12"/>
                    <a:pt x="5" y="12"/>
                  </a:cubicBezTo>
                  <a:cubicBezTo>
                    <a:pt x="5" y="17"/>
                    <a:pt x="5" y="17"/>
                    <a:pt x="5" y="17"/>
                  </a:cubicBezTo>
                  <a:cubicBezTo>
                    <a:pt x="5" y="17"/>
                    <a:pt x="5" y="17"/>
                    <a:pt x="4" y="17"/>
                  </a:cubicBezTo>
                  <a:cubicBezTo>
                    <a:pt x="2" y="17"/>
                    <a:pt x="0" y="20"/>
                    <a:pt x="0" y="23"/>
                  </a:cubicBezTo>
                  <a:cubicBezTo>
                    <a:pt x="0" y="35"/>
                    <a:pt x="0" y="35"/>
                    <a:pt x="0" y="35"/>
                  </a:cubicBezTo>
                  <a:cubicBezTo>
                    <a:pt x="0" y="38"/>
                    <a:pt x="2" y="40"/>
                    <a:pt x="5" y="40"/>
                  </a:cubicBezTo>
                  <a:cubicBezTo>
                    <a:pt x="5" y="40"/>
                    <a:pt x="15" y="70"/>
                    <a:pt x="24" y="70"/>
                  </a:cubicBezTo>
                  <a:cubicBezTo>
                    <a:pt x="53" y="70"/>
                    <a:pt x="53" y="70"/>
                    <a:pt x="53" y="70"/>
                  </a:cubicBezTo>
                  <a:cubicBezTo>
                    <a:pt x="62" y="70"/>
                    <a:pt x="72" y="40"/>
                    <a:pt x="72" y="40"/>
                  </a:cubicBezTo>
                  <a:cubicBezTo>
                    <a:pt x="75" y="40"/>
                    <a:pt x="78" y="38"/>
                    <a:pt x="78" y="35"/>
                  </a:cubicBezTo>
                  <a:cubicBezTo>
                    <a:pt x="78" y="23"/>
                    <a:pt x="78" y="23"/>
                    <a:pt x="78" y="23"/>
                  </a:cubicBezTo>
                  <a:cubicBezTo>
                    <a:pt x="78" y="20"/>
                    <a:pt x="76" y="18"/>
                    <a:pt x="74" y="17"/>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3" name="Rectangle 94"/>
            <p:cNvSpPr>
              <a:spLocks noChangeArrowheads="1"/>
            </p:cNvSpPr>
            <p:nvPr/>
          </p:nvSpPr>
          <p:spPr bwMode="auto">
            <a:xfrm>
              <a:off x="9647238" y="3462338"/>
              <a:ext cx="390525" cy="25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4" name="Rectangle 95"/>
            <p:cNvSpPr>
              <a:spLocks noChangeArrowheads="1"/>
            </p:cNvSpPr>
            <p:nvPr/>
          </p:nvSpPr>
          <p:spPr bwMode="auto">
            <a:xfrm>
              <a:off x="9807575" y="3462338"/>
              <a:ext cx="69850" cy="25400"/>
            </a:xfrm>
            <a:prstGeom prst="rect">
              <a:avLst/>
            </a:prstGeom>
            <a:solidFill>
              <a:srgbClr val="D2D2D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5" name="Oval 96"/>
            <p:cNvSpPr>
              <a:spLocks noChangeArrowheads="1"/>
            </p:cNvSpPr>
            <p:nvPr/>
          </p:nvSpPr>
          <p:spPr bwMode="auto">
            <a:xfrm>
              <a:off x="9836150" y="2811463"/>
              <a:ext cx="12700" cy="12700"/>
            </a:xfrm>
            <a:prstGeom prst="ellipse">
              <a:avLst/>
            </a:pr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456" name="Oval 97"/>
            <p:cNvSpPr>
              <a:spLocks noChangeArrowheads="1"/>
            </p:cNvSpPr>
            <p:nvPr/>
          </p:nvSpPr>
          <p:spPr bwMode="auto">
            <a:xfrm>
              <a:off x="9836150" y="2855913"/>
              <a:ext cx="12700" cy="9525"/>
            </a:xfrm>
            <a:prstGeom prst="ellipse">
              <a:avLst/>
            </a:pr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grpSp>
      <p:pic>
        <p:nvPicPr>
          <p:cNvPr id="460" name="Picture 459"/>
          <p:cNvPicPr>
            <a:picLocks noChangeAspect="1"/>
          </p:cNvPicPr>
          <p:nvPr/>
        </p:nvPicPr>
        <p:blipFill rotWithShape="1">
          <a:blip r:embed="rId15"/>
          <a:srcRect r="31790" b="44730"/>
          <a:stretch/>
        </p:blipFill>
        <p:spPr>
          <a:xfrm>
            <a:off x="2745809" y="1828008"/>
            <a:ext cx="727516" cy="1162546"/>
          </a:xfrm>
          <a:prstGeom prst="rect">
            <a:avLst/>
          </a:prstGeom>
        </p:spPr>
      </p:pic>
      <p:pic>
        <p:nvPicPr>
          <p:cNvPr id="461" name="Picture 460"/>
          <p:cNvPicPr>
            <a:picLocks noChangeAspect="1"/>
          </p:cNvPicPr>
          <p:nvPr/>
        </p:nvPicPr>
        <p:blipFill rotWithShape="1">
          <a:blip r:embed="rId16"/>
          <a:srcRect l="40545" b="41525"/>
          <a:stretch/>
        </p:blipFill>
        <p:spPr>
          <a:xfrm>
            <a:off x="528942" y="1630179"/>
            <a:ext cx="771090" cy="1360375"/>
          </a:xfrm>
          <a:prstGeom prst="rect">
            <a:avLst/>
          </a:prstGeom>
        </p:spPr>
      </p:pic>
      <p:sp>
        <p:nvSpPr>
          <p:cNvPr id="2" name="Rectangle 1"/>
          <p:cNvSpPr/>
          <p:nvPr/>
        </p:nvSpPr>
        <p:spPr bwMode="auto">
          <a:xfrm>
            <a:off x="996161" y="4793453"/>
            <a:ext cx="2032449" cy="368986"/>
          </a:xfrm>
          <a:prstGeom prst="rect">
            <a:avLst/>
          </a:prstGeom>
          <a:noFill/>
        </p:spPr>
        <p:txBody>
          <a:bodyPr wrap="square" lIns="0" tIns="0" rIns="0" bIns="0" rtlCol="0">
            <a:spAutoFit/>
          </a:bodyPr>
          <a:lstStyle/>
          <a:p>
            <a:pPr algn="ctr" defTabSz="932239"/>
            <a:r>
              <a:rPr lang="en-US" sz="1199" dirty="0">
                <a:gradFill>
                  <a:gsLst>
                    <a:gs pos="0">
                      <a:srgbClr val="FFFFFF"/>
                    </a:gs>
                    <a:gs pos="100000">
                      <a:srgbClr val="FFFFFF"/>
                    </a:gs>
                  </a:gsLst>
                  <a:lin ang="5400000" scaled="0"/>
                </a:gradFill>
                <a:ea typeface="Segoe UI" pitchFamily="34" charset="0"/>
                <a:cs typeface="Segoe UI" pitchFamily="34" charset="0"/>
              </a:rPr>
              <a:t>Visual Studio Team Services</a:t>
            </a:r>
          </a:p>
          <a:p>
            <a:pPr algn="ctr" defTabSz="932239"/>
            <a:r>
              <a:rPr lang="en-US" sz="1199" dirty="0">
                <a:gradFill>
                  <a:gsLst>
                    <a:gs pos="0">
                      <a:srgbClr val="FFFFFF"/>
                    </a:gs>
                    <a:gs pos="100000">
                      <a:srgbClr val="FFFFFF"/>
                    </a:gs>
                  </a:gsLst>
                  <a:lin ang="5400000" scaled="0"/>
                </a:gradFill>
                <a:ea typeface="Segoe UI" pitchFamily="34" charset="0"/>
                <a:cs typeface="Segoe UI" pitchFamily="34" charset="0"/>
              </a:rPr>
              <a:t>Team Foundation Server</a:t>
            </a:r>
          </a:p>
        </p:txBody>
      </p:sp>
      <p:sp>
        <p:nvSpPr>
          <p:cNvPr id="183" name="TextBox 182"/>
          <p:cNvSpPr txBox="1"/>
          <p:nvPr/>
        </p:nvSpPr>
        <p:spPr>
          <a:xfrm>
            <a:off x="3658780" y="4144082"/>
            <a:ext cx="1811826" cy="325730"/>
          </a:xfrm>
          <a:prstGeom prst="rect">
            <a:avLst/>
          </a:prstGeom>
          <a:noFill/>
        </p:spPr>
        <p:txBody>
          <a:bodyPr wrap="square" lIns="0" tIns="0" rIns="0" bIns="0" rtlCol="0">
            <a:spAutoFit/>
          </a:bodyPr>
          <a:lstStyle>
            <a:defPPr>
              <a:defRPr lang="en-US"/>
            </a:defPPr>
            <a:lvl1pPr defTabSz="932597">
              <a:lnSpc>
                <a:spcPct val="90000"/>
              </a:lnSpc>
              <a:defRPr sz="1200">
                <a:gradFill>
                  <a:gsLst>
                    <a:gs pos="0">
                      <a:srgbClr val="FFFFFF"/>
                    </a:gs>
                    <a:gs pos="100000">
                      <a:srgbClr val="FFFFFF"/>
                    </a:gs>
                  </a:gsLst>
                  <a:lin ang="5400000" scaled="0"/>
                </a:gradFill>
                <a:ea typeface="Segoe UI" pitchFamily="34" charset="0"/>
                <a:cs typeface="Segoe UI" pitchFamily="34" charset="0"/>
              </a:defRPr>
            </a:lvl1pPr>
          </a:lstStyle>
          <a:p>
            <a:pPr defTabSz="932239">
              <a:spcAft>
                <a:spcPts val="800"/>
              </a:spcAft>
            </a:pPr>
            <a:r>
              <a:rPr lang="en-US" sz="1176" dirty="0"/>
              <a:t>Visual Studio Team Services</a:t>
            </a:r>
            <a:endParaRPr lang="en-US" sz="1100" dirty="0"/>
          </a:p>
        </p:txBody>
      </p:sp>
      <p:sp>
        <p:nvSpPr>
          <p:cNvPr id="184" name="TextBox 183"/>
          <p:cNvSpPr txBox="1"/>
          <p:nvPr/>
        </p:nvSpPr>
        <p:spPr>
          <a:xfrm>
            <a:off x="3658780" y="6116811"/>
            <a:ext cx="1811826" cy="325730"/>
          </a:xfrm>
          <a:prstGeom prst="rect">
            <a:avLst/>
          </a:prstGeom>
          <a:noFill/>
        </p:spPr>
        <p:txBody>
          <a:bodyPr wrap="square" lIns="0" tIns="0" rIns="0" bIns="0" rtlCol="0">
            <a:spAutoFit/>
          </a:bodyPr>
          <a:lstStyle>
            <a:defPPr>
              <a:defRPr lang="en-US"/>
            </a:defPPr>
            <a:lvl1pPr defTabSz="932597">
              <a:lnSpc>
                <a:spcPct val="90000"/>
              </a:lnSpc>
              <a:defRPr sz="1200">
                <a:gradFill>
                  <a:gsLst>
                    <a:gs pos="0">
                      <a:srgbClr val="FFFFFF"/>
                    </a:gs>
                    <a:gs pos="100000">
                      <a:srgbClr val="FFFFFF"/>
                    </a:gs>
                  </a:gsLst>
                  <a:lin ang="5400000" scaled="0"/>
                </a:gradFill>
                <a:ea typeface="Segoe UI" pitchFamily="34" charset="0"/>
                <a:cs typeface="Segoe UI" pitchFamily="34" charset="0"/>
              </a:defRPr>
            </a:lvl1pPr>
          </a:lstStyle>
          <a:p>
            <a:pPr defTabSz="932239">
              <a:spcAft>
                <a:spcPts val="800"/>
              </a:spcAft>
            </a:pPr>
            <a:r>
              <a:rPr lang="en-US" sz="1176" dirty="0"/>
              <a:t>Visual Studio Team Services</a:t>
            </a:r>
            <a:endParaRPr lang="en-US" sz="1100" dirty="0"/>
          </a:p>
        </p:txBody>
      </p:sp>
    </p:spTree>
    <p:extLst>
      <p:ext uri="{BB962C8B-B14F-4D97-AF65-F5344CB8AC3E}">
        <p14:creationId xmlns:p14="http://schemas.microsoft.com/office/powerpoint/2010/main" val="28783853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1" y="486"/>
            <a:ext cx="2938269" cy="6857028"/>
          </a:xfrm>
          <a:prstGeom prst="rect">
            <a:avLst/>
          </a:prstGeom>
          <a:solidFill>
            <a:srgbClr val="5B9BD5"/>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pic>
        <p:nvPicPr>
          <p:cNvPr id="172" name="Picture 171"/>
          <p:cNvPicPr>
            <a:picLocks noChangeAspect="1"/>
          </p:cNvPicPr>
          <p:nvPr/>
        </p:nvPicPr>
        <p:blipFill rotWithShape="1">
          <a:blip r:embed="rId3"/>
          <a:srcRect l="36309" r="1" b="29163"/>
          <a:stretch/>
        </p:blipFill>
        <p:spPr>
          <a:xfrm>
            <a:off x="378" y="5137804"/>
            <a:ext cx="1792830" cy="1719710"/>
          </a:xfrm>
          <a:prstGeom prst="rect">
            <a:avLst/>
          </a:prstGeom>
        </p:spPr>
      </p:pic>
      <p:sp>
        <p:nvSpPr>
          <p:cNvPr id="118" name="Rectangle 117"/>
          <p:cNvSpPr/>
          <p:nvPr/>
        </p:nvSpPr>
        <p:spPr>
          <a:xfrm>
            <a:off x="3096989" y="486"/>
            <a:ext cx="2925857" cy="6857028"/>
          </a:xfrm>
          <a:prstGeom prst="rect">
            <a:avLst/>
          </a:prstGeom>
          <a:solidFill>
            <a:srgbClr val="4472C4">
              <a:lumMod val="75000"/>
            </a:srgbClr>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14" name="Rectangle 113"/>
          <p:cNvSpPr/>
          <p:nvPr/>
        </p:nvSpPr>
        <p:spPr>
          <a:xfrm>
            <a:off x="6181566" y="486"/>
            <a:ext cx="2925857" cy="6857028"/>
          </a:xfrm>
          <a:prstGeom prst="rect">
            <a:avLst/>
          </a:prstGeom>
          <a:solidFill>
            <a:srgbClr val="4472C4">
              <a:lumMod val="50000"/>
            </a:srgbClr>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71" name="Rectangle 170"/>
          <p:cNvSpPr/>
          <p:nvPr/>
        </p:nvSpPr>
        <p:spPr>
          <a:xfrm rot="18900000">
            <a:off x="9129955" y="871134"/>
            <a:ext cx="1021244" cy="1021244"/>
          </a:xfrm>
          <a:prstGeom prst="rect">
            <a:avLst/>
          </a:prstGeom>
          <a:solidFill>
            <a:srgbClr val="002060"/>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69" name="Rectangle 168"/>
          <p:cNvSpPr/>
          <p:nvPr/>
        </p:nvSpPr>
        <p:spPr>
          <a:xfrm rot="18900000">
            <a:off x="6038579" y="880417"/>
            <a:ext cx="1021244" cy="1021244"/>
          </a:xfrm>
          <a:prstGeom prst="rect">
            <a:avLst/>
          </a:prstGeom>
          <a:solidFill>
            <a:srgbClr val="203864"/>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68" name="Rectangle 167"/>
          <p:cNvSpPr/>
          <p:nvPr/>
        </p:nvSpPr>
        <p:spPr>
          <a:xfrm rot="18900000">
            <a:off x="2935867" y="875965"/>
            <a:ext cx="1021244" cy="1021244"/>
          </a:xfrm>
          <a:prstGeom prst="rect">
            <a:avLst/>
          </a:prstGeom>
          <a:solidFill>
            <a:srgbClr val="2F5597"/>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19" name="Rectangle 118"/>
          <p:cNvSpPr/>
          <p:nvPr/>
        </p:nvSpPr>
        <p:spPr>
          <a:xfrm>
            <a:off x="9266144" y="486"/>
            <a:ext cx="2925857" cy="6857028"/>
          </a:xfrm>
          <a:prstGeom prst="rect">
            <a:avLst/>
          </a:prstGeom>
          <a:solidFill>
            <a:srgbClr val="002060"/>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76" name="Rectangle 175"/>
          <p:cNvSpPr/>
          <p:nvPr/>
        </p:nvSpPr>
        <p:spPr>
          <a:xfrm rot="18900000">
            <a:off x="8220219" y="211993"/>
            <a:ext cx="1021244" cy="1021244"/>
          </a:xfrm>
          <a:prstGeom prst="rect">
            <a:avLst/>
          </a:prstGeom>
          <a:solidFill>
            <a:srgbClr val="203864"/>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75" name="Rectangle 174"/>
          <p:cNvSpPr/>
          <p:nvPr/>
        </p:nvSpPr>
        <p:spPr>
          <a:xfrm rot="18900000">
            <a:off x="5132174" y="211993"/>
            <a:ext cx="1021244" cy="1021244"/>
          </a:xfrm>
          <a:prstGeom prst="rect">
            <a:avLst/>
          </a:prstGeom>
          <a:solidFill>
            <a:srgbClr val="2F5597"/>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20" name="TextBox 119"/>
          <p:cNvSpPr txBox="1"/>
          <p:nvPr/>
        </p:nvSpPr>
        <p:spPr>
          <a:xfrm>
            <a:off x="991431" y="1546314"/>
            <a:ext cx="1926917" cy="693970"/>
          </a:xfrm>
          <a:prstGeom prst="rect">
            <a:avLst/>
          </a:prstGeom>
          <a:noFill/>
        </p:spPr>
        <p:txBody>
          <a:bodyPr wrap="square" rtlCol="0">
            <a:spAutoFit/>
          </a:bodyPr>
          <a:lstStyle/>
          <a:p>
            <a:r>
              <a:rPr lang="en-US" sz="3921" spc="-78">
                <a:ln w="3175">
                  <a:solidFill>
                    <a:prstClr val="white"/>
                  </a:solidFill>
                </a:ln>
                <a:solidFill>
                  <a:prstClr val="white"/>
                </a:solidFill>
                <a:latin typeface="Arial" panose="020B0604020202020204" pitchFamily="34" charset="0"/>
                <a:cs typeface="Arial" panose="020B0604020202020204" pitchFamily="34" charset="0"/>
              </a:rPr>
              <a:t>01</a:t>
            </a:r>
          </a:p>
        </p:txBody>
      </p:sp>
      <p:sp>
        <p:nvSpPr>
          <p:cNvPr id="129" name="Rectangle 128"/>
          <p:cNvSpPr/>
          <p:nvPr/>
        </p:nvSpPr>
        <p:spPr>
          <a:xfrm>
            <a:off x="1019000" y="2240641"/>
            <a:ext cx="1919269" cy="3160472"/>
          </a:xfrm>
          <a:prstGeom prst="rect">
            <a:avLst/>
          </a:prstGeom>
          <a:solidFill>
            <a:srgbClr val="34495E"/>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32" name="TextBox 131"/>
          <p:cNvSpPr txBox="1"/>
          <p:nvPr/>
        </p:nvSpPr>
        <p:spPr>
          <a:xfrm rot="16200000">
            <a:off x="-183167" y="3007046"/>
            <a:ext cx="1919723" cy="392245"/>
          </a:xfrm>
          <a:prstGeom prst="rect">
            <a:avLst/>
          </a:prstGeom>
          <a:noFill/>
        </p:spPr>
        <p:txBody>
          <a:bodyPr wrap="square" rtlCol="0">
            <a:spAutoFit/>
          </a:bodyPr>
          <a:lstStyle/>
          <a:p>
            <a:pPr algn="r"/>
            <a:r>
              <a:rPr lang="en-US" sz="1961" spc="49">
                <a:solidFill>
                  <a:prstClr val="white"/>
                </a:solidFill>
                <a:latin typeface="Segoe UI Light" panose="020B0502040204020203" pitchFamily="34" charset="0"/>
                <a:cs typeface="Segoe UI Light" panose="020B0502040204020203" pitchFamily="34" charset="0"/>
              </a:rPr>
              <a:t>Develop</a:t>
            </a:r>
          </a:p>
        </p:txBody>
      </p:sp>
      <p:sp>
        <p:nvSpPr>
          <p:cNvPr id="133" name="Rectangle 4"/>
          <p:cNvSpPr/>
          <p:nvPr/>
        </p:nvSpPr>
        <p:spPr bwMode="gray">
          <a:xfrm>
            <a:off x="1019000" y="2240642"/>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Developer Workstation</a:t>
            </a:r>
          </a:p>
        </p:txBody>
      </p:sp>
      <p:sp>
        <p:nvSpPr>
          <p:cNvPr id="140" name="Rectangle 4"/>
          <p:cNvSpPr/>
          <p:nvPr/>
        </p:nvSpPr>
        <p:spPr bwMode="gray">
          <a:xfrm>
            <a:off x="1019000" y="3966850"/>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Team Collaboration</a:t>
            </a:r>
          </a:p>
        </p:txBody>
      </p:sp>
      <p:sp>
        <p:nvSpPr>
          <p:cNvPr id="121" name="TextBox 120"/>
          <p:cNvSpPr txBox="1"/>
          <p:nvPr/>
        </p:nvSpPr>
        <p:spPr>
          <a:xfrm>
            <a:off x="4064516" y="1815595"/>
            <a:ext cx="1926917" cy="693970"/>
          </a:xfrm>
          <a:prstGeom prst="rect">
            <a:avLst/>
          </a:prstGeom>
          <a:noFill/>
        </p:spPr>
        <p:txBody>
          <a:bodyPr wrap="square" rtlCol="0">
            <a:spAutoFit/>
          </a:bodyPr>
          <a:lstStyle/>
          <a:p>
            <a:r>
              <a:rPr lang="en-US" sz="3921">
                <a:ln w="3175">
                  <a:solidFill>
                    <a:prstClr val="white"/>
                  </a:solidFill>
                </a:ln>
                <a:solidFill>
                  <a:prstClr val="white"/>
                </a:solidFill>
                <a:latin typeface="Arial" panose="020B0604020202020204" pitchFamily="34" charset="0"/>
                <a:cs typeface="Arial" panose="020B0604020202020204" pitchFamily="34" charset="0"/>
              </a:rPr>
              <a:t>02</a:t>
            </a:r>
          </a:p>
        </p:txBody>
      </p:sp>
      <p:sp>
        <p:nvSpPr>
          <p:cNvPr id="124" name="Rectangle 123"/>
          <p:cNvSpPr/>
          <p:nvPr/>
        </p:nvSpPr>
        <p:spPr>
          <a:xfrm>
            <a:off x="4103577" y="2509566"/>
            <a:ext cx="1919269" cy="3160472"/>
          </a:xfrm>
          <a:prstGeom prst="rect">
            <a:avLst/>
          </a:prstGeom>
          <a:solidFill>
            <a:srgbClr val="34495E"/>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25" name="TextBox 124"/>
          <p:cNvSpPr txBox="1"/>
          <p:nvPr/>
        </p:nvSpPr>
        <p:spPr>
          <a:xfrm rot="16200000">
            <a:off x="2948182" y="3295398"/>
            <a:ext cx="1919723" cy="362072"/>
          </a:xfrm>
          <a:prstGeom prst="rect">
            <a:avLst/>
          </a:prstGeom>
          <a:noFill/>
        </p:spPr>
        <p:txBody>
          <a:bodyPr wrap="square" rtlCol="0">
            <a:spAutoFit/>
          </a:bodyPr>
          <a:lstStyle/>
          <a:p>
            <a:pPr algn="r"/>
            <a:r>
              <a:rPr lang="en-US" sz="1765" spc="49">
                <a:solidFill>
                  <a:prstClr val="white"/>
                </a:solidFill>
                <a:latin typeface="Segoe UI Light" panose="020B0502040204020203" pitchFamily="34" charset="0"/>
                <a:cs typeface="Segoe UI Light" panose="020B0502040204020203" pitchFamily="34" charset="0"/>
              </a:rPr>
              <a:t>Build &amp; Test</a:t>
            </a:r>
          </a:p>
        </p:txBody>
      </p:sp>
      <p:sp>
        <p:nvSpPr>
          <p:cNvPr id="141" name="Rectangle 4"/>
          <p:cNvSpPr/>
          <p:nvPr/>
        </p:nvSpPr>
        <p:spPr bwMode="gray">
          <a:xfrm>
            <a:off x="4103577" y="2509566"/>
            <a:ext cx="1919269"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Build/CI</a:t>
            </a:r>
          </a:p>
        </p:txBody>
      </p:sp>
      <p:sp>
        <p:nvSpPr>
          <p:cNvPr id="144" name="Rectangle 4"/>
          <p:cNvSpPr/>
          <p:nvPr/>
        </p:nvSpPr>
        <p:spPr bwMode="gray">
          <a:xfrm>
            <a:off x="4106481" y="4415057"/>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Test</a:t>
            </a:r>
          </a:p>
        </p:txBody>
      </p:sp>
      <p:sp>
        <p:nvSpPr>
          <p:cNvPr id="116" name="Rectangle 115"/>
          <p:cNvSpPr/>
          <p:nvPr/>
        </p:nvSpPr>
        <p:spPr>
          <a:xfrm>
            <a:off x="7188154" y="2778490"/>
            <a:ext cx="1919269" cy="3160472"/>
          </a:xfrm>
          <a:prstGeom prst="rect">
            <a:avLst/>
          </a:prstGeom>
          <a:solidFill>
            <a:srgbClr val="34495E"/>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22" name="TextBox 121"/>
          <p:cNvSpPr txBox="1"/>
          <p:nvPr/>
        </p:nvSpPr>
        <p:spPr>
          <a:xfrm>
            <a:off x="7171954" y="2073085"/>
            <a:ext cx="1926917" cy="693970"/>
          </a:xfrm>
          <a:prstGeom prst="rect">
            <a:avLst/>
          </a:prstGeom>
          <a:noFill/>
        </p:spPr>
        <p:txBody>
          <a:bodyPr wrap="square" rtlCol="0">
            <a:spAutoFit/>
          </a:bodyPr>
          <a:lstStyle/>
          <a:p>
            <a:r>
              <a:rPr lang="en-US" sz="3921">
                <a:ln w="3175">
                  <a:solidFill>
                    <a:prstClr val="white"/>
                  </a:solidFill>
                </a:ln>
                <a:solidFill>
                  <a:prstClr val="white"/>
                </a:solidFill>
                <a:latin typeface="Arial" panose="020B0604020202020204" pitchFamily="34" charset="0"/>
                <a:cs typeface="Arial" panose="020B0604020202020204" pitchFamily="34" charset="0"/>
              </a:rPr>
              <a:t>03</a:t>
            </a:r>
          </a:p>
        </p:txBody>
      </p:sp>
      <p:sp>
        <p:nvSpPr>
          <p:cNvPr id="126" name="TextBox 125"/>
          <p:cNvSpPr txBox="1"/>
          <p:nvPr/>
        </p:nvSpPr>
        <p:spPr>
          <a:xfrm rot="16200000">
            <a:off x="6018015" y="3588313"/>
            <a:ext cx="1919723" cy="362072"/>
          </a:xfrm>
          <a:prstGeom prst="rect">
            <a:avLst/>
          </a:prstGeom>
          <a:noFill/>
        </p:spPr>
        <p:txBody>
          <a:bodyPr wrap="square" rtlCol="0">
            <a:spAutoFit/>
          </a:bodyPr>
          <a:lstStyle/>
          <a:p>
            <a:pPr algn="r"/>
            <a:r>
              <a:rPr lang="en-US" sz="1765" spc="49">
                <a:solidFill>
                  <a:prstClr val="white"/>
                </a:solidFill>
                <a:latin typeface="Segoe UI Light" panose="020B0502040204020203" pitchFamily="34" charset="0"/>
                <a:cs typeface="Segoe UI Light" panose="020B0502040204020203" pitchFamily="34" charset="0"/>
              </a:rPr>
              <a:t>Deploy</a:t>
            </a:r>
          </a:p>
        </p:txBody>
      </p:sp>
      <p:sp>
        <p:nvSpPr>
          <p:cNvPr id="152" name="Rectangle 4"/>
          <p:cNvSpPr/>
          <p:nvPr/>
        </p:nvSpPr>
        <p:spPr bwMode="gray">
          <a:xfrm>
            <a:off x="7188154" y="2778491"/>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Configuration</a:t>
            </a:r>
          </a:p>
        </p:txBody>
      </p:sp>
      <p:sp>
        <p:nvSpPr>
          <p:cNvPr id="123" name="TextBox 122"/>
          <p:cNvSpPr txBox="1"/>
          <p:nvPr/>
        </p:nvSpPr>
        <p:spPr>
          <a:xfrm>
            <a:off x="10225541" y="2420515"/>
            <a:ext cx="1926917" cy="693970"/>
          </a:xfrm>
          <a:prstGeom prst="rect">
            <a:avLst/>
          </a:prstGeom>
          <a:noFill/>
        </p:spPr>
        <p:txBody>
          <a:bodyPr wrap="square" rtlCol="0">
            <a:spAutoFit/>
          </a:bodyPr>
          <a:lstStyle/>
          <a:p>
            <a:r>
              <a:rPr lang="en-US" sz="3921">
                <a:ln w="3175">
                  <a:solidFill>
                    <a:prstClr val="white"/>
                  </a:solidFill>
                </a:ln>
                <a:solidFill>
                  <a:prstClr val="white"/>
                </a:solidFill>
                <a:latin typeface="Arial" panose="020B0604020202020204" pitchFamily="34" charset="0"/>
                <a:cs typeface="Arial" panose="020B0604020202020204" pitchFamily="34" charset="0"/>
              </a:rPr>
              <a:t>04</a:t>
            </a:r>
          </a:p>
        </p:txBody>
      </p:sp>
      <p:sp>
        <p:nvSpPr>
          <p:cNvPr id="127" name="Rectangle 126"/>
          <p:cNvSpPr/>
          <p:nvPr/>
        </p:nvSpPr>
        <p:spPr>
          <a:xfrm>
            <a:off x="10272732" y="3137057"/>
            <a:ext cx="1919269" cy="3070830"/>
          </a:xfrm>
          <a:prstGeom prst="rect">
            <a:avLst/>
          </a:prstGeom>
          <a:solidFill>
            <a:srgbClr val="34495E"/>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28" name="TextBox 127"/>
          <p:cNvSpPr txBox="1"/>
          <p:nvPr/>
        </p:nvSpPr>
        <p:spPr>
          <a:xfrm rot="16200000">
            <a:off x="9104528" y="3939729"/>
            <a:ext cx="1919723" cy="362072"/>
          </a:xfrm>
          <a:prstGeom prst="rect">
            <a:avLst/>
          </a:prstGeom>
          <a:noFill/>
        </p:spPr>
        <p:txBody>
          <a:bodyPr wrap="square" rtlCol="0">
            <a:spAutoFit/>
          </a:bodyPr>
          <a:lstStyle/>
          <a:p>
            <a:pPr algn="r"/>
            <a:r>
              <a:rPr lang="en-US" sz="1765" spc="49">
                <a:solidFill>
                  <a:prstClr val="white"/>
                </a:solidFill>
                <a:latin typeface="Segoe UI Light" panose="020B0502040204020203" pitchFamily="34" charset="0"/>
                <a:cs typeface="Segoe UI Light" panose="020B0502040204020203" pitchFamily="34" charset="0"/>
              </a:rPr>
              <a:t>Monitor &amp; Learn</a:t>
            </a:r>
          </a:p>
        </p:txBody>
      </p:sp>
      <p:sp>
        <p:nvSpPr>
          <p:cNvPr id="170" name="Rectangle 4"/>
          <p:cNvSpPr/>
          <p:nvPr/>
        </p:nvSpPr>
        <p:spPr bwMode="gray">
          <a:xfrm>
            <a:off x="10275636" y="3137057"/>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Monitor</a:t>
            </a:r>
          </a:p>
        </p:txBody>
      </p:sp>
      <p:pic>
        <p:nvPicPr>
          <p:cNvPr id="80" name="Picture 79"/>
          <p:cNvPicPr>
            <a:picLocks noChangeAspect="1"/>
          </p:cNvPicPr>
          <p:nvPr/>
        </p:nvPicPr>
        <p:blipFill>
          <a:blip r:embed="rId4"/>
          <a:stretch>
            <a:fillRect/>
          </a:stretch>
        </p:blipFill>
        <p:spPr>
          <a:xfrm>
            <a:off x="1151150" y="2736920"/>
            <a:ext cx="1167256" cy="625864"/>
          </a:xfrm>
          <a:prstGeom prst="rect">
            <a:avLst/>
          </a:prstGeom>
        </p:spPr>
      </p:pic>
      <p:grpSp>
        <p:nvGrpSpPr>
          <p:cNvPr id="136" name="Group 135"/>
          <p:cNvGrpSpPr/>
          <p:nvPr/>
        </p:nvGrpSpPr>
        <p:grpSpPr>
          <a:xfrm>
            <a:off x="2029402" y="3117080"/>
            <a:ext cx="776720" cy="760128"/>
            <a:chOff x="2065191" y="1914181"/>
            <a:chExt cx="883828" cy="864948"/>
          </a:xfrm>
        </p:grpSpPr>
        <p:sp>
          <p:nvSpPr>
            <p:cNvPr id="137" name="Freeform 95"/>
            <p:cNvSpPr>
              <a:spLocks/>
            </p:cNvSpPr>
            <p:nvPr/>
          </p:nvSpPr>
          <p:spPr bwMode="auto">
            <a:xfrm flipH="1">
              <a:off x="2065191" y="1914181"/>
              <a:ext cx="883828" cy="573976"/>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BCF2"/>
            </a:solidFill>
            <a:ln>
              <a:noFill/>
            </a:ln>
            <a:extLst/>
          </p:spPr>
          <p:txBody>
            <a:bodyPr vert="horz" wrap="square" lIns="91414" tIns="45706" rIns="91414" bIns="45706" numCol="1" anchor="t" anchorCtr="0" compatLnSpc="1">
              <a:prstTxWarp prst="textNoShape">
                <a:avLst/>
              </a:prstTxWarp>
            </a:bodyPr>
            <a:lstStyle/>
            <a:p>
              <a:pPr defTabSz="914049">
                <a:defRPr/>
              </a:pPr>
              <a:endParaRPr lang="en-US" sz="2745" kern="0">
                <a:solidFill>
                  <a:srgbClr val="000000"/>
                </a:solidFill>
                <a:latin typeface="Calibri" panose="020F0502020204030204"/>
              </a:endParaRPr>
            </a:p>
          </p:txBody>
        </p:sp>
        <p:sp>
          <p:nvSpPr>
            <p:cNvPr id="138" name="Rectangle 137"/>
            <p:cNvSpPr/>
            <p:nvPr/>
          </p:nvSpPr>
          <p:spPr>
            <a:xfrm>
              <a:off x="2132017" y="2107867"/>
              <a:ext cx="677540" cy="5025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pic>
          <p:nvPicPr>
            <p:cNvPr id="139" name="Picture 138"/>
            <p:cNvPicPr>
              <a:picLocks noChangeAspect="1"/>
            </p:cNvPicPr>
            <p:nvPr/>
          </p:nvPicPr>
          <p:blipFill>
            <a:blip r:embed="rId5">
              <a:biLevel thresh="25000"/>
            </a:blip>
            <a:stretch>
              <a:fillRect/>
            </a:stretch>
          </p:blipFill>
          <p:spPr>
            <a:xfrm>
              <a:off x="2078496" y="2064654"/>
              <a:ext cx="777488" cy="714475"/>
            </a:xfrm>
            <a:prstGeom prst="rect">
              <a:avLst/>
            </a:prstGeom>
          </p:spPr>
        </p:pic>
      </p:grpSp>
      <p:pic>
        <p:nvPicPr>
          <p:cNvPr id="8" name="Picture 7"/>
          <p:cNvPicPr>
            <a:picLocks noChangeAspect="1"/>
          </p:cNvPicPr>
          <p:nvPr/>
        </p:nvPicPr>
        <p:blipFill>
          <a:blip r:embed="rId6" cstate="print">
            <a:clrChange>
              <a:clrFrom>
                <a:srgbClr val="EFF1F4"/>
              </a:clrFrom>
              <a:clrTo>
                <a:srgbClr val="EFF1F4">
                  <a:alpha val="0"/>
                </a:srgbClr>
              </a:clrTo>
            </a:clrChange>
            <a:biLevel thresh="25000"/>
            <a:extLst>
              <a:ext uri="{28A0092B-C50C-407E-A947-70E740481C1C}">
                <a14:useLocalDpi xmlns:a14="http://schemas.microsoft.com/office/drawing/2010/main" val="0"/>
              </a:ext>
            </a:extLst>
          </a:blip>
          <a:stretch>
            <a:fillRect/>
          </a:stretch>
        </p:blipFill>
        <p:spPr>
          <a:xfrm>
            <a:off x="1165719" y="4952906"/>
            <a:ext cx="1110149" cy="292339"/>
          </a:xfrm>
          <a:prstGeom prst="rect">
            <a:avLst/>
          </a:prstGeom>
        </p:spPr>
      </p:pic>
      <p:pic>
        <p:nvPicPr>
          <p:cNvPr id="10" name="Picture 9"/>
          <p:cNvPicPr>
            <a:picLocks noChangeAspect="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165718" y="4594340"/>
            <a:ext cx="1254981" cy="268445"/>
          </a:xfrm>
          <a:prstGeom prst="rect">
            <a:avLst/>
          </a:prstGeom>
        </p:spPr>
      </p:pic>
      <p:pic>
        <p:nvPicPr>
          <p:cNvPr id="88" name="Picture 87"/>
          <p:cNvPicPr>
            <a:picLocks noChangeAspect="1"/>
          </p:cNvPicPr>
          <p:nvPr/>
        </p:nvPicPr>
        <p:blipFill rotWithShape="1">
          <a:blip r:embed="rId8" cstate="print">
            <a:clrChange>
              <a:clrFrom>
                <a:srgbClr val="404040"/>
              </a:clrFrom>
              <a:clrTo>
                <a:srgbClr val="404040">
                  <a:alpha val="0"/>
                </a:srgbClr>
              </a:clrTo>
            </a:clrChange>
            <a:extLst>
              <a:ext uri="{28A0092B-C50C-407E-A947-70E740481C1C}">
                <a14:useLocalDpi xmlns:a14="http://schemas.microsoft.com/office/drawing/2010/main" val="0"/>
              </a:ext>
            </a:extLst>
          </a:blip>
          <a:srcRect/>
          <a:stretch/>
        </p:blipFill>
        <p:spPr>
          <a:xfrm>
            <a:off x="4213733" y="2910183"/>
            <a:ext cx="834744" cy="321054"/>
          </a:xfrm>
          <a:prstGeom prst="rect">
            <a:avLst/>
          </a:prstGeom>
        </p:spPr>
      </p:pic>
      <p:pic>
        <p:nvPicPr>
          <p:cNvPr id="89" name="Picture 88"/>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4124871" y="3221576"/>
            <a:ext cx="1035600" cy="376582"/>
          </a:xfrm>
          <a:prstGeom prst="rect">
            <a:avLst/>
          </a:prstGeom>
        </p:spPr>
      </p:pic>
      <p:grpSp>
        <p:nvGrpSpPr>
          <p:cNvPr id="13" name="Group 12"/>
          <p:cNvGrpSpPr/>
          <p:nvPr/>
        </p:nvGrpSpPr>
        <p:grpSpPr>
          <a:xfrm>
            <a:off x="4097716" y="4840512"/>
            <a:ext cx="1101869" cy="739885"/>
            <a:chOff x="4728517" y="4845638"/>
            <a:chExt cx="1123964" cy="754721"/>
          </a:xfrm>
        </p:grpSpPr>
        <p:pic>
          <p:nvPicPr>
            <p:cNvPr id="90" name="Picture 89"/>
            <p:cNvPicPr>
              <a:picLocks noChangeAspect="1"/>
            </p:cNvPicPr>
            <p:nvPr/>
          </p:nvPicPr>
          <p:blipFill rotWithShape="1">
            <a:blip r:embed="rId10" cstate="print">
              <a:clrChange>
                <a:clrFrom>
                  <a:srgbClr val="404040"/>
                </a:clrFrom>
                <a:clrTo>
                  <a:srgbClr val="404040">
                    <a:alpha val="0"/>
                  </a:srgbClr>
                </a:clrTo>
              </a:clrChange>
              <a:extLst>
                <a:ext uri="{28A0092B-C50C-407E-A947-70E740481C1C}">
                  <a14:useLocalDpi xmlns:a14="http://schemas.microsoft.com/office/drawing/2010/main" val="0"/>
                </a:ext>
              </a:extLst>
            </a:blip>
            <a:srcRect/>
            <a:stretch/>
          </p:blipFill>
          <p:spPr>
            <a:xfrm>
              <a:off x="4846861" y="4845638"/>
              <a:ext cx="899620" cy="346007"/>
            </a:xfrm>
            <a:prstGeom prst="rect">
              <a:avLst/>
            </a:prstGeom>
          </p:spPr>
        </p:pic>
        <p:pic>
          <p:nvPicPr>
            <p:cNvPr id="91" name="Picture 90"/>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4728517" y="5191645"/>
              <a:ext cx="1123964" cy="408714"/>
            </a:xfrm>
            <a:prstGeom prst="rect">
              <a:avLst/>
            </a:prstGeom>
          </p:spPr>
        </p:pic>
      </p:grpSp>
      <p:pic>
        <p:nvPicPr>
          <p:cNvPr id="17" name="Picture 16"/>
          <p:cNvPicPr>
            <a:picLocks noChangeAspect="1"/>
          </p:cNvPicPr>
          <p:nvPr/>
        </p:nvPicPr>
        <p:blipFill>
          <a:blip r:embed="rId12"/>
          <a:stretch>
            <a:fillRect/>
          </a:stretch>
        </p:blipFill>
        <p:spPr>
          <a:xfrm>
            <a:off x="4247798" y="3621498"/>
            <a:ext cx="962208" cy="293727"/>
          </a:xfrm>
          <a:prstGeom prst="rect">
            <a:avLst/>
          </a:prstGeom>
        </p:spPr>
      </p:pic>
      <p:sp>
        <p:nvSpPr>
          <p:cNvPr id="99" name="TextBox 98"/>
          <p:cNvSpPr txBox="1"/>
          <p:nvPr/>
        </p:nvSpPr>
        <p:spPr>
          <a:xfrm>
            <a:off x="0" y="6446540"/>
            <a:ext cx="2935365" cy="430825"/>
          </a:xfrm>
          <a:prstGeom prst="rect">
            <a:avLst/>
          </a:prstGeom>
          <a:solidFill>
            <a:srgbClr val="002060">
              <a:alpha val="25000"/>
            </a:srgbClr>
          </a:solidFill>
        </p:spPr>
        <p:txBody>
          <a:bodyPr wrap="square" rtlCol="0" anchor="ctr">
            <a:noAutofit/>
          </a:bodyPr>
          <a:lstStyle/>
          <a:p>
            <a:pPr defTabSz="914367">
              <a:defRPr/>
            </a:pPr>
            <a:r>
              <a:rPr lang="en-US" sz="784" i="1" kern="0" spc="20">
                <a:solidFill>
                  <a:srgbClr val="0072C6">
                    <a:lumMod val="20000"/>
                    <a:lumOff val="80000"/>
                  </a:srgbClr>
                </a:solidFill>
                <a:cs typeface="Arial" pitchFamily="34" charset="0"/>
              </a:rPr>
              <a:t>This graphic shows OSS and partner</a:t>
            </a:r>
            <a:r>
              <a:rPr lang="en-US" sz="784" i="1" kern="0">
                <a:solidFill>
                  <a:srgbClr val="0072C6">
                    <a:lumMod val="20000"/>
                    <a:lumOff val="80000"/>
                  </a:srgbClr>
                </a:solidFill>
                <a:cs typeface="Arial" pitchFamily="34" charset="0"/>
              </a:rPr>
              <a:t> products that are integrated with the Microsoft </a:t>
            </a:r>
            <a:r>
              <a:rPr lang="en-US" sz="784" i="1" kern="0" err="1">
                <a:solidFill>
                  <a:srgbClr val="0072C6">
                    <a:lumMod val="20000"/>
                    <a:lumOff val="80000"/>
                  </a:srgbClr>
                </a:solidFill>
                <a:cs typeface="Arial" pitchFamily="34" charset="0"/>
              </a:rPr>
              <a:t>DevOps</a:t>
            </a:r>
            <a:r>
              <a:rPr lang="en-US" sz="784" i="1" kern="0">
                <a:solidFill>
                  <a:srgbClr val="0072C6">
                    <a:lumMod val="20000"/>
                    <a:lumOff val="80000"/>
                  </a:srgbClr>
                </a:solidFill>
                <a:cs typeface="Arial" pitchFamily="34" charset="0"/>
              </a:rPr>
              <a:t> solution</a:t>
            </a:r>
          </a:p>
        </p:txBody>
      </p:sp>
      <p:sp>
        <p:nvSpPr>
          <p:cNvPr id="174" name="Rectangle 173"/>
          <p:cNvSpPr/>
          <p:nvPr/>
        </p:nvSpPr>
        <p:spPr>
          <a:xfrm rot="18900000">
            <a:off x="2063227" y="211993"/>
            <a:ext cx="1021244" cy="1021244"/>
          </a:xfrm>
          <a:prstGeom prst="rect">
            <a:avLst/>
          </a:prstGeom>
          <a:solidFill>
            <a:srgbClr val="5B9BD5"/>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77" name="Title 1"/>
          <p:cNvSpPr>
            <a:spLocks noGrp="1"/>
          </p:cNvSpPr>
          <p:nvPr>
            <p:ph type="title"/>
          </p:nvPr>
        </p:nvSpPr>
        <p:spPr>
          <a:xfrm>
            <a:off x="268928" y="291548"/>
            <a:ext cx="11655840" cy="899537"/>
          </a:xfrm>
        </p:spPr>
        <p:txBody>
          <a:bodyPr>
            <a:normAutofit fontScale="90000"/>
          </a:bodyPr>
          <a:lstStyle/>
          <a:p>
            <a:r>
              <a:rPr lang="en-US" sz="3333">
                <a:solidFill>
                  <a:schemeClr val="bg1"/>
                </a:solidFill>
              </a:rPr>
              <a:t>Mixed</a:t>
            </a:r>
            <a:br>
              <a:rPr lang="en-US" sz="3333">
                <a:solidFill>
                  <a:schemeClr val="bg1"/>
                </a:solidFill>
              </a:rPr>
            </a:br>
            <a:r>
              <a:rPr lang="en-US" sz="3333">
                <a:solidFill>
                  <a:schemeClr val="bg1"/>
                </a:solidFill>
              </a:rPr>
              <a:t>Ecosystem</a:t>
            </a:r>
          </a:p>
        </p:txBody>
      </p:sp>
      <p:pic>
        <p:nvPicPr>
          <p:cNvPr id="20" name="Picture 19"/>
          <p:cNvPicPr>
            <a:picLocks noChangeAspect="1"/>
          </p:cNvPicPr>
          <p:nvPr/>
        </p:nvPicPr>
        <p:blipFill>
          <a:blip r:embed="rId13"/>
          <a:stretch>
            <a:fillRect/>
          </a:stretch>
        </p:blipFill>
        <p:spPr>
          <a:xfrm>
            <a:off x="4193601" y="3947450"/>
            <a:ext cx="1185268" cy="363795"/>
          </a:xfrm>
          <a:prstGeom prst="rect">
            <a:avLst/>
          </a:prstGeom>
        </p:spPr>
      </p:pic>
      <p:pic>
        <p:nvPicPr>
          <p:cNvPr id="24" name="Picture 23"/>
          <p:cNvPicPr>
            <a:picLocks noChangeAspect="1"/>
          </p:cNvPicPr>
          <p:nvPr/>
        </p:nvPicPr>
        <p:blipFill>
          <a:blip r:embed="rId1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7261340" y="3179041"/>
            <a:ext cx="627890" cy="627890"/>
          </a:xfrm>
          <a:prstGeom prst="rect">
            <a:avLst/>
          </a:prstGeom>
        </p:spPr>
      </p:pic>
      <p:pic>
        <p:nvPicPr>
          <p:cNvPr id="25" name="Picture 24"/>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a:off x="7978472" y="3298799"/>
            <a:ext cx="485049" cy="476637"/>
          </a:xfrm>
          <a:prstGeom prst="rect">
            <a:avLst/>
          </a:prstGeom>
        </p:spPr>
      </p:pic>
      <p:sp>
        <p:nvSpPr>
          <p:cNvPr id="181" name="Rectangle 4"/>
          <p:cNvSpPr/>
          <p:nvPr/>
        </p:nvSpPr>
        <p:spPr bwMode="gray">
          <a:xfrm>
            <a:off x="7188154" y="3877208"/>
            <a:ext cx="1916365" cy="494854"/>
          </a:xfrm>
          <a:custGeom>
            <a:avLst/>
            <a:gdLst>
              <a:gd name="connsiteX0" fmla="*/ 0 w 2428875"/>
              <a:gd name="connsiteY0" fmla="*/ 0 h 681037"/>
              <a:gd name="connsiteX1" fmla="*/ 2428875 w 2428875"/>
              <a:gd name="connsiteY1" fmla="*/ 0 h 681037"/>
              <a:gd name="connsiteX2" fmla="*/ 2428875 w 2428875"/>
              <a:gd name="connsiteY2" fmla="*/ 681037 h 681037"/>
              <a:gd name="connsiteX3" fmla="*/ 0 w 2428875"/>
              <a:gd name="connsiteY3" fmla="*/ 681037 h 681037"/>
              <a:gd name="connsiteX4" fmla="*/ 0 w 2428875"/>
              <a:gd name="connsiteY4" fmla="*/ 0 h 681037"/>
              <a:gd name="connsiteX0" fmla="*/ 0 w 2428875"/>
              <a:gd name="connsiteY0" fmla="*/ 0 h 681037"/>
              <a:gd name="connsiteX1" fmla="*/ 2428875 w 2428875"/>
              <a:gd name="connsiteY1" fmla="*/ 0 h 681037"/>
              <a:gd name="connsiteX2" fmla="*/ 2428875 w 2428875"/>
              <a:gd name="connsiteY2" fmla="*/ 681037 h 681037"/>
              <a:gd name="connsiteX3" fmla="*/ 4333 w 2428875"/>
              <a:gd name="connsiteY3" fmla="*/ 429685 h 681037"/>
              <a:gd name="connsiteX4" fmla="*/ 0 w 2428875"/>
              <a:gd name="connsiteY4" fmla="*/ 0 h 681037"/>
              <a:gd name="connsiteX0" fmla="*/ 0 w 2433209"/>
              <a:gd name="connsiteY0" fmla="*/ 0 h 763376"/>
              <a:gd name="connsiteX1" fmla="*/ 2428875 w 2433209"/>
              <a:gd name="connsiteY1" fmla="*/ 0 h 763376"/>
              <a:gd name="connsiteX2" fmla="*/ 2433209 w 2433209"/>
              <a:gd name="connsiteY2" fmla="*/ 763376 h 763376"/>
              <a:gd name="connsiteX3" fmla="*/ 4333 w 2433209"/>
              <a:gd name="connsiteY3" fmla="*/ 429685 h 763376"/>
              <a:gd name="connsiteX4" fmla="*/ 0 w 243320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2260 w 2435469"/>
              <a:gd name="connsiteY0" fmla="*/ 0 h 763376"/>
              <a:gd name="connsiteX1" fmla="*/ 2431135 w 2435469"/>
              <a:gd name="connsiteY1" fmla="*/ 0 h 763376"/>
              <a:gd name="connsiteX2" fmla="*/ 2435469 w 2435469"/>
              <a:gd name="connsiteY2" fmla="*/ 763376 h 763376"/>
              <a:gd name="connsiteX3" fmla="*/ 270 w 2435469"/>
              <a:gd name="connsiteY3" fmla="*/ 425843 h 763376"/>
              <a:gd name="connsiteX4" fmla="*/ 2260 w 2435469"/>
              <a:gd name="connsiteY4" fmla="*/ 0 h 763376"/>
              <a:gd name="connsiteX0" fmla="*/ 84 w 2435664"/>
              <a:gd name="connsiteY0" fmla="*/ 0 h 763376"/>
              <a:gd name="connsiteX1" fmla="*/ 2431330 w 2435664"/>
              <a:gd name="connsiteY1" fmla="*/ 0 h 763376"/>
              <a:gd name="connsiteX2" fmla="*/ 2435664 w 2435664"/>
              <a:gd name="connsiteY2" fmla="*/ 763376 h 763376"/>
              <a:gd name="connsiteX3" fmla="*/ 465 w 2435664"/>
              <a:gd name="connsiteY3" fmla="*/ 425843 h 763376"/>
              <a:gd name="connsiteX4" fmla="*/ 84 w 2435664"/>
              <a:gd name="connsiteY4" fmla="*/ 0 h 763376"/>
              <a:gd name="connsiteX0" fmla="*/ 85 w 2435665"/>
              <a:gd name="connsiteY0" fmla="*/ 0 h 763376"/>
              <a:gd name="connsiteX1" fmla="*/ 2434496 w 2435665"/>
              <a:gd name="connsiteY1" fmla="*/ 0 h 763376"/>
              <a:gd name="connsiteX2" fmla="*/ 2435665 w 2435665"/>
              <a:gd name="connsiteY2" fmla="*/ 763376 h 763376"/>
              <a:gd name="connsiteX3" fmla="*/ 466 w 2435665"/>
              <a:gd name="connsiteY3" fmla="*/ 425843 h 763376"/>
              <a:gd name="connsiteX4" fmla="*/ 85 w 2435665"/>
              <a:gd name="connsiteY4" fmla="*/ 0 h 76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665" h="763376">
                <a:moveTo>
                  <a:pt x="85" y="0"/>
                </a:moveTo>
                <a:lnTo>
                  <a:pt x="2434496" y="0"/>
                </a:lnTo>
                <a:cubicBezTo>
                  <a:pt x="2435941" y="254459"/>
                  <a:pt x="2434220" y="508917"/>
                  <a:pt x="2435665" y="763376"/>
                </a:cubicBezTo>
                <a:lnTo>
                  <a:pt x="466" y="425843"/>
                </a:lnTo>
                <a:cubicBezTo>
                  <a:pt x="-978" y="282615"/>
                  <a:pt x="1529" y="143228"/>
                  <a:pt x="85" y="0"/>
                </a:cubicBezTo>
                <a:close/>
              </a:path>
            </a:pathLst>
          </a:custGeom>
          <a:solidFill>
            <a:srgbClr val="44546A"/>
          </a:solidFill>
          <a:ln w="6350" cap="flat" cmpd="sng" algn="ctr">
            <a:noFill/>
            <a:prstDash val="solid"/>
            <a:miter lim="800000"/>
            <a:headEnd type="none" w="med" len="med"/>
            <a:tailEnd type="none" w="med" len="med"/>
          </a:ln>
          <a:effectLst/>
        </p:spPr>
        <p:txBody>
          <a:bodyPr rot="0" spcFirstLastPara="0" vertOverflow="overflow" horzOverflow="overflow" vert="horz" wrap="square" lIns="105877" tIns="105877" rIns="179285" bIns="0" numCol="1" spcCol="0" rtlCol="0" fromWordArt="0" anchor="t" anchorCtr="0" forceAA="0" compatLnSpc="1">
            <a:prstTxWarp prst="textNoShape">
              <a:avLst/>
            </a:prstTxWarp>
            <a:noAutofit/>
          </a:bodyPr>
          <a:lstStyle/>
          <a:p>
            <a:pPr defTabSz="914102" fontAlgn="base">
              <a:lnSpc>
                <a:spcPct val="90000"/>
              </a:lnSpc>
              <a:spcBef>
                <a:spcPct val="0"/>
              </a:spcBef>
              <a:spcAft>
                <a:spcPct val="0"/>
              </a:spcAft>
              <a:defRPr/>
            </a:pPr>
            <a:r>
              <a:rPr lang="en-US" sz="1176" kern="0">
                <a:solidFill>
                  <a:prstClr val="white"/>
                </a:solidFill>
                <a:latin typeface="Calibri" panose="020F0502020204030204"/>
                <a:ea typeface="Segoe UI" panose="020B0502040204020203" pitchFamily="34" charset="0"/>
                <a:cs typeface="Segoe UI" panose="020B0502040204020203" pitchFamily="34" charset="0"/>
              </a:rPr>
              <a:t>Release</a:t>
            </a:r>
          </a:p>
        </p:txBody>
      </p:sp>
      <p:pic>
        <p:nvPicPr>
          <p:cNvPr id="182" name="Picture 181"/>
          <p:cNvPicPr>
            <a:picLocks noChangeAspect="1"/>
          </p:cNvPicPr>
          <p:nvPr/>
        </p:nvPicPr>
        <p:blipFill rotWithShape="1">
          <a:blip r:embed="rId8" cstate="print">
            <a:clrChange>
              <a:clrFrom>
                <a:srgbClr val="404040"/>
              </a:clrFrom>
              <a:clrTo>
                <a:srgbClr val="404040">
                  <a:alpha val="0"/>
                </a:srgbClr>
              </a:clrTo>
            </a:clrChange>
            <a:extLst>
              <a:ext uri="{28A0092B-C50C-407E-A947-70E740481C1C}">
                <a14:useLocalDpi xmlns:a14="http://schemas.microsoft.com/office/drawing/2010/main" val="0"/>
              </a:ext>
            </a:extLst>
          </a:blip>
          <a:srcRect/>
          <a:stretch/>
        </p:blipFill>
        <p:spPr>
          <a:xfrm>
            <a:off x="7300658" y="4227399"/>
            <a:ext cx="834744" cy="321054"/>
          </a:xfrm>
          <a:prstGeom prst="rect">
            <a:avLst/>
          </a:prstGeom>
        </p:spPr>
      </p:pic>
      <p:pic>
        <p:nvPicPr>
          <p:cNvPr id="186" name="Picture 18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7211796" y="4516440"/>
            <a:ext cx="1035600" cy="376582"/>
          </a:xfrm>
          <a:prstGeom prst="rect">
            <a:avLst/>
          </a:prstGeom>
        </p:spPr>
      </p:pic>
      <p:pic>
        <p:nvPicPr>
          <p:cNvPr id="188" name="Picture 187"/>
          <p:cNvPicPr>
            <a:picLocks noChangeAspect="1"/>
          </p:cNvPicPr>
          <p:nvPr/>
        </p:nvPicPr>
        <p:blipFill>
          <a:blip r:embed="rId12"/>
          <a:stretch>
            <a:fillRect/>
          </a:stretch>
        </p:blipFill>
        <p:spPr>
          <a:xfrm>
            <a:off x="7294625" y="4894460"/>
            <a:ext cx="962208" cy="293727"/>
          </a:xfrm>
          <a:prstGeom prst="rect">
            <a:avLst/>
          </a:prstGeom>
        </p:spPr>
      </p:pic>
      <p:pic>
        <p:nvPicPr>
          <p:cNvPr id="189" name="Picture 188"/>
          <p:cNvPicPr>
            <a:picLocks noChangeAspect="1"/>
          </p:cNvPicPr>
          <p:nvPr/>
        </p:nvPicPr>
        <p:blipFill>
          <a:blip r:embed="rId13"/>
          <a:stretch>
            <a:fillRect/>
          </a:stretch>
        </p:blipFill>
        <p:spPr>
          <a:xfrm>
            <a:off x="7240427" y="5189518"/>
            <a:ext cx="1185268" cy="363795"/>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729" y="5580396"/>
            <a:ext cx="1074714" cy="295188"/>
          </a:xfrm>
          <a:prstGeom prst="rect">
            <a:avLst/>
          </a:prstGeom>
        </p:spPr>
      </p:pic>
      <p:pic>
        <p:nvPicPr>
          <p:cNvPr id="66" name="Picture 65"/>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a:off x="10390225" y="3497935"/>
            <a:ext cx="1240043" cy="930032"/>
          </a:xfrm>
          <a:prstGeom prst="rect">
            <a:avLst/>
          </a:prstGeom>
        </p:spPr>
      </p:pic>
      <p:pic>
        <p:nvPicPr>
          <p:cNvPr id="67" name="Picture 66"/>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10435034" y="3899006"/>
            <a:ext cx="1195233" cy="1042745"/>
          </a:xfrm>
          <a:prstGeom prst="rect">
            <a:avLst/>
          </a:prstGeom>
        </p:spPr>
      </p:pic>
      <p:grpSp>
        <p:nvGrpSpPr>
          <p:cNvPr id="74" name="Group 73"/>
          <p:cNvGrpSpPr/>
          <p:nvPr/>
        </p:nvGrpSpPr>
        <p:grpSpPr>
          <a:xfrm>
            <a:off x="9257063" y="5221735"/>
            <a:ext cx="2934938" cy="1635779"/>
            <a:chOff x="6610350" y="4013200"/>
            <a:chExt cx="3446463" cy="1920876"/>
          </a:xfrm>
        </p:grpSpPr>
        <p:sp>
          <p:nvSpPr>
            <p:cNvPr id="75" name="Freeform 5"/>
            <p:cNvSpPr>
              <a:spLocks/>
            </p:cNvSpPr>
            <p:nvPr/>
          </p:nvSpPr>
          <p:spPr bwMode="auto">
            <a:xfrm>
              <a:off x="7473950" y="4635500"/>
              <a:ext cx="2343150" cy="815975"/>
            </a:xfrm>
            <a:custGeom>
              <a:avLst/>
              <a:gdLst>
                <a:gd name="T0" fmla="*/ 8 w 1476"/>
                <a:gd name="T1" fmla="*/ 514 h 514"/>
                <a:gd name="T2" fmla="*/ 0 w 1476"/>
                <a:gd name="T3" fmla="*/ 479 h 514"/>
                <a:gd name="T4" fmla="*/ 429 w 1476"/>
                <a:gd name="T5" fmla="*/ 374 h 514"/>
                <a:gd name="T6" fmla="*/ 780 w 1476"/>
                <a:gd name="T7" fmla="*/ 156 h 514"/>
                <a:gd name="T8" fmla="*/ 1213 w 1476"/>
                <a:gd name="T9" fmla="*/ 139 h 514"/>
                <a:gd name="T10" fmla="*/ 1476 w 1476"/>
                <a:gd name="T11" fmla="*/ 0 h 514"/>
                <a:gd name="T12" fmla="*/ 1476 w 1476"/>
                <a:gd name="T13" fmla="*/ 0 h 514"/>
                <a:gd name="T14" fmla="*/ 1476 w 1476"/>
                <a:gd name="T15" fmla="*/ 37 h 514"/>
                <a:gd name="T16" fmla="*/ 1476 w 1476"/>
                <a:gd name="T17" fmla="*/ 40 h 514"/>
                <a:gd name="T18" fmla="*/ 1222 w 1476"/>
                <a:gd name="T19" fmla="*/ 175 h 514"/>
                <a:gd name="T20" fmla="*/ 792 w 1476"/>
                <a:gd name="T21" fmla="*/ 191 h 514"/>
                <a:gd name="T22" fmla="*/ 443 w 1476"/>
                <a:gd name="T23" fmla="*/ 408 h 514"/>
                <a:gd name="T24" fmla="*/ 8 w 1476"/>
                <a:gd name="T25"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6" h="514">
                  <a:moveTo>
                    <a:pt x="8" y="514"/>
                  </a:moveTo>
                  <a:lnTo>
                    <a:pt x="0" y="479"/>
                  </a:lnTo>
                  <a:lnTo>
                    <a:pt x="429" y="374"/>
                  </a:lnTo>
                  <a:lnTo>
                    <a:pt x="780" y="156"/>
                  </a:lnTo>
                  <a:lnTo>
                    <a:pt x="1213" y="139"/>
                  </a:lnTo>
                  <a:lnTo>
                    <a:pt x="1476" y="0"/>
                  </a:lnTo>
                  <a:lnTo>
                    <a:pt x="1476" y="0"/>
                  </a:lnTo>
                  <a:lnTo>
                    <a:pt x="1476" y="37"/>
                  </a:lnTo>
                  <a:lnTo>
                    <a:pt x="1476" y="40"/>
                  </a:lnTo>
                  <a:lnTo>
                    <a:pt x="1222" y="175"/>
                  </a:lnTo>
                  <a:lnTo>
                    <a:pt x="792" y="191"/>
                  </a:lnTo>
                  <a:lnTo>
                    <a:pt x="443" y="408"/>
                  </a:lnTo>
                  <a:lnTo>
                    <a:pt x="8" y="51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76" name="Freeform 6"/>
            <p:cNvSpPr>
              <a:spLocks/>
            </p:cNvSpPr>
            <p:nvPr/>
          </p:nvSpPr>
          <p:spPr bwMode="auto">
            <a:xfrm>
              <a:off x="7480300" y="4013200"/>
              <a:ext cx="2366963" cy="1343025"/>
            </a:xfrm>
            <a:custGeom>
              <a:avLst/>
              <a:gdLst>
                <a:gd name="T0" fmla="*/ 14 w 1491"/>
                <a:gd name="T1" fmla="*/ 846 h 846"/>
                <a:gd name="T2" fmla="*/ 0 w 1491"/>
                <a:gd name="T3" fmla="*/ 814 h 846"/>
                <a:gd name="T4" fmla="*/ 348 w 1491"/>
                <a:gd name="T5" fmla="*/ 653 h 846"/>
                <a:gd name="T6" fmla="*/ 562 w 1491"/>
                <a:gd name="T7" fmla="*/ 402 h 846"/>
                <a:gd name="T8" fmla="*/ 915 w 1491"/>
                <a:gd name="T9" fmla="*/ 328 h 846"/>
                <a:gd name="T10" fmla="*/ 1128 w 1491"/>
                <a:gd name="T11" fmla="*/ 77 h 846"/>
                <a:gd name="T12" fmla="*/ 1491 w 1491"/>
                <a:gd name="T13" fmla="*/ 0 h 846"/>
                <a:gd name="T14" fmla="*/ 1491 w 1491"/>
                <a:gd name="T15" fmla="*/ 37 h 846"/>
                <a:gd name="T16" fmla="*/ 1147 w 1491"/>
                <a:gd name="T17" fmla="*/ 111 h 846"/>
                <a:gd name="T18" fmla="*/ 934 w 1491"/>
                <a:gd name="T19" fmla="*/ 360 h 846"/>
                <a:gd name="T20" fmla="*/ 582 w 1491"/>
                <a:gd name="T21" fmla="*/ 434 h 846"/>
                <a:gd name="T22" fmla="*/ 371 w 1491"/>
                <a:gd name="T23" fmla="*/ 682 h 846"/>
                <a:gd name="T24" fmla="*/ 14 w 1491"/>
                <a:gd name="T25"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1" h="846">
                  <a:moveTo>
                    <a:pt x="14" y="846"/>
                  </a:moveTo>
                  <a:lnTo>
                    <a:pt x="0" y="814"/>
                  </a:lnTo>
                  <a:lnTo>
                    <a:pt x="348" y="653"/>
                  </a:lnTo>
                  <a:lnTo>
                    <a:pt x="562" y="402"/>
                  </a:lnTo>
                  <a:lnTo>
                    <a:pt x="915" y="328"/>
                  </a:lnTo>
                  <a:lnTo>
                    <a:pt x="1128" y="77"/>
                  </a:lnTo>
                  <a:lnTo>
                    <a:pt x="1491" y="0"/>
                  </a:lnTo>
                  <a:lnTo>
                    <a:pt x="1491" y="37"/>
                  </a:lnTo>
                  <a:lnTo>
                    <a:pt x="1147" y="111"/>
                  </a:lnTo>
                  <a:lnTo>
                    <a:pt x="934" y="360"/>
                  </a:lnTo>
                  <a:lnTo>
                    <a:pt x="582" y="434"/>
                  </a:lnTo>
                  <a:lnTo>
                    <a:pt x="371" y="682"/>
                  </a:lnTo>
                  <a:lnTo>
                    <a:pt x="14" y="846"/>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77" name="Freeform 7"/>
            <p:cNvSpPr>
              <a:spLocks/>
            </p:cNvSpPr>
            <p:nvPr/>
          </p:nvSpPr>
          <p:spPr bwMode="auto">
            <a:xfrm>
              <a:off x="7485063" y="4987925"/>
              <a:ext cx="2332038" cy="633413"/>
            </a:xfrm>
            <a:custGeom>
              <a:avLst/>
              <a:gdLst>
                <a:gd name="T0" fmla="*/ 6 w 1469"/>
                <a:gd name="T1" fmla="*/ 399 h 399"/>
                <a:gd name="T2" fmla="*/ 0 w 1469"/>
                <a:gd name="T3" fmla="*/ 362 h 399"/>
                <a:gd name="T4" fmla="*/ 340 w 1469"/>
                <a:gd name="T5" fmla="*/ 309 h 399"/>
                <a:gd name="T6" fmla="*/ 624 w 1469"/>
                <a:gd name="T7" fmla="*/ 137 h 399"/>
                <a:gd name="T8" fmla="*/ 968 w 1469"/>
                <a:gd name="T9" fmla="*/ 170 h 399"/>
                <a:gd name="T10" fmla="*/ 1249 w 1469"/>
                <a:gd name="T11" fmla="*/ 0 h 399"/>
                <a:gd name="T12" fmla="*/ 1469 w 1469"/>
                <a:gd name="T13" fmla="*/ 25 h 399"/>
                <a:gd name="T14" fmla="*/ 1469 w 1469"/>
                <a:gd name="T15" fmla="*/ 61 h 399"/>
                <a:gd name="T16" fmla="*/ 1257 w 1469"/>
                <a:gd name="T17" fmla="*/ 36 h 399"/>
                <a:gd name="T18" fmla="*/ 976 w 1469"/>
                <a:gd name="T19" fmla="*/ 208 h 399"/>
                <a:gd name="T20" fmla="*/ 632 w 1469"/>
                <a:gd name="T21" fmla="*/ 173 h 399"/>
                <a:gd name="T22" fmla="*/ 352 w 1469"/>
                <a:gd name="T23" fmla="*/ 344 h 399"/>
                <a:gd name="T24" fmla="*/ 6 w 1469"/>
                <a:gd name="T25"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9" h="399">
                  <a:moveTo>
                    <a:pt x="6" y="399"/>
                  </a:moveTo>
                  <a:lnTo>
                    <a:pt x="0" y="362"/>
                  </a:lnTo>
                  <a:lnTo>
                    <a:pt x="340" y="309"/>
                  </a:lnTo>
                  <a:lnTo>
                    <a:pt x="624" y="137"/>
                  </a:lnTo>
                  <a:lnTo>
                    <a:pt x="968" y="170"/>
                  </a:lnTo>
                  <a:lnTo>
                    <a:pt x="1249" y="0"/>
                  </a:lnTo>
                  <a:lnTo>
                    <a:pt x="1469" y="25"/>
                  </a:lnTo>
                  <a:lnTo>
                    <a:pt x="1469" y="61"/>
                  </a:lnTo>
                  <a:lnTo>
                    <a:pt x="1257" y="36"/>
                  </a:lnTo>
                  <a:lnTo>
                    <a:pt x="976" y="208"/>
                  </a:lnTo>
                  <a:lnTo>
                    <a:pt x="632" y="173"/>
                  </a:lnTo>
                  <a:lnTo>
                    <a:pt x="352" y="344"/>
                  </a:lnTo>
                  <a:lnTo>
                    <a:pt x="6" y="39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78" name="Freeform 8"/>
            <p:cNvSpPr>
              <a:spLocks/>
            </p:cNvSpPr>
            <p:nvPr/>
          </p:nvSpPr>
          <p:spPr bwMode="auto">
            <a:xfrm>
              <a:off x="6610350" y="5527675"/>
              <a:ext cx="1739900" cy="406400"/>
            </a:xfrm>
            <a:custGeom>
              <a:avLst/>
              <a:gdLst>
                <a:gd name="T0" fmla="*/ 485 w 784"/>
                <a:gd name="T1" fmla="*/ 29 h 183"/>
                <a:gd name="T2" fmla="*/ 0 w 784"/>
                <a:gd name="T3" fmla="*/ 183 h 183"/>
                <a:gd name="T4" fmla="*/ 277 w 784"/>
                <a:gd name="T5" fmla="*/ 183 h 183"/>
                <a:gd name="T6" fmla="*/ 784 w 784"/>
                <a:gd name="T7" fmla="*/ 183 h 183"/>
                <a:gd name="T8" fmla="*/ 485 w 784"/>
                <a:gd name="T9" fmla="*/ 29 h 183"/>
              </a:gdLst>
              <a:ahLst/>
              <a:cxnLst>
                <a:cxn ang="0">
                  <a:pos x="T0" y="T1"/>
                </a:cxn>
                <a:cxn ang="0">
                  <a:pos x="T2" y="T3"/>
                </a:cxn>
                <a:cxn ang="0">
                  <a:pos x="T4" y="T5"/>
                </a:cxn>
                <a:cxn ang="0">
                  <a:pos x="T6" y="T7"/>
                </a:cxn>
                <a:cxn ang="0">
                  <a:pos x="T8" y="T9"/>
                </a:cxn>
              </a:cxnLst>
              <a:rect l="0" t="0" r="r" b="b"/>
              <a:pathLst>
                <a:path w="784" h="183">
                  <a:moveTo>
                    <a:pt x="485" y="29"/>
                  </a:moveTo>
                  <a:cubicBezTo>
                    <a:pt x="314" y="0"/>
                    <a:pt x="132" y="51"/>
                    <a:pt x="0" y="183"/>
                  </a:cubicBezTo>
                  <a:cubicBezTo>
                    <a:pt x="277" y="183"/>
                    <a:pt x="277" y="183"/>
                    <a:pt x="277" y="183"/>
                  </a:cubicBezTo>
                  <a:cubicBezTo>
                    <a:pt x="784" y="183"/>
                    <a:pt x="784" y="183"/>
                    <a:pt x="784" y="183"/>
                  </a:cubicBezTo>
                  <a:cubicBezTo>
                    <a:pt x="700" y="99"/>
                    <a:pt x="594" y="47"/>
                    <a:pt x="485" y="2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79" name="Freeform 9"/>
            <p:cNvSpPr>
              <a:spLocks/>
            </p:cNvSpPr>
            <p:nvPr/>
          </p:nvSpPr>
          <p:spPr bwMode="auto">
            <a:xfrm>
              <a:off x="7407275" y="5329238"/>
              <a:ext cx="2649538" cy="604838"/>
            </a:xfrm>
            <a:custGeom>
              <a:avLst/>
              <a:gdLst>
                <a:gd name="T0" fmla="*/ 858 w 1193"/>
                <a:gd name="T1" fmla="*/ 37 h 272"/>
                <a:gd name="T2" fmla="*/ 437 w 1193"/>
                <a:gd name="T3" fmla="*/ 31 h 272"/>
                <a:gd name="T4" fmla="*/ 0 w 1193"/>
                <a:gd name="T5" fmla="*/ 272 h 272"/>
                <a:gd name="T6" fmla="*/ 1193 w 1193"/>
                <a:gd name="T7" fmla="*/ 272 h 272"/>
                <a:gd name="T8" fmla="*/ 1193 w 1193"/>
                <a:gd name="T9" fmla="*/ 204 h 272"/>
                <a:gd name="T10" fmla="*/ 858 w 1193"/>
                <a:gd name="T11" fmla="*/ 37 h 272"/>
              </a:gdLst>
              <a:ahLst/>
              <a:cxnLst>
                <a:cxn ang="0">
                  <a:pos x="T0" y="T1"/>
                </a:cxn>
                <a:cxn ang="0">
                  <a:pos x="T2" y="T3"/>
                </a:cxn>
                <a:cxn ang="0">
                  <a:pos x="T4" y="T5"/>
                </a:cxn>
                <a:cxn ang="0">
                  <a:pos x="T6" y="T7"/>
                </a:cxn>
                <a:cxn ang="0">
                  <a:pos x="T8" y="T9"/>
                </a:cxn>
                <a:cxn ang="0">
                  <a:pos x="T10" y="T11"/>
                </a:cxn>
              </a:cxnLst>
              <a:rect l="0" t="0" r="r" b="b"/>
              <a:pathLst>
                <a:path w="1193" h="272">
                  <a:moveTo>
                    <a:pt x="858" y="37"/>
                  </a:moveTo>
                  <a:cubicBezTo>
                    <a:pt x="720" y="2"/>
                    <a:pt x="575" y="0"/>
                    <a:pt x="437" y="31"/>
                  </a:cubicBezTo>
                  <a:cubicBezTo>
                    <a:pt x="277" y="68"/>
                    <a:pt x="125" y="148"/>
                    <a:pt x="0" y="272"/>
                  </a:cubicBezTo>
                  <a:cubicBezTo>
                    <a:pt x="1193" y="272"/>
                    <a:pt x="1193" y="272"/>
                    <a:pt x="1193" y="272"/>
                  </a:cubicBezTo>
                  <a:cubicBezTo>
                    <a:pt x="1193" y="204"/>
                    <a:pt x="1193" y="204"/>
                    <a:pt x="1193" y="204"/>
                  </a:cubicBezTo>
                  <a:cubicBezTo>
                    <a:pt x="1092" y="124"/>
                    <a:pt x="978" y="68"/>
                    <a:pt x="858" y="3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1" name="Freeform 10"/>
            <p:cNvSpPr>
              <a:spLocks/>
            </p:cNvSpPr>
            <p:nvPr/>
          </p:nvSpPr>
          <p:spPr bwMode="auto">
            <a:xfrm>
              <a:off x="8377238" y="5329238"/>
              <a:ext cx="935038" cy="493713"/>
            </a:xfrm>
            <a:custGeom>
              <a:avLst/>
              <a:gdLst>
                <a:gd name="T0" fmla="*/ 114 w 421"/>
                <a:gd name="T1" fmla="*/ 199 h 222"/>
                <a:gd name="T2" fmla="*/ 211 w 421"/>
                <a:gd name="T3" fmla="*/ 222 h 222"/>
                <a:gd name="T4" fmla="*/ 421 w 421"/>
                <a:gd name="T5" fmla="*/ 37 h 222"/>
                <a:gd name="T6" fmla="*/ 0 w 421"/>
                <a:gd name="T7" fmla="*/ 31 h 222"/>
                <a:gd name="T8" fmla="*/ 59 w 421"/>
                <a:gd name="T9" fmla="*/ 158 h 222"/>
                <a:gd name="T10" fmla="*/ 114 w 421"/>
                <a:gd name="T11" fmla="*/ 199 h 222"/>
              </a:gdLst>
              <a:ahLst/>
              <a:cxnLst>
                <a:cxn ang="0">
                  <a:pos x="T0" y="T1"/>
                </a:cxn>
                <a:cxn ang="0">
                  <a:pos x="T2" y="T3"/>
                </a:cxn>
                <a:cxn ang="0">
                  <a:pos x="T4" y="T5"/>
                </a:cxn>
                <a:cxn ang="0">
                  <a:pos x="T6" y="T7"/>
                </a:cxn>
                <a:cxn ang="0">
                  <a:pos x="T8" y="T9"/>
                </a:cxn>
                <a:cxn ang="0">
                  <a:pos x="T10" y="T11"/>
                </a:cxn>
              </a:cxnLst>
              <a:rect l="0" t="0" r="r" b="b"/>
              <a:pathLst>
                <a:path w="421" h="222">
                  <a:moveTo>
                    <a:pt x="114" y="199"/>
                  </a:moveTo>
                  <a:cubicBezTo>
                    <a:pt x="143" y="213"/>
                    <a:pt x="176" y="222"/>
                    <a:pt x="211" y="222"/>
                  </a:cubicBezTo>
                  <a:cubicBezTo>
                    <a:pt x="318" y="222"/>
                    <a:pt x="407" y="141"/>
                    <a:pt x="421" y="37"/>
                  </a:cubicBezTo>
                  <a:cubicBezTo>
                    <a:pt x="283" y="2"/>
                    <a:pt x="138" y="0"/>
                    <a:pt x="0" y="31"/>
                  </a:cubicBezTo>
                  <a:cubicBezTo>
                    <a:pt x="5" y="81"/>
                    <a:pt x="27" y="125"/>
                    <a:pt x="59" y="158"/>
                  </a:cubicBezTo>
                  <a:cubicBezTo>
                    <a:pt x="75" y="174"/>
                    <a:pt x="94" y="188"/>
                    <a:pt x="114" y="19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2" name="Freeform 11"/>
            <p:cNvSpPr>
              <a:spLocks/>
            </p:cNvSpPr>
            <p:nvPr/>
          </p:nvSpPr>
          <p:spPr bwMode="auto">
            <a:xfrm>
              <a:off x="8426450" y="4878388"/>
              <a:ext cx="517525" cy="471488"/>
            </a:xfrm>
            <a:custGeom>
              <a:avLst/>
              <a:gdLst>
                <a:gd name="T0" fmla="*/ 233 w 233"/>
                <a:gd name="T1" fmla="*/ 55 h 212"/>
                <a:gd name="T2" fmla="*/ 90 w 233"/>
                <a:gd name="T3" fmla="*/ 0 h 212"/>
                <a:gd name="T4" fmla="*/ 0 w 233"/>
                <a:gd name="T5" fmla="*/ 20 h 212"/>
                <a:gd name="T6" fmla="*/ 90 w 233"/>
                <a:gd name="T7" fmla="*/ 212 h 212"/>
                <a:gd name="T8" fmla="*/ 233 w 233"/>
                <a:gd name="T9" fmla="*/ 55 h 212"/>
              </a:gdLst>
              <a:ahLst/>
              <a:cxnLst>
                <a:cxn ang="0">
                  <a:pos x="T0" y="T1"/>
                </a:cxn>
                <a:cxn ang="0">
                  <a:pos x="T2" y="T3"/>
                </a:cxn>
                <a:cxn ang="0">
                  <a:pos x="T4" y="T5"/>
                </a:cxn>
                <a:cxn ang="0">
                  <a:pos x="T6" y="T7"/>
                </a:cxn>
                <a:cxn ang="0">
                  <a:pos x="T8" y="T9"/>
                </a:cxn>
              </a:cxnLst>
              <a:rect l="0" t="0" r="r" b="b"/>
              <a:pathLst>
                <a:path w="233" h="212">
                  <a:moveTo>
                    <a:pt x="233" y="55"/>
                  </a:moveTo>
                  <a:cubicBezTo>
                    <a:pt x="195" y="21"/>
                    <a:pt x="145" y="0"/>
                    <a:pt x="90" y="0"/>
                  </a:cubicBezTo>
                  <a:cubicBezTo>
                    <a:pt x="58" y="0"/>
                    <a:pt x="27" y="7"/>
                    <a:pt x="0" y="20"/>
                  </a:cubicBezTo>
                  <a:cubicBezTo>
                    <a:pt x="90" y="212"/>
                    <a:pt x="90" y="212"/>
                    <a:pt x="90" y="212"/>
                  </a:cubicBezTo>
                  <a:lnTo>
                    <a:pt x="233" y="5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3" name="Freeform 12"/>
            <p:cNvSpPr>
              <a:spLocks/>
            </p:cNvSpPr>
            <p:nvPr/>
          </p:nvSpPr>
          <p:spPr bwMode="auto">
            <a:xfrm>
              <a:off x="8626475" y="5000625"/>
              <a:ext cx="436563" cy="349250"/>
            </a:xfrm>
            <a:custGeom>
              <a:avLst/>
              <a:gdLst>
                <a:gd name="T0" fmla="*/ 197 w 197"/>
                <a:gd name="T1" fmla="*/ 77 h 157"/>
                <a:gd name="T2" fmla="*/ 143 w 197"/>
                <a:gd name="T3" fmla="*/ 0 h 157"/>
                <a:gd name="T4" fmla="*/ 0 w 197"/>
                <a:gd name="T5" fmla="*/ 157 h 157"/>
                <a:gd name="T6" fmla="*/ 197 w 197"/>
                <a:gd name="T7" fmla="*/ 77 h 157"/>
              </a:gdLst>
              <a:ahLst/>
              <a:cxnLst>
                <a:cxn ang="0">
                  <a:pos x="T0" y="T1"/>
                </a:cxn>
                <a:cxn ang="0">
                  <a:pos x="T2" y="T3"/>
                </a:cxn>
                <a:cxn ang="0">
                  <a:pos x="T4" y="T5"/>
                </a:cxn>
                <a:cxn ang="0">
                  <a:pos x="T6" y="T7"/>
                </a:cxn>
              </a:cxnLst>
              <a:rect l="0" t="0" r="r" b="b"/>
              <a:pathLst>
                <a:path w="197" h="157">
                  <a:moveTo>
                    <a:pt x="197" y="77"/>
                  </a:moveTo>
                  <a:cubicBezTo>
                    <a:pt x="185" y="47"/>
                    <a:pt x="166" y="21"/>
                    <a:pt x="143" y="0"/>
                  </a:cubicBezTo>
                  <a:cubicBezTo>
                    <a:pt x="0" y="157"/>
                    <a:pt x="0" y="157"/>
                    <a:pt x="0" y="157"/>
                  </a:cubicBezTo>
                  <a:lnTo>
                    <a:pt x="197" y="77"/>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4" name="Freeform 13"/>
            <p:cNvSpPr>
              <a:spLocks/>
            </p:cNvSpPr>
            <p:nvPr/>
          </p:nvSpPr>
          <p:spPr bwMode="auto">
            <a:xfrm>
              <a:off x="8154988" y="4922838"/>
              <a:ext cx="471488" cy="757238"/>
            </a:xfrm>
            <a:custGeom>
              <a:avLst/>
              <a:gdLst>
                <a:gd name="T0" fmla="*/ 122 w 212"/>
                <a:gd name="T1" fmla="*/ 0 h 341"/>
                <a:gd name="T2" fmla="*/ 0 w 212"/>
                <a:gd name="T3" fmla="*/ 192 h 341"/>
                <a:gd name="T4" fmla="*/ 61 w 212"/>
                <a:gd name="T5" fmla="*/ 341 h 341"/>
                <a:gd name="T6" fmla="*/ 212 w 212"/>
                <a:gd name="T7" fmla="*/ 192 h 341"/>
                <a:gd name="T8" fmla="*/ 122 w 212"/>
                <a:gd name="T9" fmla="*/ 0 h 341"/>
              </a:gdLst>
              <a:ahLst/>
              <a:cxnLst>
                <a:cxn ang="0">
                  <a:pos x="T0" y="T1"/>
                </a:cxn>
                <a:cxn ang="0">
                  <a:pos x="T2" y="T3"/>
                </a:cxn>
                <a:cxn ang="0">
                  <a:pos x="T4" y="T5"/>
                </a:cxn>
                <a:cxn ang="0">
                  <a:pos x="T6" y="T7"/>
                </a:cxn>
                <a:cxn ang="0">
                  <a:pos x="T8" y="T9"/>
                </a:cxn>
              </a:cxnLst>
              <a:rect l="0" t="0" r="r" b="b"/>
              <a:pathLst>
                <a:path w="212" h="341">
                  <a:moveTo>
                    <a:pt x="122" y="0"/>
                  </a:moveTo>
                  <a:cubicBezTo>
                    <a:pt x="50" y="34"/>
                    <a:pt x="0" y="107"/>
                    <a:pt x="0" y="192"/>
                  </a:cubicBezTo>
                  <a:cubicBezTo>
                    <a:pt x="0" y="250"/>
                    <a:pt x="23" y="303"/>
                    <a:pt x="61" y="341"/>
                  </a:cubicBezTo>
                  <a:cubicBezTo>
                    <a:pt x="212" y="192"/>
                    <a:pt x="212" y="192"/>
                    <a:pt x="212" y="192"/>
                  </a:cubicBezTo>
                  <a:lnTo>
                    <a:pt x="122" y="0"/>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5" name="Freeform 14"/>
            <p:cNvSpPr>
              <a:spLocks/>
            </p:cNvSpPr>
            <p:nvPr/>
          </p:nvSpPr>
          <p:spPr bwMode="auto">
            <a:xfrm>
              <a:off x="8626475" y="5172075"/>
              <a:ext cx="473075" cy="177800"/>
            </a:xfrm>
            <a:custGeom>
              <a:avLst/>
              <a:gdLst>
                <a:gd name="T0" fmla="*/ 0 w 213"/>
                <a:gd name="T1" fmla="*/ 80 h 80"/>
                <a:gd name="T2" fmla="*/ 213 w 213"/>
                <a:gd name="T3" fmla="*/ 80 h 80"/>
                <a:gd name="T4" fmla="*/ 197 w 213"/>
                <a:gd name="T5" fmla="*/ 0 h 80"/>
                <a:gd name="T6" fmla="*/ 0 w 213"/>
                <a:gd name="T7" fmla="*/ 80 h 80"/>
              </a:gdLst>
              <a:ahLst/>
              <a:cxnLst>
                <a:cxn ang="0">
                  <a:pos x="T0" y="T1"/>
                </a:cxn>
                <a:cxn ang="0">
                  <a:pos x="T2" y="T3"/>
                </a:cxn>
                <a:cxn ang="0">
                  <a:pos x="T4" y="T5"/>
                </a:cxn>
                <a:cxn ang="0">
                  <a:pos x="T6" y="T7"/>
                </a:cxn>
              </a:cxnLst>
              <a:rect l="0" t="0" r="r" b="b"/>
              <a:pathLst>
                <a:path w="213" h="80">
                  <a:moveTo>
                    <a:pt x="0" y="80"/>
                  </a:moveTo>
                  <a:cubicBezTo>
                    <a:pt x="213" y="80"/>
                    <a:pt x="213" y="80"/>
                    <a:pt x="213" y="80"/>
                  </a:cubicBezTo>
                  <a:cubicBezTo>
                    <a:pt x="213" y="52"/>
                    <a:pt x="207" y="25"/>
                    <a:pt x="197" y="0"/>
                  </a:cubicBezTo>
                  <a:lnTo>
                    <a:pt x="0" y="8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6" name="Freeform 15"/>
            <p:cNvSpPr>
              <a:spLocks/>
            </p:cNvSpPr>
            <p:nvPr/>
          </p:nvSpPr>
          <p:spPr bwMode="auto">
            <a:xfrm>
              <a:off x="8291513" y="5349875"/>
              <a:ext cx="334963" cy="422275"/>
            </a:xfrm>
            <a:custGeom>
              <a:avLst/>
              <a:gdLst>
                <a:gd name="T0" fmla="*/ 0 w 151"/>
                <a:gd name="T1" fmla="*/ 149 h 190"/>
                <a:gd name="T2" fmla="*/ 55 w 151"/>
                <a:gd name="T3" fmla="*/ 190 h 190"/>
                <a:gd name="T4" fmla="*/ 151 w 151"/>
                <a:gd name="T5" fmla="*/ 0 h 190"/>
                <a:gd name="T6" fmla="*/ 0 w 151"/>
                <a:gd name="T7" fmla="*/ 149 h 190"/>
              </a:gdLst>
              <a:ahLst/>
              <a:cxnLst>
                <a:cxn ang="0">
                  <a:pos x="T0" y="T1"/>
                </a:cxn>
                <a:cxn ang="0">
                  <a:pos x="T2" y="T3"/>
                </a:cxn>
                <a:cxn ang="0">
                  <a:pos x="T4" y="T5"/>
                </a:cxn>
                <a:cxn ang="0">
                  <a:pos x="T6" y="T7"/>
                </a:cxn>
              </a:cxnLst>
              <a:rect l="0" t="0" r="r" b="b"/>
              <a:pathLst>
                <a:path w="151" h="190">
                  <a:moveTo>
                    <a:pt x="0" y="149"/>
                  </a:moveTo>
                  <a:cubicBezTo>
                    <a:pt x="16" y="165"/>
                    <a:pt x="35" y="179"/>
                    <a:pt x="55" y="190"/>
                  </a:cubicBezTo>
                  <a:cubicBezTo>
                    <a:pt x="151" y="0"/>
                    <a:pt x="151" y="0"/>
                    <a:pt x="151" y="0"/>
                  </a:cubicBezTo>
                  <a:lnTo>
                    <a:pt x="0" y="149"/>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87" name="Freeform 16"/>
            <p:cNvSpPr>
              <a:spLocks/>
            </p:cNvSpPr>
            <p:nvPr/>
          </p:nvSpPr>
          <p:spPr bwMode="auto">
            <a:xfrm>
              <a:off x="8413750" y="5349875"/>
              <a:ext cx="685800" cy="473075"/>
            </a:xfrm>
            <a:custGeom>
              <a:avLst/>
              <a:gdLst>
                <a:gd name="T0" fmla="*/ 0 w 309"/>
                <a:gd name="T1" fmla="*/ 190 h 213"/>
                <a:gd name="T2" fmla="*/ 96 w 309"/>
                <a:gd name="T3" fmla="*/ 213 h 213"/>
                <a:gd name="T4" fmla="*/ 309 w 309"/>
                <a:gd name="T5" fmla="*/ 0 h 213"/>
                <a:gd name="T6" fmla="*/ 96 w 309"/>
                <a:gd name="T7" fmla="*/ 0 h 213"/>
                <a:gd name="T8" fmla="*/ 0 w 309"/>
                <a:gd name="T9" fmla="*/ 190 h 213"/>
              </a:gdLst>
              <a:ahLst/>
              <a:cxnLst>
                <a:cxn ang="0">
                  <a:pos x="T0" y="T1"/>
                </a:cxn>
                <a:cxn ang="0">
                  <a:pos x="T2" y="T3"/>
                </a:cxn>
                <a:cxn ang="0">
                  <a:pos x="T4" y="T5"/>
                </a:cxn>
                <a:cxn ang="0">
                  <a:pos x="T6" y="T7"/>
                </a:cxn>
                <a:cxn ang="0">
                  <a:pos x="T8" y="T9"/>
                </a:cxn>
              </a:cxnLst>
              <a:rect l="0" t="0" r="r" b="b"/>
              <a:pathLst>
                <a:path w="309" h="213">
                  <a:moveTo>
                    <a:pt x="0" y="190"/>
                  </a:moveTo>
                  <a:cubicBezTo>
                    <a:pt x="29" y="204"/>
                    <a:pt x="62" y="213"/>
                    <a:pt x="96" y="213"/>
                  </a:cubicBezTo>
                  <a:cubicBezTo>
                    <a:pt x="214" y="213"/>
                    <a:pt x="309" y="118"/>
                    <a:pt x="309" y="0"/>
                  </a:cubicBezTo>
                  <a:cubicBezTo>
                    <a:pt x="96" y="0"/>
                    <a:pt x="96" y="0"/>
                    <a:pt x="96" y="0"/>
                  </a:cubicBezTo>
                  <a:lnTo>
                    <a:pt x="0" y="19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2" name="Freeform 17"/>
            <p:cNvSpPr>
              <a:spLocks/>
            </p:cNvSpPr>
            <p:nvPr/>
          </p:nvSpPr>
          <p:spPr bwMode="auto">
            <a:xfrm>
              <a:off x="8416925" y="5621338"/>
              <a:ext cx="1452563" cy="312738"/>
            </a:xfrm>
            <a:custGeom>
              <a:avLst/>
              <a:gdLst>
                <a:gd name="T0" fmla="*/ 511 w 654"/>
                <a:gd name="T1" fmla="*/ 44 h 141"/>
                <a:gd name="T2" fmla="*/ 404 w 654"/>
                <a:gd name="T3" fmla="*/ 12 h 141"/>
                <a:gd name="T4" fmla="*/ 349 w 654"/>
                <a:gd name="T5" fmla="*/ 6 h 141"/>
                <a:gd name="T6" fmla="*/ 0 w 654"/>
                <a:gd name="T7" fmla="*/ 141 h 141"/>
                <a:gd name="T8" fmla="*/ 231 w 654"/>
                <a:gd name="T9" fmla="*/ 141 h 141"/>
                <a:gd name="T10" fmla="*/ 654 w 654"/>
                <a:gd name="T11" fmla="*/ 141 h 141"/>
                <a:gd name="T12" fmla="*/ 511 w 654"/>
                <a:gd name="T13" fmla="*/ 44 h 141"/>
              </a:gdLst>
              <a:ahLst/>
              <a:cxnLst>
                <a:cxn ang="0">
                  <a:pos x="T0" y="T1"/>
                </a:cxn>
                <a:cxn ang="0">
                  <a:pos x="T2" y="T3"/>
                </a:cxn>
                <a:cxn ang="0">
                  <a:pos x="T4" y="T5"/>
                </a:cxn>
                <a:cxn ang="0">
                  <a:pos x="T6" y="T7"/>
                </a:cxn>
                <a:cxn ang="0">
                  <a:pos x="T8" y="T9"/>
                </a:cxn>
                <a:cxn ang="0">
                  <a:pos x="T10" y="T11"/>
                </a:cxn>
                <a:cxn ang="0">
                  <a:pos x="T12" y="T13"/>
                </a:cxn>
              </a:cxnLst>
              <a:rect l="0" t="0" r="r" b="b"/>
              <a:pathLst>
                <a:path w="654" h="141">
                  <a:moveTo>
                    <a:pt x="511" y="44"/>
                  </a:moveTo>
                  <a:cubicBezTo>
                    <a:pt x="477" y="29"/>
                    <a:pt x="441" y="18"/>
                    <a:pt x="404" y="12"/>
                  </a:cubicBezTo>
                  <a:cubicBezTo>
                    <a:pt x="386" y="9"/>
                    <a:pt x="367" y="7"/>
                    <a:pt x="349" y="6"/>
                  </a:cubicBezTo>
                  <a:cubicBezTo>
                    <a:pt x="223" y="0"/>
                    <a:pt x="96" y="45"/>
                    <a:pt x="0" y="141"/>
                  </a:cubicBezTo>
                  <a:cubicBezTo>
                    <a:pt x="231" y="141"/>
                    <a:pt x="231" y="141"/>
                    <a:pt x="231" y="141"/>
                  </a:cubicBezTo>
                  <a:cubicBezTo>
                    <a:pt x="654" y="141"/>
                    <a:pt x="654" y="141"/>
                    <a:pt x="654" y="141"/>
                  </a:cubicBezTo>
                  <a:cubicBezTo>
                    <a:pt x="612" y="99"/>
                    <a:pt x="563" y="67"/>
                    <a:pt x="511" y="44"/>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3" name="Rectangle 18"/>
            <p:cNvSpPr>
              <a:spLocks noChangeArrowheads="1"/>
            </p:cNvSpPr>
            <p:nvPr/>
          </p:nvSpPr>
          <p:spPr bwMode="auto">
            <a:xfrm>
              <a:off x="7546975" y="5568950"/>
              <a:ext cx="120650" cy="36512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4" name="Freeform 19"/>
            <p:cNvSpPr>
              <a:spLocks/>
            </p:cNvSpPr>
            <p:nvPr/>
          </p:nvSpPr>
          <p:spPr bwMode="auto">
            <a:xfrm>
              <a:off x="7110413" y="5627688"/>
              <a:ext cx="120650" cy="306388"/>
            </a:xfrm>
            <a:custGeom>
              <a:avLst/>
              <a:gdLst>
                <a:gd name="T0" fmla="*/ 0 w 76"/>
                <a:gd name="T1" fmla="*/ 0 h 193"/>
                <a:gd name="T2" fmla="*/ 0 w 76"/>
                <a:gd name="T3" fmla="*/ 39 h 193"/>
                <a:gd name="T4" fmla="*/ 0 w 76"/>
                <a:gd name="T5" fmla="*/ 193 h 193"/>
                <a:gd name="T6" fmla="*/ 76 w 76"/>
                <a:gd name="T7" fmla="*/ 193 h 193"/>
                <a:gd name="T8" fmla="*/ 76 w 76"/>
                <a:gd name="T9" fmla="*/ 10 h 193"/>
                <a:gd name="T10" fmla="*/ 76 w 76"/>
                <a:gd name="T11" fmla="*/ 0 h 193"/>
                <a:gd name="T12" fmla="*/ 0 w 76"/>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76" h="193">
                  <a:moveTo>
                    <a:pt x="0" y="0"/>
                  </a:moveTo>
                  <a:lnTo>
                    <a:pt x="0" y="39"/>
                  </a:lnTo>
                  <a:lnTo>
                    <a:pt x="0" y="193"/>
                  </a:lnTo>
                  <a:lnTo>
                    <a:pt x="76" y="193"/>
                  </a:lnTo>
                  <a:lnTo>
                    <a:pt x="76" y="10"/>
                  </a:lnTo>
                  <a:lnTo>
                    <a:pt x="76" y="0"/>
                  </a:lnTo>
                  <a:lnTo>
                    <a:pt x="0" y="0"/>
                  </a:lnTo>
                  <a:close/>
                </a:path>
              </a:pathLst>
            </a:custGeom>
            <a:solidFill>
              <a:srgbClr val="28C9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5" name="Freeform 20"/>
            <p:cNvSpPr>
              <a:spLocks/>
            </p:cNvSpPr>
            <p:nvPr/>
          </p:nvSpPr>
          <p:spPr bwMode="auto">
            <a:xfrm>
              <a:off x="7256463" y="5334000"/>
              <a:ext cx="119063" cy="600075"/>
            </a:xfrm>
            <a:custGeom>
              <a:avLst/>
              <a:gdLst>
                <a:gd name="T0" fmla="*/ 0 w 75"/>
                <a:gd name="T1" fmla="*/ 0 h 378"/>
                <a:gd name="T2" fmla="*/ 0 w 75"/>
                <a:gd name="T3" fmla="*/ 188 h 378"/>
                <a:gd name="T4" fmla="*/ 0 w 75"/>
                <a:gd name="T5" fmla="*/ 378 h 378"/>
                <a:gd name="T6" fmla="*/ 75 w 75"/>
                <a:gd name="T7" fmla="*/ 378 h 378"/>
                <a:gd name="T8" fmla="*/ 75 w 75"/>
                <a:gd name="T9" fmla="*/ 158 h 378"/>
                <a:gd name="T10" fmla="*/ 75 w 75"/>
                <a:gd name="T11" fmla="*/ 0 h 378"/>
                <a:gd name="T12" fmla="*/ 0 w 75"/>
                <a:gd name="T13" fmla="*/ 0 h 378"/>
              </a:gdLst>
              <a:ahLst/>
              <a:cxnLst>
                <a:cxn ang="0">
                  <a:pos x="T0" y="T1"/>
                </a:cxn>
                <a:cxn ang="0">
                  <a:pos x="T2" y="T3"/>
                </a:cxn>
                <a:cxn ang="0">
                  <a:pos x="T4" y="T5"/>
                </a:cxn>
                <a:cxn ang="0">
                  <a:pos x="T6" y="T7"/>
                </a:cxn>
                <a:cxn ang="0">
                  <a:pos x="T8" y="T9"/>
                </a:cxn>
                <a:cxn ang="0">
                  <a:pos x="T10" y="T11"/>
                </a:cxn>
                <a:cxn ang="0">
                  <a:pos x="T12" y="T13"/>
                </a:cxn>
              </a:cxnLst>
              <a:rect l="0" t="0" r="r" b="b"/>
              <a:pathLst>
                <a:path w="75" h="378">
                  <a:moveTo>
                    <a:pt x="0" y="0"/>
                  </a:moveTo>
                  <a:lnTo>
                    <a:pt x="0" y="188"/>
                  </a:lnTo>
                  <a:lnTo>
                    <a:pt x="0" y="378"/>
                  </a:lnTo>
                  <a:lnTo>
                    <a:pt x="75" y="378"/>
                  </a:lnTo>
                  <a:lnTo>
                    <a:pt x="75" y="158"/>
                  </a:lnTo>
                  <a:lnTo>
                    <a:pt x="75" y="0"/>
                  </a:lnTo>
                  <a:lnTo>
                    <a:pt x="0" y="0"/>
                  </a:lnTo>
                  <a:close/>
                </a:path>
              </a:pathLst>
            </a:custGeom>
            <a:solidFill>
              <a:srgbClr val="1F4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6" name="Freeform 21"/>
            <p:cNvSpPr>
              <a:spLocks/>
            </p:cNvSpPr>
            <p:nvPr/>
          </p:nvSpPr>
          <p:spPr bwMode="auto">
            <a:xfrm>
              <a:off x="7400925" y="5067300"/>
              <a:ext cx="122238" cy="866775"/>
            </a:xfrm>
            <a:custGeom>
              <a:avLst/>
              <a:gdLst>
                <a:gd name="T0" fmla="*/ 0 w 77"/>
                <a:gd name="T1" fmla="*/ 0 h 546"/>
                <a:gd name="T2" fmla="*/ 0 w 77"/>
                <a:gd name="T3" fmla="*/ 319 h 546"/>
                <a:gd name="T4" fmla="*/ 0 w 77"/>
                <a:gd name="T5" fmla="*/ 546 h 546"/>
                <a:gd name="T6" fmla="*/ 77 w 77"/>
                <a:gd name="T7" fmla="*/ 546 h 546"/>
                <a:gd name="T8" fmla="*/ 77 w 77"/>
                <a:gd name="T9" fmla="*/ 290 h 546"/>
                <a:gd name="T10" fmla="*/ 77 w 77"/>
                <a:gd name="T11" fmla="*/ 0 h 546"/>
                <a:gd name="T12" fmla="*/ 0 w 77"/>
                <a:gd name="T13" fmla="*/ 0 h 546"/>
              </a:gdLst>
              <a:ahLst/>
              <a:cxnLst>
                <a:cxn ang="0">
                  <a:pos x="T0" y="T1"/>
                </a:cxn>
                <a:cxn ang="0">
                  <a:pos x="T2" y="T3"/>
                </a:cxn>
                <a:cxn ang="0">
                  <a:pos x="T4" y="T5"/>
                </a:cxn>
                <a:cxn ang="0">
                  <a:pos x="T6" y="T7"/>
                </a:cxn>
                <a:cxn ang="0">
                  <a:pos x="T8" y="T9"/>
                </a:cxn>
                <a:cxn ang="0">
                  <a:pos x="T10" y="T11"/>
                </a:cxn>
                <a:cxn ang="0">
                  <a:pos x="T12" y="T13"/>
                </a:cxn>
              </a:cxnLst>
              <a:rect l="0" t="0" r="r" b="b"/>
              <a:pathLst>
                <a:path w="77" h="546">
                  <a:moveTo>
                    <a:pt x="0" y="0"/>
                  </a:moveTo>
                  <a:lnTo>
                    <a:pt x="0" y="319"/>
                  </a:lnTo>
                  <a:lnTo>
                    <a:pt x="0" y="546"/>
                  </a:lnTo>
                  <a:lnTo>
                    <a:pt x="77" y="546"/>
                  </a:lnTo>
                  <a:lnTo>
                    <a:pt x="77" y="290"/>
                  </a:lnTo>
                  <a:lnTo>
                    <a:pt x="77"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7" name="Freeform 22"/>
            <p:cNvSpPr>
              <a:spLocks/>
            </p:cNvSpPr>
            <p:nvPr/>
          </p:nvSpPr>
          <p:spPr bwMode="auto">
            <a:xfrm>
              <a:off x="7693025" y="5343525"/>
              <a:ext cx="120650" cy="590550"/>
            </a:xfrm>
            <a:custGeom>
              <a:avLst/>
              <a:gdLst>
                <a:gd name="T0" fmla="*/ 0 w 76"/>
                <a:gd name="T1" fmla="*/ 0 h 372"/>
                <a:gd name="T2" fmla="*/ 0 w 76"/>
                <a:gd name="T3" fmla="*/ 74 h 372"/>
                <a:gd name="T4" fmla="*/ 0 w 76"/>
                <a:gd name="T5" fmla="*/ 372 h 372"/>
                <a:gd name="T6" fmla="*/ 76 w 76"/>
                <a:gd name="T7" fmla="*/ 372 h 372"/>
                <a:gd name="T8" fmla="*/ 76 w 76"/>
                <a:gd name="T9" fmla="*/ 43 h 372"/>
                <a:gd name="T10" fmla="*/ 76 w 76"/>
                <a:gd name="T11" fmla="*/ 0 h 372"/>
                <a:gd name="T12" fmla="*/ 0 w 76"/>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76" h="372">
                  <a:moveTo>
                    <a:pt x="0" y="0"/>
                  </a:moveTo>
                  <a:lnTo>
                    <a:pt x="0" y="74"/>
                  </a:lnTo>
                  <a:lnTo>
                    <a:pt x="0" y="372"/>
                  </a:lnTo>
                  <a:lnTo>
                    <a:pt x="76" y="372"/>
                  </a:lnTo>
                  <a:lnTo>
                    <a:pt x="76" y="43"/>
                  </a:lnTo>
                  <a:lnTo>
                    <a:pt x="76" y="0"/>
                  </a:lnTo>
                  <a:lnTo>
                    <a:pt x="0" y="0"/>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98" name="Freeform 23"/>
            <p:cNvSpPr>
              <a:spLocks/>
            </p:cNvSpPr>
            <p:nvPr/>
          </p:nvSpPr>
          <p:spPr bwMode="auto">
            <a:xfrm>
              <a:off x="6818313" y="5640388"/>
              <a:ext cx="122238" cy="293688"/>
            </a:xfrm>
            <a:custGeom>
              <a:avLst/>
              <a:gdLst>
                <a:gd name="T0" fmla="*/ 0 w 77"/>
                <a:gd name="T1" fmla="*/ 0 h 185"/>
                <a:gd name="T2" fmla="*/ 0 w 77"/>
                <a:gd name="T3" fmla="*/ 104 h 185"/>
                <a:gd name="T4" fmla="*/ 0 w 77"/>
                <a:gd name="T5" fmla="*/ 185 h 185"/>
                <a:gd name="T6" fmla="*/ 77 w 77"/>
                <a:gd name="T7" fmla="*/ 185 h 185"/>
                <a:gd name="T8" fmla="*/ 77 w 77"/>
                <a:gd name="T9" fmla="*/ 73 h 185"/>
                <a:gd name="T10" fmla="*/ 77 w 77"/>
                <a:gd name="T11" fmla="*/ 0 h 185"/>
                <a:gd name="T12" fmla="*/ 0 w 77"/>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77" h="185">
                  <a:moveTo>
                    <a:pt x="0" y="0"/>
                  </a:moveTo>
                  <a:lnTo>
                    <a:pt x="0" y="104"/>
                  </a:lnTo>
                  <a:lnTo>
                    <a:pt x="0" y="185"/>
                  </a:lnTo>
                  <a:lnTo>
                    <a:pt x="77" y="185"/>
                  </a:lnTo>
                  <a:lnTo>
                    <a:pt x="77" y="73"/>
                  </a:lnTo>
                  <a:lnTo>
                    <a:pt x="77" y="0"/>
                  </a:lnTo>
                  <a:lnTo>
                    <a:pt x="0"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00" name="Freeform 24"/>
            <p:cNvSpPr>
              <a:spLocks/>
            </p:cNvSpPr>
            <p:nvPr/>
          </p:nvSpPr>
          <p:spPr bwMode="auto">
            <a:xfrm>
              <a:off x="6965950" y="5157788"/>
              <a:ext cx="119063" cy="776288"/>
            </a:xfrm>
            <a:custGeom>
              <a:avLst/>
              <a:gdLst>
                <a:gd name="T0" fmla="*/ 0 w 75"/>
                <a:gd name="T1" fmla="*/ 0 h 489"/>
                <a:gd name="T2" fmla="*/ 0 w 75"/>
                <a:gd name="T3" fmla="*/ 371 h 489"/>
                <a:gd name="T4" fmla="*/ 0 w 75"/>
                <a:gd name="T5" fmla="*/ 489 h 489"/>
                <a:gd name="T6" fmla="*/ 75 w 75"/>
                <a:gd name="T7" fmla="*/ 489 h 489"/>
                <a:gd name="T8" fmla="*/ 75 w 75"/>
                <a:gd name="T9" fmla="*/ 341 h 489"/>
                <a:gd name="T10" fmla="*/ 75 w 75"/>
                <a:gd name="T11" fmla="*/ 0 h 489"/>
                <a:gd name="T12" fmla="*/ 0 w 75"/>
                <a:gd name="T13" fmla="*/ 0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0" y="0"/>
                  </a:moveTo>
                  <a:lnTo>
                    <a:pt x="0" y="371"/>
                  </a:lnTo>
                  <a:lnTo>
                    <a:pt x="0" y="489"/>
                  </a:lnTo>
                  <a:lnTo>
                    <a:pt x="75" y="489"/>
                  </a:lnTo>
                  <a:lnTo>
                    <a:pt x="75" y="341"/>
                  </a:lnTo>
                  <a:lnTo>
                    <a:pt x="75" y="0"/>
                  </a:lnTo>
                  <a:lnTo>
                    <a:pt x="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grpSp>
      <p:sp>
        <p:nvSpPr>
          <p:cNvPr id="101" name="Rectangle 100"/>
          <p:cNvSpPr/>
          <p:nvPr/>
        </p:nvSpPr>
        <p:spPr>
          <a:xfrm rot="18900000">
            <a:off x="8201409" y="211993"/>
            <a:ext cx="1021244" cy="1021244"/>
          </a:xfrm>
          <a:prstGeom prst="rect">
            <a:avLst/>
          </a:prstGeom>
          <a:solidFill>
            <a:srgbClr val="203864"/>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02" name="Rectangle 101"/>
          <p:cNvSpPr/>
          <p:nvPr/>
        </p:nvSpPr>
        <p:spPr>
          <a:xfrm rot="18900000">
            <a:off x="5140260" y="211993"/>
            <a:ext cx="1021244" cy="1021244"/>
          </a:xfrm>
          <a:prstGeom prst="rect">
            <a:avLst/>
          </a:prstGeom>
          <a:solidFill>
            <a:srgbClr val="2F5597"/>
          </a:solidFill>
          <a:ln w="12700" cap="flat" cmpd="sng" algn="ctr">
            <a:noFill/>
            <a:prstDash val="solid"/>
            <a:miter lim="800000"/>
          </a:ln>
          <a:effectLst/>
        </p:spPr>
        <p:txBody>
          <a:bodyPr rtlCol="0" anchor="ctr"/>
          <a:lstStyle/>
          <a:p>
            <a:pPr algn="ctr">
              <a:defRPr/>
            </a:pPr>
            <a:endParaRPr lang="en-US" sz="1765" kern="0">
              <a:solidFill>
                <a:prstClr val="white"/>
              </a:solidFill>
              <a:latin typeface="Calibri" panose="020F0502020204030204"/>
            </a:endParaRPr>
          </a:p>
        </p:txBody>
      </p:sp>
      <p:sp>
        <p:nvSpPr>
          <p:cNvPr id="103" name="Rounded Rectangle 102"/>
          <p:cNvSpPr/>
          <p:nvPr/>
        </p:nvSpPr>
        <p:spPr bwMode="auto">
          <a:xfrm>
            <a:off x="2599982" y="717318"/>
            <a:ext cx="9100962" cy="732301"/>
          </a:xfrm>
          <a:prstGeom prst="roundRect">
            <a:avLst/>
          </a:prstGeom>
          <a:solidFill>
            <a:schemeClr val="bg1">
              <a:alpha val="20000"/>
            </a:schemeClr>
          </a:solidFill>
          <a:ln w="142875" cap="rnd">
            <a:solidFill>
              <a:schemeClr val="bg1">
                <a:alpha val="3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r" defTabSz="914102" fontAlgn="base">
              <a:lnSpc>
                <a:spcPct val="90000"/>
              </a:lnSpc>
              <a:spcBef>
                <a:spcPct val="0"/>
              </a:spcBef>
              <a:spcAft>
                <a:spcPct val="0"/>
              </a:spcAft>
            </a:pPr>
            <a:endParaRPr lang="en-US" sz="1568">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a:xfrm>
            <a:off x="3137831" y="912984"/>
            <a:ext cx="2274828" cy="331899"/>
          </a:xfrm>
          <a:prstGeom prst="rect">
            <a:avLst/>
          </a:prstGeom>
        </p:spPr>
        <p:txBody>
          <a:bodyPr wrap="none">
            <a:spAutoFit/>
          </a:bodyPr>
          <a:lstStyle/>
          <a:p>
            <a:pPr defTabSz="914367"/>
            <a:r>
              <a:rPr lang="en-US" sz="1568">
                <a:gradFill>
                  <a:gsLst>
                    <a:gs pos="0">
                      <a:srgbClr val="FFFFFF"/>
                    </a:gs>
                    <a:gs pos="100000">
                      <a:srgbClr val="FFFFFF"/>
                    </a:gs>
                  </a:gsLst>
                  <a:lin ang="5400000" scaled="0"/>
                </a:gradFill>
                <a:ea typeface="Segoe UI" pitchFamily="34" charset="0"/>
                <a:cs typeface="Segoe UI" pitchFamily="34" charset="0"/>
              </a:rPr>
              <a:t> People | Process | Tools</a:t>
            </a:r>
            <a:endParaRPr lang="en-US" sz="1568">
              <a:solidFill>
                <a:srgbClr val="505050"/>
              </a:solidFill>
            </a:endParaRPr>
          </a:p>
        </p:txBody>
      </p:sp>
      <p:sp>
        <p:nvSpPr>
          <p:cNvPr id="105" name="Isosceles Triangle 3"/>
          <p:cNvSpPr/>
          <p:nvPr/>
        </p:nvSpPr>
        <p:spPr bwMode="auto">
          <a:xfrm rot="5400000">
            <a:off x="2815910" y="597002"/>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6" name="Isosceles Triangle 3"/>
          <p:cNvSpPr/>
          <p:nvPr/>
        </p:nvSpPr>
        <p:spPr bwMode="auto">
          <a:xfrm rot="5400000">
            <a:off x="5900487" y="597002"/>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7" name="Isosceles Triangle 3"/>
          <p:cNvSpPr/>
          <p:nvPr/>
        </p:nvSpPr>
        <p:spPr bwMode="auto">
          <a:xfrm rot="5400000">
            <a:off x="8955036" y="597003"/>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8" name="Isosceles Triangle 3"/>
          <p:cNvSpPr/>
          <p:nvPr/>
        </p:nvSpPr>
        <p:spPr bwMode="auto">
          <a:xfrm rot="16200000" flipH="1">
            <a:off x="2715748" y="1266420"/>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9" name="Isosceles Triangle 3"/>
          <p:cNvSpPr/>
          <p:nvPr/>
        </p:nvSpPr>
        <p:spPr bwMode="auto">
          <a:xfrm rot="16200000" flipH="1">
            <a:off x="5803471" y="1266421"/>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0" name="Isosceles Triangle 3"/>
          <p:cNvSpPr/>
          <p:nvPr/>
        </p:nvSpPr>
        <p:spPr bwMode="auto">
          <a:xfrm rot="16200000" flipH="1">
            <a:off x="8880362" y="1266422"/>
            <a:ext cx="499060" cy="254344"/>
          </a:xfrm>
          <a:custGeom>
            <a:avLst/>
            <a:gdLst>
              <a:gd name="connsiteX0" fmla="*/ 0 w 315391"/>
              <a:gd name="connsiteY0" fmla="*/ 256269 h 256269"/>
              <a:gd name="connsiteX1" fmla="*/ 157696 w 315391"/>
              <a:gd name="connsiteY1" fmla="*/ 0 h 256269"/>
              <a:gd name="connsiteX2" fmla="*/ 315391 w 315391"/>
              <a:gd name="connsiteY2" fmla="*/ 256269 h 256269"/>
              <a:gd name="connsiteX3" fmla="*/ 0 w 315391"/>
              <a:gd name="connsiteY3" fmla="*/ 256269 h 256269"/>
              <a:gd name="connsiteX0" fmla="*/ 0 w 420166"/>
              <a:gd name="connsiteY0" fmla="*/ 256269 h 256269"/>
              <a:gd name="connsiteX1" fmla="*/ 157696 w 420166"/>
              <a:gd name="connsiteY1" fmla="*/ 0 h 256269"/>
              <a:gd name="connsiteX2" fmla="*/ 420166 w 420166"/>
              <a:gd name="connsiteY2" fmla="*/ 256269 h 256269"/>
              <a:gd name="connsiteX3" fmla="*/ 0 w 420166"/>
              <a:gd name="connsiteY3" fmla="*/ 256269 h 256269"/>
              <a:gd name="connsiteX0" fmla="*/ 0 w 505889"/>
              <a:gd name="connsiteY0" fmla="*/ 256269 h 256269"/>
              <a:gd name="connsiteX1" fmla="*/ 243419 w 505889"/>
              <a:gd name="connsiteY1" fmla="*/ 0 h 256269"/>
              <a:gd name="connsiteX2" fmla="*/ 505889 w 505889"/>
              <a:gd name="connsiteY2" fmla="*/ 256269 h 256269"/>
              <a:gd name="connsiteX3" fmla="*/ 0 w 505889"/>
              <a:gd name="connsiteY3" fmla="*/ 256269 h 256269"/>
              <a:gd name="connsiteX0" fmla="*/ 0 w 505889"/>
              <a:gd name="connsiteY0" fmla="*/ 259444 h 259444"/>
              <a:gd name="connsiteX1" fmla="*/ 246594 w 505889"/>
              <a:gd name="connsiteY1" fmla="*/ 0 h 259444"/>
              <a:gd name="connsiteX2" fmla="*/ 505889 w 505889"/>
              <a:gd name="connsiteY2" fmla="*/ 259444 h 259444"/>
              <a:gd name="connsiteX3" fmla="*/ 0 w 505889"/>
              <a:gd name="connsiteY3" fmla="*/ 259444 h 259444"/>
              <a:gd name="connsiteX0" fmla="*/ 0 w 509067"/>
              <a:gd name="connsiteY0" fmla="*/ 259444 h 259444"/>
              <a:gd name="connsiteX1" fmla="*/ 246594 w 509067"/>
              <a:gd name="connsiteY1" fmla="*/ 0 h 259444"/>
              <a:gd name="connsiteX2" fmla="*/ 509067 w 509067"/>
              <a:gd name="connsiteY2" fmla="*/ 259444 h 259444"/>
              <a:gd name="connsiteX3" fmla="*/ 0 w 509067"/>
              <a:gd name="connsiteY3" fmla="*/ 259444 h 259444"/>
            </a:gdLst>
            <a:ahLst/>
            <a:cxnLst>
              <a:cxn ang="0">
                <a:pos x="connsiteX0" y="connsiteY0"/>
              </a:cxn>
              <a:cxn ang="0">
                <a:pos x="connsiteX1" y="connsiteY1"/>
              </a:cxn>
              <a:cxn ang="0">
                <a:pos x="connsiteX2" y="connsiteY2"/>
              </a:cxn>
              <a:cxn ang="0">
                <a:pos x="connsiteX3" y="connsiteY3"/>
              </a:cxn>
            </a:cxnLst>
            <a:rect l="l" t="t" r="r" b="b"/>
            <a:pathLst>
              <a:path w="509067" h="259444">
                <a:moveTo>
                  <a:pt x="0" y="259444"/>
                </a:moveTo>
                <a:lnTo>
                  <a:pt x="246594" y="0"/>
                </a:lnTo>
                <a:lnTo>
                  <a:pt x="509067" y="259444"/>
                </a:lnTo>
                <a:lnTo>
                  <a:pt x="0" y="259444"/>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111" name="Group 110"/>
          <p:cNvGrpSpPr/>
          <p:nvPr/>
        </p:nvGrpSpPr>
        <p:grpSpPr>
          <a:xfrm>
            <a:off x="9412736" y="33256"/>
            <a:ext cx="2185961" cy="1423631"/>
            <a:chOff x="9698195" y="0"/>
            <a:chExt cx="2229794" cy="1452178"/>
          </a:xfrm>
        </p:grpSpPr>
        <p:pic>
          <p:nvPicPr>
            <p:cNvPr id="112" name="Picture 111"/>
            <p:cNvPicPr>
              <a:picLocks noChangeAspect="1"/>
            </p:cNvPicPr>
            <p:nvPr/>
          </p:nvPicPr>
          <p:blipFill>
            <a:blip r:embed="rId19"/>
            <a:stretch>
              <a:fillRect/>
            </a:stretch>
          </p:blipFill>
          <p:spPr>
            <a:xfrm>
              <a:off x="9698195" y="219347"/>
              <a:ext cx="1695143" cy="1232831"/>
            </a:xfrm>
            <a:prstGeom prst="rect">
              <a:avLst/>
            </a:prstGeom>
          </p:spPr>
        </p:pic>
        <p:grpSp>
          <p:nvGrpSpPr>
            <p:cNvPr id="113" name="Group 112"/>
            <p:cNvGrpSpPr/>
            <p:nvPr/>
          </p:nvGrpSpPr>
          <p:grpSpPr>
            <a:xfrm>
              <a:off x="11080289" y="0"/>
              <a:ext cx="847700" cy="1452178"/>
              <a:chOff x="10147300" y="798513"/>
              <a:chExt cx="1128713" cy="1933575"/>
            </a:xfrm>
          </p:grpSpPr>
          <p:sp>
            <p:nvSpPr>
              <p:cNvPr id="115" name="Freeform 5"/>
              <p:cNvSpPr>
                <a:spLocks/>
              </p:cNvSpPr>
              <p:nvPr/>
            </p:nvSpPr>
            <p:spPr bwMode="auto">
              <a:xfrm>
                <a:off x="10566400" y="1195388"/>
                <a:ext cx="609600" cy="1306513"/>
              </a:xfrm>
              <a:custGeom>
                <a:avLst/>
                <a:gdLst>
                  <a:gd name="T0" fmla="*/ 384 w 384"/>
                  <a:gd name="T1" fmla="*/ 823 h 823"/>
                  <a:gd name="T2" fmla="*/ 0 w 384"/>
                  <a:gd name="T3" fmla="*/ 823 h 823"/>
                  <a:gd name="T4" fmla="*/ 55 w 384"/>
                  <a:gd name="T5" fmla="*/ 0 h 823"/>
                  <a:gd name="T6" fmla="*/ 203 w 384"/>
                  <a:gd name="T7" fmla="*/ 46 h 823"/>
                  <a:gd name="T8" fmla="*/ 331 w 384"/>
                  <a:gd name="T9" fmla="*/ 0 h 823"/>
                  <a:gd name="T10" fmla="*/ 384 w 384"/>
                  <a:gd name="T11" fmla="*/ 823 h 823"/>
                </a:gdLst>
                <a:ahLst/>
                <a:cxnLst>
                  <a:cxn ang="0">
                    <a:pos x="T0" y="T1"/>
                  </a:cxn>
                  <a:cxn ang="0">
                    <a:pos x="T2" y="T3"/>
                  </a:cxn>
                  <a:cxn ang="0">
                    <a:pos x="T4" y="T5"/>
                  </a:cxn>
                  <a:cxn ang="0">
                    <a:pos x="T6" y="T7"/>
                  </a:cxn>
                  <a:cxn ang="0">
                    <a:pos x="T8" y="T9"/>
                  </a:cxn>
                  <a:cxn ang="0">
                    <a:pos x="T10" y="T11"/>
                  </a:cxn>
                </a:cxnLst>
                <a:rect l="0" t="0" r="r" b="b"/>
                <a:pathLst>
                  <a:path w="384" h="823">
                    <a:moveTo>
                      <a:pt x="384" y="823"/>
                    </a:moveTo>
                    <a:lnTo>
                      <a:pt x="0" y="823"/>
                    </a:lnTo>
                    <a:lnTo>
                      <a:pt x="55" y="0"/>
                    </a:lnTo>
                    <a:lnTo>
                      <a:pt x="203" y="46"/>
                    </a:lnTo>
                    <a:lnTo>
                      <a:pt x="331" y="0"/>
                    </a:lnTo>
                    <a:lnTo>
                      <a:pt x="384" y="823"/>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30" name="Freeform 6"/>
              <p:cNvSpPr>
                <a:spLocks/>
              </p:cNvSpPr>
              <p:nvPr/>
            </p:nvSpPr>
            <p:spPr bwMode="auto">
              <a:xfrm>
                <a:off x="10721975" y="2654300"/>
                <a:ext cx="158750" cy="77788"/>
              </a:xfrm>
              <a:custGeom>
                <a:avLst/>
                <a:gdLst>
                  <a:gd name="T0" fmla="*/ 36 w 71"/>
                  <a:gd name="T1" fmla="*/ 0 h 35"/>
                  <a:gd name="T2" fmla="*/ 0 w 71"/>
                  <a:gd name="T3" fmla="*/ 35 h 35"/>
                  <a:gd name="T4" fmla="*/ 71 w 71"/>
                  <a:gd name="T5" fmla="*/ 35 h 35"/>
                  <a:gd name="T6" fmla="*/ 36 w 71"/>
                  <a:gd name="T7" fmla="*/ 0 h 35"/>
                </a:gdLst>
                <a:ahLst/>
                <a:cxnLst>
                  <a:cxn ang="0">
                    <a:pos x="T0" y="T1"/>
                  </a:cxn>
                  <a:cxn ang="0">
                    <a:pos x="T2" y="T3"/>
                  </a:cxn>
                  <a:cxn ang="0">
                    <a:pos x="T4" y="T5"/>
                  </a:cxn>
                  <a:cxn ang="0">
                    <a:pos x="T6" y="T7"/>
                  </a:cxn>
                </a:cxnLst>
                <a:rect l="0" t="0" r="r" b="b"/>
                <a:pathLst>
                  <a:path w="71" h="35">
                    <a:moveTo>
                      <a:pt x="36" y="0"/>
                    </a:moveTo>
                    <a:cubicBezTo>
                      <a:pt x="16" y="0"/>
                      <a:pt x="0" y="16"/>
                      <a:pt x="0" y="35"/>
                    </a:cubicBezTo>
                    <a:cubicBezTo>
                      <a:pt x="71" y="35"/>
                      <a:pt x="71" y="35"/>
                      <a:pt x="71" y="35"/>
                    </a:cubicBezTo>
                    <a:cubicBezTo>
                      <a:pt x="71" y="16"/>
                      <a:pt x="55" y="0"/>
                      <a:pt x="36"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31" name="Freeform 7"/>
              <p:cNvSpPr>
                <a:spLocks/>
              </p:cNvSpPr>
              <p:nvPr/>
            </p:nvSpPr>
            <p:spPr bwMode="auto">
              <a:xfrm>
                <a:off x="10147300" y="2632075"/>
                <a:ext cx="200025" cy="100013"/>
              </a:xfrm>
              <a:custGeom>
                <a:avLst/>
                <a:gdLst>
                  <a:gd name="T0" fmla="*/ 45 w 90"/>
                  <a:gd name="T1" fmla="*/ 0 h 45"/>
                  <a:gd name="T2" fmla="*/ 0 w 90"/>
                  <a:gd name="T3" fmla="*/ 45 h 45"/>
                  <a:gd name="T4" fmla="*/ 90 w 90"/>
                  <a:gd name="T5" fmla="*/ 45 h 45"/>
                  <a:gd name="T6" fmla="*/ 45 w 90"/>
                  <a:gd name="T7" fmla="*/ 0 h 45"/>
                </a:gdLst>
                <a:ahLst/>
                <a:cxnLst>
                  <a:cxn ang="0">
                    <a:pos x="T0" y="T1"/>
                  </a:cxn>
                  <a:cxn ang="0">
                    <a:pos x="T2" y="T3"/>
                  </a:cxn>
                  <a:cxn ang="0">
                    <a:pos x="T4" y="T5"/>
                  </a:cxn>
                  <a:cxn ang="0">
                    <a:pos x="T6" y="T7"/>
                  </a:cxn>
                </a:cxnLst>
                <a:rect l="0" t="0" r="r" b="b"/>
                <a:pathLst>
                  <a:path w="90" h="45">
                    <a:moveTo>
                      <a:pt x="45" y="0"/>
                    </a:moveTo>
                    <a:cubicBezTo>
                      <a:pt x="20" y="0"/>
                      <a:pt x="0" y="20"/>
                      <a:pt x="0" y="45"/>
                    </a:cubicBezTo>
                    <a:cubicBezTo>
                      <a:pt x="90" y="45"/>
                      <a:pt x="90" y="45"/>
                      <a:pt x="90" y="45"/>
                    </a:cubicBezTo>
                    <a:cubicBezTo>
                      <a:pt x="90"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34" name="Freeform 8"/>
              <p:cNvSpPr>
                <a:spLocks/>
              </p:cNvSpPr>
              <p:nvPr/>
            </p:nvSpPr>
            <p:spPr bwMode="auto">
              <a:xfrm>
                <a:off x="10460038" y="2632075"/>
                <a:ext cx="201613" cy="100013"/>
              </a:xfrm>
              <a:custGeom>
                <a:avLst/>
                <a:gdLst>
                  <a:gd name="T0" fmla="*/ 45 w 91"/>
                  <a:gd name="T1" fmla="*/ 0 h 45"/>
                  <a:gd name="T2" fmla="*/ 0 w 91"/>
                  <a:gd name="T3" fmla="*/ 45 h 45"/>
                  <a:gd name="T4" fmla="*/ 91 w 91"/>
                  <a:gd name="T5" fmla="*/ 45 h 45"/>
                  <a:gd name="T6" fmla="*/ 45 w 91"/>
                  <a:gd name="T7" fmla="*/ 0 h 45"/>
                </a:gdLst>
                <a:ahLst/>
                <a:cxnLst>
                  <a:cxn ang="0">
                    <a:pos x="T0" y="T1"/>
                  </a:cxn>
                  <a:cxn ang="0">
                    <a:pos x="T2" y="T3"/>
                  </a:cxn>
                  <a:cxn ang="0">
                    <a:pos x="T4" y="T5"/>
                  </a:cxn>
                  <a:cxn ang="0">
                    <a:pos x="T6" y="T7"/>
                  </a:cxn>
                </a:cxnLst>
                <a:rect l="0" t="0" r="r" b="b"/>
                <a:pathLst>
                  <a:path w="91" h="45">
                    <a:moveTo>
                      <a:pt x="45" y="0"/>
                    </a:moveTo>
                    <a:cubicBezTo>
                      <a:pt x="20" y="0"/>
                      <a:pt x="0" y="20"/>
                      <a:pt x="0" y="45"/>
                    </a:cubicBezTo>
                    <a:cubicBezTo>
                      <a:pt x="91" y="45"/>
                      <a:pt x="91" y="45"/>
                      <a:pt x="91" y="45"/>
                    </a:cubicBezTo>
                    <a:cubicBezTo>
                      <a:pt x="91" y="20"/>
                      <a:pt x="70" y="0"/>
                      <a:pt x="4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35" name="Freeform 9"/>
              <p:cNvSpPr>
                <a:spLocks/>
              </p:cNvSpPr>
              <p:nvPr/>
            </p:nvSpPr>
            <p:spPr bwMode="auto">
              <a:xfrm>
                <a:off x="10898188" y="2654300"/>
                <a:ext cx="155575" cy="77788"/>
              </a:xfrm>
              <a:custGeom>
                <a:avLst/>
                <a:gdLst>
                  <a:gd name="T0" fmla="*/ 35 w 70"/>
                  <a:gd name="T1" fmla="*/ 0 h 35"/>
                  <a:gd name="T2" fmla="*/ 0 w 70"/>
                  <a:gd name="T3" fmla="*/ 35 h 35"/>
                  <a:gd name="T4" fmla="*/ 70 w 70"/>
                  <a:gd name="T5" fmla="*/ 35 h 35"/>
                  <a:gd name="T6" fmla="*/ 35 w 70"/>
                  <a:gd name="T7" fmla="*/ 0 h 35"/>
                </a:gdLst>
                <a:ahLst/>
                <a:cxnLst>
                  <a:cxn ang="0">
                    <a:pos x="T0" y="T1"/>
                  </a:cxn>
                  <a:cxn ang="0">
                    <a:pos x="T2" y="T3"/>
                  </a:cxn>
                  <a:cxn ang="0">
                    <a:pos x="T4" y="T5"/>
                  </a:cxn>
                  <a:cxn ang="0">
                    <a:pos x="T6" y="T7"/>
                  </a:cxn>
                </a:cxnLst>
                <a:rect l="0" t="0" r="r" b="b"/>
                <a:pathLst>
                  <a:path w="70" h="35">
                    <a:moveTo>
                      <a:pt x="35" y="0"/>
                    </a:moveTo>
                    <a:cubicBezTo>
                      <a:pt x="16" y="0"/>
                      <a:pt x="0" y="16"/>
                      <a:pt x="0" y="35"/>
                    </a:cubicBezTo>
                    <a:cubicBezTo>
                      <a:pt x="70" y="35"/>
                      <a:pt x="70" y="35"/>
                      <a:pt x="70" y="35"/>
                    </a:cubicBezTo>
                    <a:cubicBezTo>
                      <a:pt x="70" y="16"/>
                      <a:pt x="54" y="0"/>
                      <a:pt x="35" y="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2" name="Freeform 10"/>
              <p:cNvSpPr>
                <a:spLocks/>
              </p:cNvSpPr>
              <p:nvPr/>
            </p:nvSpPr>
            <p:spPr bwMode="auto">
              <a:xfrm>
                <a:off x="10780713" y="828675"/>
                <a:ext cx="241300" cy="293688"/>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3" name="Freeform 11"/>
              <p:cNvSpPr>
                <a:spLocks/>
              </p:cNvSpPr>
              <p:nvPr/>
            </p:nvSpPr>
            <p:spPr bwMode="auto">
              <a:xfrm>
                <a:off x="10747375" y="798513"/>
                <a:ext cx="241300" cy="273050"/>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5" name="Freeform 12"/>
              <p:cNvSpPr>
                <a:spLocks/>
              </p:cNvSpPr>
              <p:nvPr/>
            </p:nvSpPr>
            <p:spPr bwMode="auto">
              <a:xfrm>
                <a:off x="10826750" y="1050925"/>
                <a:ext cx="123825" cy="131763"/>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6" name="Freeform 13"/>
              <p:cNvSpPr>
                <a:spLocks/>
              </p:cNvSpPr>
              <p:nvPr/>
            </p:nvSpPr>
            <p:spPr bwMode="auto">
              <a:xfrm>
                <a:off x="10493375" y="1195388"/>
                <a:ext cx="304800" cy="690563"/>
              </a:xfrm>
              <a:custGeom>
                <a:avLst/>
                <a:gdLst>
                  <a:gd name="T0" fmla="*/ 137 w 137"/>
                  <a:gd name="T1" fmla="*/ 10 h 311"/>
                  <a:gd name="T2" fmla="*/ 72 w 137"/>
                  <a:gd name="T3" fmla="*/ 0 h 311"/>
                  <a:gd name="T4" fmla="*/ 0 w 137"/>
                  <a:gd name="T5" fmla="*/ 311 h 311"/>
                  <a:gd name="T6" fmla="*/ 49 w 137"/>
                  <a:gd name="T7" fmla="*/ 311 h 311"/>
                  <a:gd name="T8" fmla="*/ 137 w 137"/>
                  <a:gd name="T9" fmla="*/ 10 h 311"/>
                </a:gdLst>
                <a:ahLst/>
                <a:cxnLst>
                  <a:cxn ang="0">
                    <a:pos x="T0" y="T1"/>
                  </a:cxn>
                  <a:cxn ang="0">
                    <a:pos x="T2" y="T3"/>
                  </a:cxn>
                  <a:cxn ang="0">
                    <a:pos x="T4" y="T5"/>
                  </a:cxn>
                  <a:cxn ang="0">
                    <a:pos x="T6" y="T7"/>
                  </a:cxn>
                  <a:cxn ang="0">
                    <a:pos x="T8" y="T9"/>
                  </a:cxn>
                </a:cxnLst>
                <a:rect l="0" t="0" r="r" b="b"/>
                <a:pathLst>
                  <a:path w="137" h="311">
                    <a:moveTo>
                      <a:pt x="137" y="10"/>
                    </a:moveTo>
                    <a:cubicBezTo>
                      <a:pt x="121" y="6"/>
                      <a:pt x="88" y="5"/>
                      <a:pt x="72" y="0"/>
                    </a:cubicBezTo>
                    <a:cubicBezTo>
                      <a:pt x="26" y="101"/>
                      <a:pt x="10" y="201"/>
                      <a:pt x="0" y="311"/>
                    </a:cubicBezTo>
                    <a:cubicBezTo>
                      <a:pt x="49" y="311"/>
                      <a:pt x="49" y="311"/>
                      <a:pt x="49" y="311"/>
                    </a:cubicBezTo>
                    <a:cubicBezTo>
                      <a:pt x="60" y="206"/>
                      <a:pt x="92" y="106"/>
                      <a:pt x="137" y="10"/>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7" name="Freeform 14"/>
              <p:cNvSpPr>
                <a:spLocks/>
              </p:cNvSpPr>
              <p:nvPr/>
            </p:nvSpPr>
            <p:spPr bwMode="auto">
              <a:xfrm>
                <a:off x="10983913" y="1189038"/>
                <a:ext cx="292100" cy="690563"/>
              </a:xfrm>
              <a:custGeom>
                <a:avLst/>
                <a:gdLst>
                  <a:gd name="T0" fmla="*/ 58 w 131"/>
                  <a:gd name="T1" fmla="*/ 177 h 311"/>
                  <a:gd name="T2" fmla="*/ 0 w 131"/>
                  <a:gd name="T3" fmla="*/ 13 h 311"/>
                  <a:gd name="T4" fmla="*/ 58 w 131"/>
                  <a:gd name="T5" fmla="*/ 0 h 311"/>
                  <a:gd name="T6" fmla="*/ 116 w 131"/>
                  <a:gd name="T7" fmla="*/ 192 h 311"/>
                  <a:gd name="T8" fmla="*/ 131 w 131"/>
                  <a:gd name="T9" fmla="*/ 311 h 311"/>
                  <a:gd name="T10" fmla="*/ 82 w 131"/>
                  <a:gd name="T11" fmla="*/ 311 h 311"/>
                  <a:gd name="T12" fmla="*/ 58 w 131"/>
                  <a:gd name="T13" fmla="*/ 177 h 311"/>
                </a:gdLst>
                <a:ahLst/>
                <a:cxnLst>
                  <a:cxn ang="0">
                    <a:pos x="T0" y="T1"/>
                  </a:cxn>
                  <a:cxn ang="0">
                    <a:pos x="T2" y="T3"/>
                  </a:cxn>
                  <a:cxn ang="0">
                    <a:pos x="T4" y="T5"/>
                  </a:cxn>
                  <a:cxn ang="0">
                    <a:pos x="T6" y="T7"/>
                  </a:cxn>
                  <a:cxn ang="0">
                    <a:pos x="T8" y="T9"/>
                  </a:cxn>
                  <a:cxn ang="0">
                    <a:pos x="T10" y="T11"/>
                  </a:cxn>
                  <a:cxn ang="0">
                    <a:pos x="T12" y="T13"/>
                  </a:cxn>
                </a:cxnLst>
                <a:rect l="0" t="0" r="r" b="b"/>
                <a:pathLst>
                  <a:path w="131" h="311">
                    <a:moveTo>
                      <a:pt x="58" y="177"/>
                    </a:moveTo>
                    <a:cubicBezTo>
                      <a:pt x="45" y="121"/>
                      <a:pt x="26" y="67"/>
                      <a:pt x="0" y="13"/>
                    </a:cubicBezTo>
                    <a:cubicBezTo>
                      <a:pt x="16" y="9"/>
                      <a:pt x="42" y="4"/>
                      <a:pt x="58" y="0"/>
                    </a:cubicBezTo>
                    <a:cubicBezTo>
                      <a:pt x="87" y="63"/>
                      <a:pt x="104" y="126"/>
                      <a:pt x="116" y="192"/>
                    </a:cubicBezTo>
                    <a:cubicBezTo>
                      <a:pt x="122" y="230"/>
                      <a:pt x="127" y="270"/>
                      <a:pt x="131" y="311"/>
                    </a:cubicBezTo>
                    <a:cubicBezTo>
                      <a:pt x="82" y="311"/>
                      <a:pt x="82" y="311"/>
                      <a:pt x="82" y="311"/>
                    </a:cubicBezTo>
                    <a:cubicBezTo>
                      <a:pt x="77" y="265"/>
                      <a:pt x="69" y="220"/>
                      <a:pt x="58" y="17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8" name="Freeform 15"/>
              <p:cNvSpPr>
                <a:spLocks/>
              </p:cNvSpPr>
              <p:nvPr/>
            </p:nvSpPr>
            <p:spPr bwMode="auto">
              <a:xfrm>
                <a:off x="10709275" y="1781175"/>
                <a:ext cx="173038" cy="887413"/>
              </a:xfrm>
              <a:custGeom>
                <a:avLst/>
                <a:gdLst>
                  <a:gd name="T0" fmla="*/ 94 w 109"/>
                  <a:gd name="T1" fmla="*/ 559 h 559"/>
                  <a:gd name="T2" fmla="*/ 22 w 109"/>
                  <a:gd name="T3" fmla="*/ 559 h 559"/>
                  <a:gd name="T4" fmla="*/ 0 w 109"/>
                  <a:gd name="T5" fmla="*/ 0 h 559"/>
                  <a:gd name="T6" fmla="*/ 109 w 109"/>
                  <a:gd name="T7" fmla="*/ 101 h 559"/>
                  <a:gd name="T8" fmla="*/ 94 w 109"/>
                  <a:gd name="T9" fmla="*/ 559 h 559"/>
                </a:gdLst>
                <a:ahLst/>
                <a:cxnLst>
                  <a:cxn ang="0">
                    <a:pos x="T0" y="T1"/>
                  </a:cxn>
                  <a:cxn ang="0">
                    <a:pos x="T2" y="T3"/>
                  </a:cxn>
                  <a:cxn ang="0">
                    <a:pos x="T4" y="T5"/>
                  </a:cxn>
                  <a:cxn ang="0">
                    <a:pos x="T6" y="T7"/>
                  </a:cxn>
                  <a:cxn ang="0">
                    <a:pos x="T8" y="T9"/>
                  </a:cxn>
                </a:cxnLst>
                <a:rect l="0" t="0" r="r" b="b"/>
                <a:pathLst>
                  <a:path w="109" h="559">
                    <a:moveTo>
                      <a:pt x="94" y="559"/>
                    </a:moveTo>
                    <a:lnTo>
                      <a:pt x="22" y="559"/>
                    </a:lnTo>
                    <a:lnTo>
                      <a:pt x="0" y="0"/>
                    </a:lnTo>
                    <a:lnTo>
                      <a:pt x="109" y="101"/>
                    </a:lnTo>
                    <a:lnTo>
                      <a:pt x="94"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49" name="Freeform 16"/>
              <p:cNvSpPr>
                <a:spLocks/>
              </p:cNvSpPr>
              <p:nvPr/>
            </p:nvSpPr>
            <p:spPr bwMode="auto">
              <a:xfrm>
                <a:off x="10888663" y="1781175"/>
                <a:ext cx="161925" cy="887413"/>
              </a:xfrm>
              <a:custGeom>
                <a:avLst/>
                <a:gdLst>
                  <a:gd name="T0" fmla="*/ 88 w 102"/>
                  <a:gd name="T1" fmla="*/ 559 h 559"/>
                  <a:gd name="T2" fmla="*/ 17 w 102"/>
                  <a:gd name="T3" fmla="*/ 559 h 559"/>
                  <a:gd name="T4" fmla="*/ 0 w 102"/>
                  <a:gd name="T5" fmla="*/ 101 h 559"/>
                  <a:gd name="T6" fmla="*/ 102 w 102"/>
                  <a:gd name="T7" fmla="*/ 0 h 559"/>
                  <a:gd name="T8" fmla="*/ 88 w 102"/>
                  <a:gd name="T9" fmla="*/ 559 h 559"/>
                </a:gdLst>
                <a:ahLst/>
                <a:cxnLst>
                  <a:cxn ang="0">
                    <a:pos x="T0" y="T1"/>
                  </a:cxn>
                  <a:cxn ang="0">
                    <a:pos x="T2" y="T3"/>
                  </a:cxn>
                  <a:cxn ang="0">
                    <a:pos x="T4" y="T5"/>
                  </a:cxn>
                  <a:cxn ang="0">
                    <a:pos x="T6" y="T7"/>
                  </a:cxn>
                  <a:cxn ang="0">
                    <a:pos x="T8" y="T9"/>
                  </a:cxn>
                </a:cxnLst>
                <a:rect l="0" t="0" r="r" b="b"/>
                <a:pathLst>
                  <a:path w="102" h="559">
                    <a:moveTo>
                      <a:pt x="88" y="559"/>
                    </a:moveTo>
                    <a:lnTo>
                      <a:pt x="17" y="559"/>
                    </a:lnTo>
                    <a:lnTo>
                      <a:pt x="0" y="101"/>
                    </a:lnTo>
                    <a:lnTo>
                      <a:pt x="102" y="0"/>
                    </a:lnTo>
                    <a:lnTo>
                      <a:pt x="88" y="559"/>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0" name="Freeform 17"/>
              <p:cNvSpPr>
                <a:spLocks/>
              </p:cNvSpPr>
              <p:nvPr/>
            </p:nvSpPr>
            <p:spPr bwMode="auto">
              <a:xfrm>
                <a:off x="10506075" y="1885950"/>
                <a:ext cx="80963" cy="88900"/>
              </a:xfrm>
              <a:custGeom>
                <a:avLst/>
                <a:gdLst>
                  <a:gd name="T0" fmla="*/ 0 w 36"/>
                  <a:gd name="T1" fmla="*/ 0 h 40"/>
                  <a:gd name="T2" fmla="*/ 0 w 36"/>
                  <a:gd name="T3" fmla="*/ 22 h 40"/>
                  <a:gd name="T4" fmla="*/ 18 w 36"/>
                  <a:gd name="T5" fmla="*/ 40 h 40"/>
                  <a:gd name="T6" fmla="*/ 36 w 36"/>
                  <a:gd name="T7" fmla="*/ 22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2"/>
                      <a:pt x="0" y="22"/>
                      <a:pt x="0" y="22"/>
                    </a:cubicBezTo>
                    <a:cubicBezTo>
                      <a:pt x="0" y="32"/>
                      <a:pt x="8" y="40"/>
                      <a:pt x="18" y="40"/>
                    </a:cubicBezTo>
                    <a:cubicBezTo>
                      <a:pt x="28" y="40"/>
                      <a:pt x="36" y="32"/>
                      <a:pt x="36" y="22"/>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1" name="Freeform 18"/>
              <p:cNvSpPr>
                <a:spLocks/>
              </p:cNvSpPr>
              <p:nvPr/>
            </p:nvSpPr>
            <p:spPr bwMode="auto">
              <a:xfrm>
                <a:off x="11180763" y="1879600"/>
                <a:ext cx="79375" cy="88900"/>
              </a:xfrm>
              <a:custGeom>
                <a:avLst/>
                <a:gdLst>
                  <a:gd name="T0" fmla="*/ 0 w 36"/>
                  <a:gd name="T1" fmla="*/ 0 h 40"/>
                  <a:gd name="T2" fmla="*/ 0 w 36"/>
                  <a:gd name="T3" fmla="*/ 21 h 40"/>
                  <a:gd name="T4" fmla="*/ 18 w 36"/>
                  <a:gd name="T5" fmla="*/ 40 h 40"/>
                  <a:gd name="T6" fmla="*/ 36 w 36"/>
                  <a:gd name="T7" fmla="*/ 21 h 40"/>
                  <a:gd name="T8" fmla="*/ 36 w 36"/>
                  <a:gd name="T9" fmla="*/ 0 h 40"/>
                  <a:gd name="T10" fmla="*/ 0 w 36"/>
                  <a:gd name="T11" fmla="*/ 0 h 40"/>
                </a:gdLst>
                <a:ahLst/>
                <a:cxnLst>
                  <a:cxn ang="0">
                    <a:pos x="T0" y="T1"/>
                  </a:cxn>
                  <a:cxn ang="0">
                    <a:pos x="T2" y="T3"/>
                  </a:cxn>
                  <a:cxn ang="0">
                    <a:pos x="T4" y="T5"/>
                  </a:cxn>
                  <a:cxn ang="0">
                    <a:pos x="T6" y="T7"/>
                  </a:cxn>
                  <a:cxn ang="0">
                    <a:pos x="T8" y="T9"/>
                  </a:cxn>
                  <a:cxn ang="0">
                    <a:pos x="T10" y="T11"/>
                  </a:cxn>
                </a:cxnLst>
                <a:rect l="0" t="0" r="r" b="b"/>
                <a:pathLst>
                  <a:path w="36" h="40">
                    <a:moveTo>
                      <a:pt x="0" y="0"/>
                    </a:moveTo>
                    <a:cubicBezTo>
                      <a:pt x="0" y="21"/>
                      <a:pt x="0" y="21"/>
                      <a:pt x="0" y="21"/>
                    </a:cubicBezTo>
                    <a:cubicBezTo>
                      <a:pt x="0" y="31"/>
                      <a:pt x="8" y="40"/>
                      <a:pt x="18" y="40"/>
                    </a:cubicBezTo>
                    <a:cubicBezTo>
                      <a:pt x="28" y="40"/>
                      <a:pt x="36" y="31"/>
                      <a:pt x="36" y="21"/>
                    </a:cubicBezTo>
                    <a:cubicBezTo>
                      <a:pt x="36" y="0"/>
                      <a:pt x="36" y="0"/>
                      <a:pt x="36"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3" name="Freeform 19"/>
              <p:cNvSpPr>
                <a:spLocks/>
              </p:cNvSpPr>
              <p:nvPr/>
            </p:nvSpPr>
            <p:spPr bwMode="auto">
              <a:xfrm>
                <a:off x="10764838" y="901700"/>
                <a:ext cx="246063" cy="220663"/>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4" name="Freeform 20"/>
              <p:cNvSpPr>
                <a:spLocks noEditPoints="1"/>
              </p:cNvSpPr>
              <p:nvPr/>
            </p:nvSpPr>
            <p:spPr bwMode="auto">
              <a:xfrm>
                <a:off x="10450513" y="2552700"/>
                <a:ext cx="207963" cy="100013"/>
              </a:xfrm>
              <a:custGeom>
                <a:avLst/>
                <a:gdLst>
                  <a:gd name="T0" fmla="*/ 92 w 93"/>
                  <a:gd name="T1" fmla="*/ 21 h 45"/>
                  <a:gd name="T2" fmla="*/ 69 w 93"/>
                  <a:gd name="T3" fmla="*/ 15 h 45"/>
                  <a:gd name="T4" fmla="*/ 46 w 93"/>
                  <a:gd name="T5" fmla="*/ 14 h 45"/>
                  <a:gd name="T6" fmla="*/ 25 w 93"/>
                  <a:gd name="T7" fmla="*/ 4 h 45"/>
                  <a:gd name="T8" fmla="*/ 1 w 93"/>
                  <a:gd name="T9" fmla="*/ 0 h 45"/>
                  <a:gd name="T10" fmla="*/ 0 w 93"/>
                  <a:gd name="T11" fmla="*/ 3 h 45"/>
                  <a:gd name="T12" fmla="*/ 2 w 93"/>
                  <a:gd name="T13" fmla="*/ 7 h 45"/>
                  <a:gd name="T14" fmla="*/ 3 w 93"/>
                  <a:gd name="T15" fmla="*/ 15 h 45"/>
                  <a:gd name="T16" fmla="*/ 22 w 93"/>
                  <a:gd name="T17" fmla="*/ 32 h 45"/>
                  <a:gd name="T18" fmla="*/ 41 w 93"/>
                  <a:gd name="T19" fmla="*/ 20 h 45"/>
                  <a:gd name="T20" fmla="*/ 45 w 93"/>
                  <a:gd name="T21" fmla="*/ 19 h 45"/>
                  <a:gd name="T22" fmla="*/ 48 w 93"/>
                  <a:gd name="T23" fmla="*/ 21 h 45"/>
                  <a:gd name="T24" fmla="*/ 59 w 93"/>
                  <a:gd name="T25" fmla="*/ 41 h 45"/>
                  <a:gd name="T26" fmla="*/ 83 w 93"/>
                  <a:gd name="T27" fmla="*/ 34 h 45"/>
                  <a:gd name="T28" fmla="*/ 88 w 93"/>
                  <a:gd name="T29" fmla="*/ 27 h 45"/>
                  <a:gd name="T30" fmla="*/ 91 w 93"/>
                  <a:gd name="T31" fmla="*/ 24 h 45"/>
                  <a:gd name="T32" fmla="*/ 92 w 93"/>
                  <a:gd name="T33" fmla="*/ 21 h 45"/>
                  <a:gd name="T34" fmla="*/ 31 w 93"/>
                  <a:gd name="T35" fmla="*/ 27 h 45"/>
                  <a:gd name="T36" fmla="*/ 13 w 93"/>
                  <a:gd name="T37" fmla="*/ 28 h 45"/>
                  <a:gd name="T38" fmla="*/ 7 w 93"/>
                  <a:gd name="T39" fmla="*/ 9 h 45"/>
                  <a:gd name="T40" fmla="*/ 25 w 93"/>
                  <a:gd name="T41" fmla="*/ 6 h 45"/>
                  <a:gd name="T42" fmla="*/ 36 w 93"/>
                  <a:gd name="T43" fmla="*/ 12 h 45"/>
                  <a:gd name="T44" fmla="*/ 31 w 93"/>
                  <a:gd name="T45" fmla="*/ 27 h 45"/>
                  <a:gd name="T46" fmla="*/ 68 w 93"/>
                  <a:gd name="T47" fmla="*/ 41 h 45"/>
                  <a:gd name="T48" fmla="*/ 53 w 93"/>
                  <a:gd name="T49" fmla="*/ 33 h 45"/>
                  <a:gd name="T50" fmla="*/ 56 w 93"/>
                  <a:gd name="T51" fmla="*/ 17 h 45"/>
                  <a:gd name="T52" fmla="*/ 68 w 93"/>
                  <a:gd name="T53" fmla="*/ 17 h 45"/>
                  <a:gd name="T54" fmla="*/ 83 w 93"/>
                  <a:gd name="T55" fmla="*/ 27 h 45"/>
                  <a:gd name="T56" fmla="*/ 68 w 93"/>
                  <a:gd name="T57"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45">
                    <a:moveTo>
                      <a:pt x="92" y="21"/>
                    </a:moveTo>
                    <a:cubicBezTo>
                      <a:pt x="92" y="21"/>
                      <a:pt x="79" y="16"/>
                      <a:pt x="69" y="15"/>
                    </a:cubicBezTo>
                    <a:cubicBezTo>
                      <a:pt x="59" y="14"/>
                      <a:pt x="50" y="15"/>
                      <a:pt x="46" y="14"/>
                    </a:cubicBezTo>
                    <a:cubicBezTo>
                      <a:pt x="41" y="13"/>
                      <a:pt x="34" y="8"/>
                      <a:pt x="25" y="4"/>
                    </a:cubicBezTo>
                    <a:cubicBezTo>
                      <a:pt x="15" y="1"/>
                      <a:pt x="1" y="0"/>
                      <a:pt x="1" y="0"/>
                    </a:cubicBezTo>
                    <a:cubicBezTo>
                      <a:pt x="0" y="0"/>
                      <a:pt x="0" y="1"/>
                      <a:pt x="0" y="3"/>
                    </a:cubicBezTo>
                    <a:cubicBezTo>
                      <a:pt x="0" y="4"/>
                      <a:pt x="0" y="5"/>
                      <a:pt x="2" y="7"/>
                    </a:cubicBezTo>
                    <a:cubicBezTo>
                      <a:pt x="4" y="8"/>
                      <a:pt x="3" y="15"/>
                      <a:pt x="3" y="15"/>
                    </a:cubicBezTo>
                    <a:cubicBezTo>
                      <a:pt x="3" y="26"/>
                      <a:pt x="10" y="31"/>
                      <a:pt x="22" y="32"/>
                    </a:cubicBezTo>
                    <a:cubicBezTo>
                      <a:pt x="34" y="33"/>
                      <a:pt x="39" y="21"/>
                      <a:pt x="41" y="20"/>
                    </a:cubicBezTo>
                    <a:cubicBezTo>
                      <a:pt x="43" y="18"/>
                      <a:pt x="45" y="19"/>
                      <a:pt x="45" y="19"/>
                    </a:cubicBezTo>
                    <a:cubicBezTo>
                      <a:pt x="45" y="19"/>
                      <a:pt x="47" y="19"/>
                      <a:pt x="48" y="21"/>
                    </a:cubicBezTo>
                    <a:cubicBezTo>
                      <a:pt x="49" y="23"/>
                      <a:pt x="48" y="36"/>
                      <a:pt x="59" y="41"/>
                    </a:cubicBezTo>
                    <a:cubicBezTo>
                      <a:pt x="70" y="45"/>
                      <a:pt x="79" y="44"/>
                      <a:pt x="83" y="34"/>
                    </a:cubicBezTo>
                    <a:cubicBezTo>
                      <a:pt x="83" y="34"/>
                      <a:pt x="85" y="28"/>
                      <a:pt x="88" y="27"/>
                    </a:cubicBezTo>
                    <a:cubicBezTo>
                      <a:pt x="90" y="27"/>
                      <a:pt x="90" y="26"/>
                      <a:pt x="91" y="24"/>
                    </a:cubicBezTo>
                    <a:cubicBezTo>
                      <a:pt x="92" y="23"/>
                      <a:pt x="93" y="22"/>
                      <a:pt x="92" y="21"/>
                    </a:cubicBezTo>
                    <a:close/>
                    <a:moveTo>
                      <a:pt x="31" y="27"/>
                    </a:moveTo>
                    <a:cubicBezTo>
                      <a:pt x="27" y="31"/>
                      <a:pt x="21" y="31"/>
                      <a:pt x="13" y="28"/>
                    </a:cubicBezTo>
                    <a:cubicBezTo>
                      <a:pt x="6" y="25"/>
                      <a:pt x="4" y="19"/>
                      <a:pt x="7" y="9"/>
                    </a:cubicBezTo>
                    <a:cubicBezTo>
                      <a:pt x="9" y="0"/>
                      <a:pt x="25" y="6"/>
                      <a:pt x="25" y="6"/>
                    </a:cubicBezTo>
                    <a:cubicBezTo>
                      <a:pt x="31" y="9"/>
                      <a:pt x="31" y="9"/>
                      <a:pt x="36" y="12"/>
                    </a:cubicBezTo>
                    <a:cubicBezTo>
                      <a:pt x="40" y="15"/>
                      <a:pt x="35" y="24"/>
                      <a:pt x="31" y="27"/>
                    </a:cubicBezTo>
                    <a:close/>
                    <a:moveTo>
                      <a:pt x="68" y="41"/>
                    </a:moveTo>
                    <a:cubicBezTo>
                      <a:pt x="61" y="40"/>
                      <a:pt x="55" y="37"/>
                      <a:pt x="53" y="33"/>
                    </a:cubicBezTo>
                    <a:cubicBezTo>
                      <a:pt x="51" y="28"/>
                      <a:pt x="50" y="18"/>
                      <a:pt x="56" y="17"/>
                    </a:cubicBezTo>
                    <a:cubicBezTo>
                      <a:pt x="61" y="16"/>
                      <a:pt x="61" y="16"/>
                      <a:pt x="68" y="17"/>
                    </a:cubicBezTo>
                    <a:cubicBezTo>
                      <a:pt x="68" y="17"/>
                      <a:pt x="85" y="18"/>
                      <a:pt x="83" y="27"/>
                    </a:cubicBezTo>
                    <a:cubicBezTo>
                      <a:pt x="80" y="37"/>
                      <a:pt x="76" y="42"/>
                      <a:pt x="68"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5" name="Freeform 21"/>
              <p:cNvSpPr>
                <a:spLocks/>
              </p:cNvSpPr>
              <p:nvPr/>
            </p:nvSpPr>
            <p:spPr bwMode="auto">
              <a:xfrm>
                <a:off x="10455275" y="2554288"/>
                <a:ext cx="6350" cy="7938"/>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3"/>
                      <a:pt x="0" y="2"/>
                      <a:pt x="0" y="1"/>
                    </a:cubicBezTo>
                    <a:cubicBezTo>
                      <a:pt x="0" y="1"/>
                      <a:pt x="1" y="0"/>
                      <a:pt x="2" y="0"/>
                    </a:cubicBezTo>
                    <a:cubicBezTo>
                      <a:pt x="2" y="1"/>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6" name="Freeform 22"/>
              <p:cNvSpPr>
                <a:spLocks/>
              </p:cNvSpPr>
              <p:nvPr/>
            </p:nvSpPr>
            <p:spPr bwMode="auto">
              <a:xfrm>
                <a:off x="10644188" y="2601913"/>
                <a:ext cx="6350" cy="6350"/>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2"/>
                      <a:pt x="2" y="3"/>
                      <a:pt x="1" y="3"/>
                    </a:cubicBezTo>
                    <a:cubicBezTo>
                      <a:pt x="0" y="2"/>
                      <a:pt x="0" y="2"/>
                      <a:pt x="0" y="1"/>
                    </a:cubicBezTo>
                    <a:cubicBezTo>
                      <a:pt x="0" y="0"/>
                      <a:pt x="1" y="0"/>
                      <a:pt x="2" y="0"/>
                    </a:cubicBezTo>
                    <a:cubicBezTo>
                      <a:pt x="3"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7" name="Rectangle 23"/>
              <p:cNvSpPr>
                <a:spLocks noChangeArrowheads="1"/>
              </p:cNvSpPr>
              <p:nvPr/>
            </p:nvSpPr>
            <p:spPr bwMode="auto">
              <a:xfrm>
                <a:off x="10247313" y="2632075"/>
                <a:ext cx="312738" cy="1000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8" name="Freeform 24"/>
              <p:cNvSpPr>
                <a:spLocks/>
              </p:cNvSpPr>
              <p:nvPr/>
            </p:nvSpPr>
            <p:spPr bwMode="auto">
              <a:xfrm>
                <a:off x="10328275" y="2601913"/>
                <a:ext cx="96838"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59" name="Freeform 25"/>
              <p:cNvSpPr>
                <a:spLocks/>
              </p:cNvSpPr>
              <p:nvPr/>
            </p:nvSpPr>
            <p:spPr bwMode="auto">
              <a:xfrm>
                <a:off x="10477500" y="2601913"/>
                <a:ext cx="95250" cy="46038"/>
              </a:xfrm>
              <a:custGeom>
                <a:avLst/>
                <a:gdLst>
                  <a:gd name="T0" fmla="*/ 22 w 43"/>
                  <a:gd name="T1" fmla="*/ 0 h 21"/>
                  <a:gd name="T2" fmla="*/ 0 w 43"/>
                  <a:gd name="T3" fmla="*/ 21 h 21"/>
                  <a:gd name="T4" fmla="*/ 43 w 43"/>
                  <a:gd name="T5" fmla="*/ 21 h 21"/>
                  <a:gd name="T6" fmla="*/ 22 w 43"/>
                  <a:gd name="T7" fmla="*/ 0 h 21"/>
                </a:gdLst>
                <a:ahLst/>
                <a:cxnLst>
                  <a:cxn ang="0">
                    <a:pos x="T0" y="T1"/>
                  </a:cxn>
                  <a:cxn ang="0">
                    <a:pos x="T2" y="T3"/>
                  </a:cxn>
                  <a:cxn ang="0">
                    <a:pos x="T4" y="T5"/>
                  </a:cxn>
                  <a:cxn ang="0">
                    <a:pos x="T6" y="T7"/>
                  </a:cxn>
                </a:cxnLst>
                <a:rect l="0" t="0" r="r" b="b"/>
                <a:pathLst>
                  <a:path w="43" h="21">
                    <a:moveTo>
                      <a:pt x="22" y="0"/>
                    </a:moveTo>
                    <a:cubicBezTo>
                      <a:pt x="10" y="0"/>
                      <a:pt x="0" y="9"/>
                      <a:pt x="0" y="21"/>
                    </a:cubicBezTo>
                    <a:cubicBezTo>
                      <a:pt x="43" y="21"/>
                      <a:pt x="43" y="21"/>
                      <a:pt x="43" y="21"/>
                    </a:cubicBezTo>
                    <a:cubicBezTo>
                      <a:pt x="43" y="9"/>
                      <a:pt x="34" y="0"/>
                      <a:pt x="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0" name="Rectangle 26"/>
              <p:cNvSpPr>
                <a:spLocks noChangeArrowheads="1"/>
              </p:cNvSpPr>
              <p:nvPr/>
            </p:nvSpPr>
            <p:spPr bwMode="auto">
              <a:xfrm>
                <a:off x="10377488" y="2601913"/>
                <a:ext cx="149225"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1" name="Freeform 27"/>
              <p:cNvSpPr>
                <a:spLocks/>
              </p:cNvSpPr>
              <p:nvPr/>
            </p:nvSpPr>
            <p:spPr bwMode="auto">
              <a:xfrm>
                <a:off x="10653713" y="1166813"/>
                <a:ext cx="460375" cy="614363"/>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2" name="Freeform 28"/>
              <p:cNvSpPr>
                <a:spLocks/>
              </p:cNvSpPr>
              <p:nvPr/>
            </p:nvSpPr>
            <p:spPr bwMode="auto">
              <a:xfrm>
                <a:off x="10709275" y="1781175"/>
                <a:ext cx="341313" cy="182563"/>
              </a:xfrm>
              <a:custGeom>
                <a:avLst/>
                <a:gdLst>
                  <a:gd name="T0" fmla="*/ 154 w 154"/>
                  <a:gd name="T1" fmla="*/ 0 h 82"/>
                  <a:gd name="T2" fmla="*/ 0 w 154"/>
                  <a:gd name="T3" fmla="*/ 0 h 82"/>
                  <a:gd name="T4" fmla="*/ 60 w 154"/>
                  <a:gd name="T5" fmla="*/ 70 h 82"/>
                  <a:gd name="T6" fmla="*/ 79 w 154"/>
                  <a:gd name="T7" fmla="*/ 82 h 82"/>
                  <a:gd name="T8" fmla="*/ 98 w 154"/>
                  <a:gd name="T9" fmla="*/ 70 h 82"/>
                  <a:gd name="T10" fmla="*/ 154 w 154"/>
                  <a:gd name="T11" fmla="*/ 0 h 82"/>
                </a:gdLst>
                <a:ahLst/>
                <a:cxnLst>
                  <a:cxn ang="0">
                    <a:pos x="T0" y="T1"/>
                  </a:cxn>
                  <a:cxn ang="0">
                    <a:pos x="T2" y="T3"/>
                  </a:cxn>
                  <a:cxn ang="0">
                    <a:pos x="T4" y="T5"/>
                  </a:cxn>
                  <a:cxn ang="0">
                    <a:pos x="T6" y="T7"/>
                  </a:cxn>
                  <a:cxn ang="0">
                    <a:pos x="T8" y="T9"/>
                  </a:cxn>
                  <a:cxn ang="0">
                    <a:pos x="T10" y="T11"/>
                  </a:cxn>
                </a:cxnLst>
                <a:rect l="0" t="0" r="r" b="b"/>
                <a:pathLst>
                  <a:path w="154" h="82">
                    <a:moveTo>
                      <a:pt x="154" y="0"/>
                    </a:moveTo>
                    <a:cubicBezTo>
                      <a:pt x="0" y="0"/>
                      <a:pt x="0" y="0"/>
                      <a:pt x="0" y="0"/>
                    </a:cubicBezTo>
                    <a:cubicBezTo>
                      <a:pt x="60" y="70"/>
                      <a:pt x="60" y="70"/>
                      <a:pt x="60" y="70"/>
                    </a:cubicBezTo>
                    <a:cubicBezTo>
                      <a:pt x="63" y="77"/>
                      <a:pt x="71" y="82"/>
                      <a:pt x="79" y="82"/>
                    </a:cubicBezTo>
                    <a:cubicBezTo>
                      <a:pt x="87" y="82"/>
                      <a:pt x="94" y="77"/>
                      <a:pt x="98" y="70"/>
                    </a:cubicBezTo>
                    <a:lnTo>
                      <a:pt x="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3" name="Rectangle 29"/>
              <p:cNvSpPr>
                <a:spLocks noChangeArrowheads="1"/>
              </p:cNvSpPr>
              <p:nvPr/>
            </p:nvSpPr>
            <p:spPr bwMode="auto">
              <a:xfrm>
                <a:off x="10836275" y="1411288"/>
                <a:ext cx="22225" cy="106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4" name="Freeform 30"/>
              <p:cNvSpPr>
                <a:spLocks/>
              </p:cNvSpPr>
              <p:nvPr/>
            </p:nvSpPr>
            <p:spPr bwMode="auto">
              <a:xfrm>
                <a:off x="10872788" y="1411288"/>
                <a:ext cx="85725" cy="106363"/>
              </a:xfrm>
              <a:custGeom>
                <a:avLst/>
                <a:gdLst>
                  <a:gd name="T0" fmla="*/ 54 w 54"/>
                  <a:gd name="T1" fmla="*/ 11 h 67"/>
                  <a:gd name="T2" fmla="*/ 34 w 54"/>
                  <a:gd name="T3" fmla="*/ 11 h 67"/>
                  <a:gd name="T4" fmla="*/ 34 w 54"/>
                  <a:gd name="T5" fmla="*/ 67 h 67"/>
                  <a:gd name="T6" fmla="*/ 20 w 54"/>
                  <a:gd name="T7" fmla="*/ 67 h 67"/>
                  <a:gd name="T8" fmla="*/ 20 w 54"/>
                  <a:gd name="T9" fmla="*/ 11 h 67"/>
                  <a:gd name="T10" fmla="*/ 0 w 54"/>
                  <a:gd name="T11" fmla="*/ 11 h 67"/>
                  <a:gd name="T12" fmla="*/ 0 w 54"/>
                  <a:gd name="T13" fmla="*/ 0 h 67"/>
                  <a:gd name="T14" fmla="*/ 54 w 54"/>
                  <a:gd name="T15" fmla="*/ 0 h 67"/>
                  <a:gd name="T16" fmla="*/ 54 w 54"/>
                  <a:gd name="T1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11"/>
                    </a:moveTo>
                    <a:lnTo>
                      <a:pt x="34" y="11"/>
                    </a:lnTo>
                    <a:lnTo>
                      <a:pt x="34" y="67"/>
                    </a:lnTo>
                    <a:lnTo>
                      <a:pt x="20" y="67"/>
                    </a:lnTo>
                    <a:lnTo>
                      <a:pt x="20" y="11"/>
                    </a:lnTo>
                    <a:lnTo>
                      <a:pt x="0" y="11"/>
                    </a:lnTo>
                    <a:lnTo>
                      <a:pt x="0" y="0"/>
                    </a:lnTo>
                    <a:lnTo>
                      <a:pt x="54" y="0"/>
                    </a:lnTo>
                    <a:lnTo>
                      <a:pt x="5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5" name="Freeform 31"/>
              <p:cNvSpPr>
                <a:spLocks noEditPoints="1"/>
              </p:cNvSpPr>
              <p:nvPr/>
            </p:nvSpPr>
            <p:spPr bwMode="auto">
              <a:xfrm>
                <a:off x="10769600" y="1323975"/>
                <a:ext cx="241300" cy="277813"/>
              </a:xfrm>
              <a:custGeom>
                <a:avLst/>
                <a:gdLst>
                  <a:gd name="T0" fmla="*/ 75 w 152"/>
                  <a:gd name="T1" fmla="*/ 0 h 175"/>
                  <a:gd name="T2" fmla="*/ 0 w 152"/>
                  <a:gd name="T3" fmla="*/ 44 h 175"/>
                  <a:gd name="T4" fmla="*/ 0 w 152"/>
                  <a:gd name="T5" fmla="*/ 132 h 175"/>
                  <a:gd name="T6" fmla="*/ 77 w 152"/>
                  <a:gd name="T7" fmla="*/ 175 h 175"/>
                  <a:gd name="T8" fmla="*/ 152 w 152"/>
                  <a:gd name="T9" fmla="*/ 132 h 175"/>
                  <a:gd name="T10" fmla="*/ 152 w 152"/>
                  <a:gd name="T11" fmla="*/ 44 h 175"/>
                  <a:gd name="T12" fmla="*/ 75 w 152"/>
                  <a:gd name="T13" fmla="*/ 0 h 175"/>
                  <a:gd name="T14" fmla="*/ 141 w 152"/>
                  <a:gd name="T15" fmla="*/ 125 h 175"/>
                  <a:gd name="T16" fmla="*/ 77 w 152"/>
                  <a:gd name="T17" fmla="*/ 163 h 175"/>
                  <a:gd name="T18" fmla="*/ 11 w 152"/>
                  <a:gd name="T19" fmla="*/ 125 h 175"/>
                  <a:gd name="T20" fmla="*/ 11 w 152"/>
                  <a:gd name="T21" fmla="*/ 51 h 175"/>
                  <a:gd name="T22" fmla="*/ 75 w 152"/>
                  <a:gd name="T23" fmla="*/ 13 h 175"/>
                  <a:gd name="T24" fmla="*/ 141 w 152"/>
                  <a:gd name="T25" fmla="*/ 51 h 175"/>
                  <a:gd name="T26" fmla="*/ 141 w 152"/>
                  <a:gd name="T27" fmla="*/ 1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75">
                    <a:moveTo>
                      <a:pt x="75" y="0"/>
                    </a:moveTo>
                    <a:lnTo>
                      <a:pt x="0" y="44"/>
                    </a:lnTo>
                    <a:lnTo>
                      <a:pt x="0" y="132"/>
                    </a:lnTo>
                    <a:lnTo>
                      <a:pt x="77" y="175"/>
                    </a:lnTo>
                    <a:lnTo>
                      <a:pt x="152" y="132"/>
                    </a:lnTo>
                    <a:lnTo>
                      <a:pt x="152" y="44"/>
                    </a:lnTo>
                    <a:lnTo>
                      <a:pt x="75" y="0"/>
                    </a:lnTo>
                    <a:close/>
                    <a:moveTo>
                      <a:pt x="141" y="125"/>
                    </a:moveTo>
                    <a:lnTo>
                      <a:pt x="77" y="163"/>
                    </a:lnTo>
                    <a:lnTo>
                      <a:pt x="11" y="125"/>
                    </a:lnTo>
                    <a:lnTo>
                      <a:pt x="11" y="51"/>
                    </a:lnTo>
                    <a:lnTo>
                      <a:pt x="75" y="13"/>
                    </a:lnTo>
                    <a:lnTo>
                      <a:pt x="141" y="51"/>
                    </a:lnTo>
                    <a:lnTo>
                      <a:pt x="141"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6" name="Rectangle 32"/>
              <p:cNvSpPr>
                <a:spLocks noChangeArrowheads="1"/>
              </p:cNvSpPr>
              <p:nvPr/>
            </p:nvSpPr>
            <p:spPr bwMode="auto">
              <a:xfrm>
                <a:off x="10694988" y="1758950"/>
                <a:ext cx="374650" cy="53975"/>
              </a:xfrm>
              <a:prstGeom prst="rect">
                <a:avLst/>
              </a:prstGeom>
              <a:solidFill>
                <a:srgbClr val="FCD1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
            <p:nvSpPr>
              <p:cNvPr id="167" name="Freeform 33"/>
              <p:cNvSpPr>
                <a:spLocks/>
              </p:cNvSpPr>
              <p:nvPr/>
            </p:nvSpPr>
            <p:spPr bwMode="auto">
              <a:xfrm>
                <a:off x="10847388" y="1736725"/>
                <a:ext cx="85725" cy="100013"/>
              </a:xfrm>
              <a:custGeom>
                <a:avLst/>
                <a:gdLst>
                  <a:gd name="T0" fmla="*/ 28 w 54"/>
                  <a:gd name="T1" fmla="*/ 0 h 63"/>
                  <a:gd name="T2" fmla="*/ 0 w 54"/>
                  <a:gd name="T3" fmla="*/ 16 h 63"/>
                  <a:gd name="T4" fmla="*/ 0 w 54"/>
                  <a:gd name="T5" fmla="*/ 48 h 63"/>
                  <a:gd name="T6" fmla="*/ 28 w 54"/>
                  <a:gd name="T7" fmla="*/ 63 h 63"/>
                  <a:gd name="T8" fmla="*/ 54 w 54"/>
                  <a:gd name="T9" fmla="*/ 48 h 63"/>
                  <a:gd name="T10" fmla="*/ 54 w 54"/>
                  <a:gd name="T11" fmla="*/ 16 h 63"/>
                  <a:gd name="T12" fmla="*/ 28 w 5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54" h="63">
                    <a:moveTo>
                      <a:pt x="28" y="0"/>
                    </a:moveTo>
                    <a:lnTo>
                      <a:pt x="0" y="16"/>
                    </a:lnTo>
                    <a:lnTo>
                      <a:pt x="0" y="48"/>
                    </a:lnTo>
                    <a:lnTo>
                      <a:pt x="28" y="63"/>
                    </a:lnTo>
                    <a:lnTo>
                      <a:pt x="54" y="48"/>
                    </a:lnTo>
                    <a:lnTo>
                      <a:pt x="54" y="16"/>
                    </a:lnTo>
                    <a:lnTo>
                      <a:pt x="28"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grpSp>
      </p:grpSp>
    </p:spTree>
    <p:extLst>
      <p:ext uri="{BB962C8B-B14F-4D97-AF65-F5344CB8AC3E}">
        <p14:creationId xmlns:p14="http://schemas.microsoft.com/office/powerpoint/2010/main" val="13042366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660D3-D388-43CB-9B60-C3B8E53F8A9F}"/>
              </a:ext>
            </a:extLst>
          </p:cNvPr>
          <p:cNvSpPr>
            <a:spLocks noGrp="1"/>
          </p:cNvSpPr>
          <p:nvPr>
            <p:ph type="title"/>
          </p:nvPr>
        </p:nvSpPr>
        <p:spPr/>
        <p:txBody>
          <a:bodyPr/>
          <a:lstStyle/>
          <a:p>
            <a:r>
              <a:rPr lang="en-US" dirty="0"/>
              <a:t>Application Lifecycle Evolution</a:t>
            </a:r>
          </a:p>
        </p:txBody>
      </p:sp>
    </p:spTree>
    <p:extLst>
      <p:ext uri="{BB962C8B-B14F-4D97-AF65-F5344CB8AC3E}">
        <p14:creationId xmlns:p14="http://schemas.microsoft.com/office/powerpoint/2010/main" val="241482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56828" y="123321"/>
            <a:ext cx="11149013" cy="509171"/>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endParaRPr lang="en-US" sz="4665" dirty="0"/>
          </a:p>
        </p:txBody>
      </p:sp>
      <p:graphicFrame>
        <p:nvGraphicFramePr>
          <p:cNvPr id="14" name="Diagram 13"/>
          <p:cNvGraphicFramePr/>
          <p:nvPr>
            <p:extLst/>
          </p:nvPr>
        </p:nvGraphicFramePr>
        <p:xfrm>
          <a:off x="476337" y="1916908"/>
          <a:ext cx="4616235" cy="3785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 name="TextBox 57"/>
          <p:cNvSpPr txBox="1"/>
          <p:nvPr/>
        </p:nvSpPr>
        <p:spPr>
          <a:xfrm>
            <a:off x="2544006" y="3600182"/>
            <a:ext cx="480901" cy="323422"/>
          </a:xfrm>
          <a:prstGeom prst="rect">
            <a:avLst/>
          </a:prstGeom>
          <a:noFill/>
        </p:spPr>
        <p:txBody>
          <a:bodyPr wrap="none" lIns="0" tIns="0" rIns="0" bIns="0" rtlCol="0">
            <a:spAutoFit/>
          </a:bodyPr>
          <a:lstStyle/>
          <a:p>
            <a:pPr algn="ctr"/>
            <a:r>
              <a:rPr lang="en-US" sz="1051" b="1" dirty="0"/>
              <a:t>1 to 3</a:t>
            </a:r>
          </a:p>
          <a:p>
            <a:pPr algn="ctr"/>
            <a:r>
              <a:rPr lang="en-US" sz="1051" b="1" dirty="0"/>
              <a:t>months</a:t>
            </a:r>
          </a:p>
        </p:txBody>
      </p:sp>
      <p:sp>
        <p:nvSpPr>
          <p:cNvPr id="3" name="Arc 2"/>
          <p:cNvSpPr/>
          <p:nvPr/>
        </p:nvSpPr>
        <p:spPr>
          <a:xfrm>
            <a:off x="2266212" y="3291533"/>
            <a:ext cx="1036489" cy="1036489"/>
          </a:xfrm>
          <a:prstGeom prst="arc">
            <a:avLst>
              <a:gd name="adj1" fmla="val 16200000"/>
              <a:gd name="adj2" fmla="val 1464072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7" name="Text Placeholder 4"/>
          <p:cNvSpPr txBox="1">
            <a:spLocks/>
          </p:cNvSpPr>
          <p:nvPr/>
        </p:nvSpPr>
        <p:spPr>
          <a:xfrm>
            <a:off x="5369235" y="1457325"/>
            <a:ext cx="6821179" cy="1197864"/>
          </a:xfrm>
          <a:prstGeom prst="rect">
            <a:avLst/>
          </a:prstGeom>
          <a:solidFill>
            <a:schemeClr val="tx1">
              <a:alpha val="5000"/>
            </a:schemeClr>
          </a:solidFill>
        </p:spPr>
        <p:txBody>
          <a:bodyPr lIns="137160" tIns="0" rIns="45720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71" dirty="0">
                <a:gradFill>
                  <a:gsLst>
                    <a:gs pos="0">
                      <a:schemeClr val="tx1"/>
                    </a:gs>
                    <a:gs pos="100000">
                      <a:schemeClr val="tx1"/>
                    </a:gs>
                  </a:gsLst>
                  <a:lin ang="5400000" scaled="0"/>
                </a:gradFill>
                <a:latin typeface="Segoe UI Light"/>
              </a:rPr>
              <a:t>Focus on Business Value.</a:t>
            </a:r>
          </a:p>
        </p:txBody>
      </p:sp>
      <p:sp>
        <p:nvSpPr>
          <p:cNvPr id="8" name="Text Placeholder 4"/>
          <p:cNvSpPr txBox="1">
            <a:spLocks/>
          </p:cNvSpPr>
          <p:nvPr/>
        </p:nvSpPr>
        <p:spPr>
          <a:xfrm>
            <a:off x="5369235" y="2725483"/>
            <a:ext cx="6821179" cy="1197864"/>
          </a:xfrm>
          <a:prstGeom prst="rect">
            <a:avLst/>
          </a:prstGeom>
          <a:solidFill>
            <a:schemeClr val="tx1">
              <a:alpha val="5000"/>
            </a:schemeClr>
          </a:solidFill>
        </p:spPr>
        <p:txBody>
          <a:bodyPr lIns="137160" tIns="0" rIns="45720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71" dirty="0">
                <a:gradFill>
                  <a:gsLst>
                    <a:gs pos="0">
                      <a:schemeClr val="tx1"/>
                    </a:gs>
                    <a:gs pos="100000">
                      <a:schemeClr val="tx1"/>
                    </a:gs>
                  </a:gsLst>
                  <a:lin ang="5400000" scaled="0"/>
                </a:gradFill>
                <a:latin typeface="Segoe UI Light"/>
              </a:rPr>
              <a:t>Continuous Integration.</a:t>
            </a:r>
          </a:p>
        </p:txBody>
      </p:sp>
      <p:sp>
        <p:nvSpPr>
          <p:cNvPr id="9" name="Text Placeholder 4"/>
          <p:cNvSpPr txBox="1">
            <a:spLocks/>
          </p:cNvSpPr>
          <p:nvPr/>
        </p:nvSpPr>
        <p:spPr>
          <a:xfrm>
            <a:off x="5369235" y="3993641"/>
            <a:ext cx="6821179" cy="1197864"/>
          </a:xfrm>
          <a:prstGeom prst="rect">
            <a:avLst/>
          </a:prstGeom>
          <a:solidFill>
            <a:schemeClr val="tx1">
              <a:alpha val="5000"/>
            </a:schemeClr>
          </a:solidFill>
        </p:spPr>
        <p:txBody>
          <a:bodyPr lIns="137160" tIns="0" rIns="45720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71" dirty="0">
                <a:gradFill>
                  <a:gsLst>
                    <a:gs pos="0">
                      <a:schemeClr val="tx1"/>
                    </a:gs>
                    <a:gs pos="100000">
                      <a:schemeClr val="tx1"/>
                    </a:gs>
                  </a:gsLst>
                  <a:lin ang="5400000" scaled="0"/>
                </a:gradFill>
                <a:latin typeface="Segoe UI Light"/>
              </a:rPr>
              <a:t>Automated Release Pipeline.</a:t>
            </a:r>
          </a:p>
        </p:txBody>
      </p:sp>
      <p:sp>
        <p:nvSpPr>
          <p:cNvPr id="10" name="Text Placeholder 4"/>
          <p:cNvSpPr txBox="1">
            <a:spLocks/>
          </p:cNvSpPr>
          <p:nvPr/>
        </p:nvSpPr>
        <p:spPr>
          <a:xfrm>
            <a:off x="5369235" y="5304911"/>
            <a:ext cx="6821179" cy="1197864"/>
          </a:xfrm>
          <a:prstGeom prst="rect">
            <a:avLst/>
          </a:prstGeom>
          <a:solidFill>
            <a:schemeClr val="tx1">
              <a:alpha val="5000"/>
            </a:schemeClr>
          </a:solidFill>
        </p:spPr>
        <p:txBody>
          <a:bodyPr lIns="137160" tIns="0" rIns="45720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71" dirty="0">
                <a:gradFill>
                  <a:gsLst>
                    <a:gs pos="0">
                      <a:schemeClr val="tx1"/>
                    </a:gs>
                    <a:gs pos="100000">
                      <a:schemeClr val="tx1"/>
                    </a:gs>
                  </a:gsLst>
                  <a:lin ang="5400000" scaled="0"/>
                </a:gradFill>
                <a:latin typeface="Segoe UI Light"/>
              </a:rPr>
              <a:t>Integrated Operations Management.</a:t>
            </a:r>
          </a:p>
        </p:txBody>
      </p:sp>
      <p:sp>
        <p:nvSpPr>
          <p:cNvPr id="2" name="Title 1">
            <a:extLst>
              <a:ext uri="{FF2B5EF4-FFF2-40B4-BE49-F238E27FC236}">
                <a16:creationId xmlns:a16="http://schemas.microsoft.com/office/drawing/2014/main" id="{614E40E9-7476-4074-9CF3-D5A63145D31D}"/>
              </a:ext>
            </a:extLst>
          </p:cNvPr>
          <p:cNvSpPr>
            <a:spLocks noGrp="1"/>
          </p:cNvSpPr>
          <p:nvPr>
            <p:ph type="title"/>
          </p:nvPr>
        </p:nvSpPr>
        <p:spPr>
          <a:xfrm>
            <a:off x="588263" y="457200"/>
            <a:ext cx="11018520" cy="553998"/>
          </a:xfrm>
        </p:spPr>
        <p:txBody>
          <a:bodyPr/>
          <a:lstStyle/>
          <a:p>
            <a:r>
              <a:rPr lang="en-US" dirty="0"/>
              <a:t>ALM Process – DevOps approach</a:t>
            </a:r>
          </a:p>
        </p:txBody>
      </p:sp>
    </p:spTree>
    <p:extLst>
      <p:ext uri="{BB962C8B-B14F-4D97-AF65-F5344CB8AC3E}">
        <p14:creationId xmlns:p14="http://schemas.microsoft.com/office/powerpoint/2010/main" val="3773558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heel(1)">
                                      <p:cBhvr>
                                        <p:cTn id="13" dur="2000"/>
                                        <p:tgtEl>
                                          <p:spTgt spid="58"/>
                                        </p:tgtEl>
                                      </p:cBhvr>
                                    </p:animEffect>
                                  </p:childTnLst>
                                </p:cTn>
                              </p:par>
                            </p:childTnLst>
                          </p:cTn>
                        </p:par>
                        <p:par>
                          <p:cTn id="14" fill="hold">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7"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7"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58" grpId="0"/>
      <p:bldP spid="3"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F7101-5654-4266-BCF9-A922FA297546}"/>
              </a:ext>
            </a:extLst>
          </p:cNvPr>
          <p:cNvSpPr>
            <a:spLocks noGrp="1"/>
          </p:cNvSpPr>
          <p:nvPr>
            <p:ph type="title"/>
          </p:nvPr>
        </p:nvSpPr>
        <p:spPr/>
        <p:txBody>
          <a:bodyPr/>
          <a:lstStyle/>
          <a:p>
            <a:r>
              <a:rPr lang="en-US" dirty="0"/>
              <a:t>Why DevOps?</a:t>
            </a:r>
          </a:p>
        </p:txBody>
      </p:sp>
    </p:spTree>
    <p:extLst>
      <p:ext uri="{BB962C8B-B14F-4D97-AF65-F5344CB8AC3E}">
        <p14:creationId xmlns:p14="http://schemas.microsoft.com/office/powerpoint/2010/main" val="230201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523200" y="220800"/>
            <a:ext cx="11149013" cy="509171"/>
          </a:xfrm>
          <a:prstGeom prst="rect">
            <a:avLst/>
          </a:prstGeom>
        </p:spPr>
        <p:txBody>
          <a:bodyPr vert="horz" lIns="243840" tIns="182880" rIns="121920" bIns="60960" rtlCol="0" anchor="t" anchorCtr="0">
            <a:noAutofit/>
          </a:bodyPr>
          <a:lstStyle>
            <a:lvl1pPr>
              <a:defRPr sz="2400" b="1" kern="800">
                <a:latin typeface="Segoe UI Light" panose="020B0502040204020203" pitchFamily="34" charset="0"/>
                <a:cs typeface="Segoe UI Light" panose="020B0502040204020203" pitchFamily="34" charset="0"/>
              </a:defRPr>
            </a:lvl1pPr>
          </a:lstStyle>
          <a:p>
            <a:endParaRPr lang="en-US" sz="3200" dirty="0"/>
          </a:p>
        </p:txBody>
      </p:sp>
      <p:grpSp>
        <p:nvGrpSpPr>
          <p:cNvPr id="2" name="Group 1"/>
          <p:cNvGrpSpPr>
            <a:grpSpLocks noChangeAspect="1"/>
          </p:cNvGrpSpPr>
          <p:nvPr/>
        </p:nvGrpSpPr>
        <p:grpSpPr>
          <a:xfrm>
            <a:off x="7680797" y="2514600"/>
            <a:ext cx="3190403" cy="2616424"/>
            <a:chOff x="474750" y="1916906"/>
            <a:chExt cx="4616234" cy="3785737"/>
          </a:xfrm>
        </p:grpSpPr>
        <p:graphicFrame>
          <p:nvGraphicFramePr>
            <p:cNvPr id="14" name="Diagram 13"/>
            <p:cNvGraphicFramePr/>
            <p:nvPr>
              <p:extLst/>
            </p:nvPr>
          </p:nvGraphicFramePr>
          <p:xfrm>
            <a:off x="474750" y="1916906"/>
            <a:ext cx="4616234" cy="3785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 name="TextBox 57"/>
            <p:cNvSpPr txBox="1"/>
            <p:nvPr/>
          </p:nvSpPr>
          <p:spPr>
            <a:xfrm>
              <a:off x="2484821" y="3600182"/>
              <a:ext cx="596087" cy="400793"/>
            </a:xfrm>
            <a:prstGeom prst="rect">
              <a:avLst/>
            </a:prstGeom>
            <a:noFill/>
          </p:spPr>
          <p:txBody>
            <a:bodyPr wrap="none" lIns="0" tIns="0" rIns="0" bIns="0" rtlCol="0">
              <a:spAutoFit/>
            </a:bodyPr>
            <a:lstStyle/>
            <a:p>
              <a:pPr algn="ctr"/>
              <a:r>
                <a:rPr lang="en-US" sz="900" b="1" dirty="0"/>
                <a:t>1 to 3</a:t>
              </a:r>
            </a:p>
            <a:p>
              <a:pPr algn="ctr"/>
              <a:r>
                <a:rPr lang="en-US" sz="900" b="1" dirty="0"/>
                <a:t>months</a:t>
              </a:r>
            </a:p>
          </p:txBody>
        </p:sp>
        <p:sp>
          <p:nvSpPr>
            <p:cNvPr id="3" name="Arc 2"/>
            <p:cNvSpPr/>
            <p:nvPr/>
          </p:nvSpPr>
          <p:spPr>
            <a:xfrm>
              <a:off x="2264622" y="3291531"/>
              <a:ext cx="1036489" cy="1036489"/>
            </a:xfrm>
            <a:prstGeom prst="arc">
              <a:avLst>
                <a:gd name="adj1" fmla="val 16200000"/>
                <a:gd name="adj2" fmla="val 1464072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grpSp>
      <p:cxnSp>
        <p:nvCxnSpPr>
          <p:cNvPr id="5" name="Straight Connector 4"/>
          <p:cNvCxnSpPr/>
          <p:nvPr/>
        </p:nvCxnSpPr>
        <p:spPr>
          <a:xfrm>
            <a:off x="6096001" y="1913018"/>
            <a:ext cx="0" cy="4704351"/>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96002" y="1548106"/>
            <a:ext cx="6094412" cy="364913"/>
          </a:xfrm>
          <a:prstGeom prst="rect">
            <a:avLst/>
          </a:prstGeom>
          <a:solidFill>
            <a:schemeClr val="accent5"/>
          </a:solidFill>
          <a:ln>
            <a:solidFill>
              <a:schemeClr val="bg1"/>
            </a:solidFill>
          </a:ln>
        </p:spPr>
        <p:txBody>
          <a:bodyPr wrap="none" lIns="0" tIns="0" rIns="0" bIns="0" rtlCol="0" anchor="ctr" anchorCtr="0">
            <a:noAutofit/>
          </a:bodyPr>
          <a:lstStyle>
            <a:defPPr>
              <a:defRPr lang="en-US"/>
            </a:defPPr>
            <a:lvl1pPr algn="ctr">
              <a:defRPr sz="1200">
                <a:solidFill>
                  <a:schemeClr val="bg1"/>
                </a:solidFill>
              </a:defRPr>
            </a:lvl1pPr>
          </a:lstStyle>
          <a:p>
            <a:r>
              <a:rPr lang="en-US" sz="1867" b="1" dirty="0"/>
              <a:t>FUTURE</a:t>
            </a:r>
            <a:endParaRPr lang="en-US" sz="1400" dirty="0"/>
          </a:p>
        </p:txBody>
      </p:sp>
      <p:sp>
        <p:nvSpPr>
          <p:cNvPr id="7" name="Rectangle 6"/>
          <p:cNvSpPr/>
          <p:nvPr/>
        </p:nvSpPr>
        <p:spPr bwMode="auto">
          <a:xfrm>
            <a:off x="470823" y="4800600"/>
            <a:ext cx="1561179" cy="421104"/>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Build Automation</a:t>
            </a:r>
          </a:p>
        </p:txBody>
      </p:sp>
      <p:sp>
        <p:nvSpPr>
          <p:cNvPr id="20" name="Rectangle 19"/>
          <p:cNvSpPr/>
          <p:nvPr/>
        </p:nvSpPr>
        <p:spPr bwMode="auto">
          <a:xfrm>
            <a:off x="4635200" y="4800600"/>
            <a:ext cx="1169248" cy="42240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Manual Deployment</a:t>
            </a:r>
          </a:p>
        </p:txBody>
      </p:sp>
      <p:sp>
        <p:nvSpPr>
          <p:cNvPr id="22" name="Rectangle 21"/>
          <p:cNvSpPr/>
          <p:nvPr/>
        </p:nvSpPr>
        <p:spPr bwMode="auto">
          <a:xfrm>
            <a:off x="2133600" y="5310307"/>
            <a:ext cx="2400000" cy="42240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Manual Provisioning</a:t>
            </a:r>
          </a:p>
        </p:txBody>
      </p:sp>
      <p:sp>
        <p:nvSpPr>
          <p:cNvPr id="23" name="Rectangle 22"/>
          <p:cNvSpPr/>
          <p:nvPr/>
        </p:nvSpPr>
        <p:spPr bwMode="auto">
          <a:xfrm>
            <a:off x="6322989" y="2194639"/>
            <a:ext cx="1920000" cy="36094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Performance &amp; Exception Management</a:t>
            </a:r>
          </a:p>
        </p:txBody>
      </p:sp>
      <p:sp>
        <p:nvSpPr>
          <p:cNvPr id="24" name="Rectangle 23"/>
          <p:cNvSpPr/>
          <p:nvPr/>
        </p:nvSpPr>
        <p:spPr bwMode="auto">
          <a:xfrm>
            <a:off x="6205157" y="4941945"/>
            <a:ext cx="2400000" cy="422400"/>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Automated Application Deployment</a:t>
            </a:r>
          </a:p>
        </p:txBody>
      </p:sp>
      <p:sp>
        <p:nvSpPr>
          <p:cNvPr id="26" name="Rectangle 25"/>
          <p:cNvSpPr/>
          <p:nvPr/>
        </p:nvSpPr>
        <p:spPr bwMode="auto">
          <a:xfrm>
            <a:off x="2133600" y="4800600"/>
            <a:ext cx="2400000" cy="42240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Manual Testing</a:t>
            </a:r>
          </a:p>
        </p:txBody>
      </p:sp>
      <p:sp>
        <p:nvSpPr>
          <p:cNvPr id="17" name="TextBox 16"/>
          <p:cNvSpPr txBox="1"/>
          <p:nvPr/>
        </p:nvSpPr>
        <p:spPr>
          <a:xfrm>
            <a:off x="1589" y="1548106"/>
            <a:ext cx="6292515" cy="364913"/>
          </a:xfrm>
          <a:prstGeom prst="homePlate">
            <a:avLst/>
          </a:prstGeom>
          <a:solidFill>
            <a:schemeClr val="accent5"/>
          </a:solidFill>
          <a:ln>
            <a:solidFill>
              <a:schemeClr val="bg1"/>
            </a:solidFill>
          </a:ln>
        </p:spPr>
        <p:txBody>
          <a:bodyPr wrap="none" lIns="0" tIns="0" rIns="0" bIns="0" rtlCol="0" anchor="ctr" anchorCtr="0">
            <a:noAutofit/>
          </a:bodyPr>
          <a:lstStyle/>
          <a:p>
            <a:pPr algn="ctr"/>
            <a:r>
              <a:rPr lang="en-US" sz="2133" b="1" dirty="0">
                <a:solidFill>
                  <a:schemeClr val="bg1"/>
                </a:solidFill>
              </a:rPr>
              <a:t>TODAY</a:t>
            </a:r>
            <a:endParaRPr lang="en-US" sz="1400" dirty="0">
              <a:solidFill>
                <a:schemeClr val="bg1"/>
              </a:solidFill>
            </a:endParaRPr>
          </a:p>
        </p:txBody>
      </p:sp>
      <p:pic>
        <p:nvPicPr>
          <p:cNvPr id="4" name="Image 3"/>
          <p:cNvPicPr>
            <a:picLocks noChangeAspect="1"/>
          </p:cNvPicPr>
          <p:nvPr/>
        </p:nvPicPr>
        <p:blipFill>
          <a:blip r:embed="rId8"/>
          <a:stretch>
            <a:fillRect/>
          </a:stretch>
        </p:blipFill>
        <p:spPr>
          <a:xfrm>
            <a:off x="304801" y="3029776"/>
            <a:ext cx="5472244" cy="1618425"/>
          </a:xfrm>
          <a:prstGeom prst="rect">
            <a:avLst/>
          </a:prstGeom>
        </p:spPr>
      </p:pic>
      <p:sp>
        <p:nvSpPr>
          <p:cNvPr id="19" name="Rectangle 18"/>
          <p:cNvSpPr/>
          <p:nvPr/>
        </p:nvSpPr>
        <p:spPr bwMode="auto">
          <a:xfrm>
            <a:off x="4635200" y="5310307"/>
            <a:ext cx="1169248" cy="422400"/>
          </a:xfrm>
          <a:prstGeom prst="rect">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Siloed Operation</a:t>
            </a:r>
          </a:p>
        </p:txBody>
      </p:sp>
      <p:sp>
        <p:nvSpPr>
          <p:cNvPr id="28" name="Rectangle 27"/>
          <p:cNvSpPr/>
          <p:nvPr/>
        </p:nvSpPr>
        <p:spPr bwMode="auto">
          <a:xfrm>
            <a:off x="7717825" y="6257800"/>
            <a:ext cx="2400000" cy="422400"/>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Automated Provisioning</a:t>
            </a:r>
          </a:p>
        </p:txBody>
      </p:sp>
      <p:sp>
        <p:nvSpPr>
          <p:cNvPr id="29" name="Rectangle 28"/>
          <p:cNvSpPr/>
          <p:nvPr/>
        </p:nvSpPr>
        <p:spPr bwMode="auto">
          <a:xfrm>
            <a:off x="10337681" y="4914441"/>
            <a:ext cx="1561179" cy="421104"/>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Build Automation</a:t>
            </a:r>
          </a:p>
        </p:txBody>
      </p:sp>
      <p:sp>
        <p:nvSpPr>
          <p:cNvPr id="30" name="Rectangle 29"/>
          <p:cNvSpPr/>
          <p:nvPr/>
        </p:nvSpPr>
        <p:spPr bwMode="auto">
          <a:xfrm>
            <a:off x="7721600" y="5664200"/>
            <a:ext cx="2400000" cy="422400"/>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Automated Acceptance Testing </a:t>
            </a:r>
          </a:p>
        </p:txBody>
      </p:sp>
      <p:sp>
        <p:nvSpPr>
          <p:cNvPr id="8" name="Title 7">
            <a:extLst>
              <a:ext uri="{FF2B5EF4-FFF2-40B4-BE49-F238E27FC236}">
                <a16:creationId xmlns:a16="http://schemas.microsoft.com/office/drawing/2014/main" id="{4F2B00CA-83E9-4FD0-B185-65188440A248}"/>
              </a:ext>
            </a:extLst>
          </p:cNvPr>
          <p:cNvSpPr>
            <a:spLocks noGrp="1"/>
          </p:cNvSpPr>
          <p:nvPr>
            <p:ph type="title"/>
          </p:nvPr>
        </p:nvSpPr>
        <p:spPr>
          <a:xfrm>
            <a:off x="588263" y="457200"/>
            <a:ext cx="11018520" cy="553998"/>
          </a:xfrm>
        </p:spPr>
        <p:txBody>
          <a:bodyPr/>
          <a:lstStyle/>
          <a:p>
            <a:r>
              <a:rPr lang="en-US" dirty="0"/>
              <a:t>Transformation roadmap: the building blocks</a:t>
            </a:r>
          </a:p>
        </p:txBody>
      </p:sp>
    </p:spTree>
    <p:extLst>
      <p:ext uri="{BB962C8B-B14F-4D97-AF65-F5344CB8AC3E}">
        <p14:creationId xmlns:p14="http://schemas.microsoft.com/office/powerpoint/2010/main" val="3679042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20" grpId="0" animBg="1"/>
      <p:bldP spid="22" grpId="0" animBg="1"/>
      <p:bldP spid="23" grpId="0" animBg="1"/>
      <p:bldP spid="24" grpId="0" animBg="1"/>
      <p:bldP spid="26" grpId="0" animBg="1"/>
      <p:bldP spid="17" grpId="0" animBg="1"/>
      <p:bldP spid="19"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56828" y="123321"/>
            <a:ext cx="11149013" cy="509171"/>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endParaRPr lang="en-US" sz="4665" dirty="0"/>
          </a:p>
        </p:txBody>
      </p:sp>
      <p:pic>
        <p:nvPicPr>
          <p:cNvPr id="27" name="Picture 84"/>
          <p:cNvPicPr>
            <a:picLocks noChangeAspect="1" noChangeArrowheads="1"/>
          </p:cNvPicPr>
          <p:nvPr/>
        </p:nvPicPr>
        <p:blipFill>
          <a:blip r:embed="rId3" cstate="print"/>
          <a:srcRect/>
          <a:stretch>
            <a:fillRect/>
          </a:stretch>
        </p:blipFill>
        <p:spPr bwMode="auto">
          <a:xfrm flipH="1">
            <a:off x="7004488" y="1419287"/>
            <a:ext cx="548464" cy="876280"/>
          </a:xfrm>
          <a:prstGeom prst="rect">
            <a:avLst/>
          </a:prstGeom>
          <a:noFill/>
          <a:ln w="6350" algn="ctr">
            <a:noFill/>
            <a:miter lim="800000"/>
            <a:headEnd/>
            <a:tailEnd/>
          </a:ln>
        </p:spPr>
      </p:pic>
      <p:grpSp>
        <p:nvGrpSpPr>
          <p:cNvPr id="29" name="Group 28"/>
          <p:cNvGrpSpPr/>
          <p:nvPr/>
        </p:nvGrpSpPr>
        <p:grpSpPr>
          <a:xfrm>
            <a:off x="1837723" y="1594798"/>
            <a:ext cx="4761587" cy="570935"/>
            <a:chOff x="757990" y="1323474"/>
            <a:chExt cx="6448924" cy="601579"/>
          </a:xfrm>
          <a:solidFill>
            <a:schemeClr val="accent5"/>
          </a:solidFill>
        </p:grpSpPr>
        <p:sp>
          <p:nvSpPr>
            <p:cNvPr id="2" name="Pentagon 1"/>
            <p:cNvSpPr/>
            <p:nvPr/>
          </p:nvSpPr>
          <p:spPr bwMode="auto">
            <a:xfrm>
              <a:off x="757990" y="1323474"/>
              <a:ext cx="1612231" cy="601579"/>
            </a:xfrm>
            <a:prstGeom prst="homePlat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Business needs</a:t>
              </a:r>
            </a:p>
          </p:txBody>
        </p:sp>
        <p:sp>
          <p:nvSpPr>
            <p:cNvPr id="22" name="Pentagon 21"/>
            <p:cNvSpPr/>
            <p:nvPr/>
          </p:nvSpPr>
          <p:spPr bwMode="auto">
            <a:xfrm>
              <a:off x="2370221" y="1323474"/>
              <a:ext cx="1612231" cy="601579"/>
            </a:xfrm>
            <a:prstGeom prst="homePlat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Define</a:t>
              </a:r>
            </a:p>
          </p:txBody>
        </p:sp>
        <p:sp>
          <p:nvSpPr>
            <p:cNvPr id="23" name="Pentagon 22"/>
            <p:cNvSpPr/>
            <p:nvPr/>
          </p:nvSpPr>
          <p:spPr bwMode="auto">
            <a:xfrm>
              <a:off x="3982452" y="1323474"/>
              <a:ext cx="1612231" cy="601579"/>
            </a:xfrm>
            <a:prstGeom prst="homePlat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Build</a:t>
              </a:r>
            </a:p>
          </p:txBody>
        </p:sp>
        <p:sp>
          <p:nvSpPr>
            <p:cNvPr id="24" name="Pentagon 23"/>
            <p:cNvSpPr/>
            <p:nvPr/>
          </p:nvSpPr>
          <p:spPr bwMode="auto">
            <a:xfrm>
              <a:off x="5594683" y="1323474"/>
              <a:ext cx="1612231" cy="601579"/>
            </a:xfrm>
            <a:prstGeom prst="homePlat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QA</a:t>
              </a:r>
            </a:p>
          </p:txBody>
        </p:sp>
      </p:grpSp>
      <p:sp>
        <p:nvSpPr>
          <p:cNvPr id="25" name="Pentagon 24"/>
          <p:cNvSpPr/>
          <p:nvPr/>
        </p:nvSpPr>
        <p:spPr bwMode="auto">
          <a:xfrm>
            <a:off x="7644121" y="1594798"/>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UAT</a:t>
            </a:r>
          </a:p>
        </p:txBody>
      </p:sp>
      <p:sp>
        <p:nvSpPr>
          <p:cNvPr id="26" name="Pentagon 25"/>
          <p:cNvSpPr/>
          <p:nvPr/>
        </p:nvSpPr>
        <p:spPr bwMode="auto">
          <a:xfrm>
            <a:off x="9827046" y="1594798"/>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Move to production</a:t>
            </a:r>
          </a:p>
        </p:txBody>
      </p:sp>
      <p:pic>
        <p:nvPicPr>
          <p:cNvPr id="28" name="Picture 84"/>
          <p:cNvPicPr>
            <a:picLocks noChangeAspect="1" noChangeArrowheads="1"/>
          </p:cNvPicPr>
          <p:nvPr/>
        </p:nvPicPr>
        <p:blipFill>
          <a:blip r:embed="rId3" cstate="print"/>
          <a:srcRect/>
          <a:stretch>
            <a:fillRect/>
          </a:stretch>
        </p:blipFill>
        <p:spPr bwMode="auto">
          <a:xfrm flipH="1">
            <a:off x="9197060" y="1419287"/>
            <a:ext cx="548464" cy="876280"/>
          </a:xfrm>
          <a:prstGeom prst="rect">
            <a:avLst/>
          </a:prstGeom>
          <a:noFill/>
          <a:ln w="6350" algn="ctr">
            <a:noFill/>
            <a:miter lim="800000"/>
            <a:headEnd/>
            <a:tailEnd/>
          </a:ln>
        </p:spPr>
      </p:pic>
      <p:graphicFrame>
        <p:nvGraphicFramePr>
          <p:cNvPr id="14" name="Diagram 13"/>
          <p:cNvGraphicFramePr/>
          <p:nvPr>
            <p:extLst/>
          </p:nvPr>
        </p:nvGraphicFramePr>
        <p:xfrm>
          <a:off x="1828800" y="3246071"/>
          <a:ext cx="3371075" cy="2222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84"/>
          <p:cNvPicPr>
            <a:picLocks noChangeAspect="1" noChangeArrowheads="1"/>
          </p:cNvPicPr>
          <p:nvPr/>
        </p:nvPicPr>
        <p:blipFill>
          <a:blip r:embed="rId3" cstate="print"/>
          <a:srcRect/>
          <a:stretch>
            <a:fillRect/>
          </a:stretch>
        </p:blipFill>
        <p:spPr bwMode="auto">
          <a:xfrm flipH="1">
            <a:off x="7004488" y="3942811"/>
            <a:ext cx="548464" cy="876280"/>
          </a:xfrm>
          <a:prstGeom prst="rect">
            <a:avLst/>
          </a:prstGeom>
          <a:noFill/>
          <a:ln w="6350" algn="ctr">
            <a:noFill/>
            <a:miter lim="800000"/>
            <a:headEnd/>
            <a:tailEnd/>
          </a:ln>
        </p:spPr>
      </p:pic>
      <p:sp>
        <p:nvSpPr>
          <p:cNvPr id="31" name="Pentagon 30"/>
          <p:cNvSpPr/>
          <p:nvPr/>
        </p:nvSpPr>
        <p:spPr bwMode="auto">
          <a:xfrm>
            <a:off x="7644121" y="4118322"/>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UAT</a:t>
            </a:r>
          </a:p>
        </p:txBody>
      </p:sp>
      <p:sp>
        <p:nvSpPr>
          <p:cNvPr id="32" name="Pentagon 31"/>
          <p:cNvSpPr/>
          <p:nvPr/>
        </p:nvSpPr>
        <p:spPr bwMode="auto">
          <a:xfrm>
            <a:off x="9827046" y="4118322"/>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Move to production</a:t>
            </a:r>
          </a:p>
        </p:txBody>
      </p:sp>
      <p:pic>
        <p:nvPicPr>
          <p:cNvPr id="33" name="Picture 84"/>
          <p:cNvPicPr>
            <a:picLocks noChangeAspect="1" noChangeArrowheads="1"/>
          </p:cNvPicPr>
          <p:nvPr/>
        </p:nvPicPr>
        <p:blipFill>
          <a:blip r:embed="rId3" cstate="print"/>
          <a:srcRect/>
          <a:stretch>
            <a:fillRect/>
          </a:stretch>
        </p:blipFill>
        <p:spPr bwMode="auto">
          <a:xfrm flipH="1">
            <a:off x="9197060" y="3942811"/>
            <a:ext cx="548464" cy="876280"/>
          </a:xfrm>
          <a:prstGeom prst="rect">
            <a:avLst/>
          </a:prstGeom>
          <a:noFill/>
          <a:ln w="6350" algn="ctr">
            <a:noFill/>
            <a:miter lim="800000"/>
            <a:headEnd/>
            <a:tailEnd/>
          </a:ln>
        </p:spPr>
      </p:pic>
      <p:sp>
        <p:nvSpPr>
          <p:cNvPr id="35" name="Left Brace 34"/>
          <p:cNvSpPr/>
          <p:nvPr/>
        </p:nvSpPr>
        <p:spPr>
          <a:xfrm>
            <a:off x="1432361" y="1436706"/>
            <a:ext cx="171463" cy="1367455"/>
          </a:xfrm>
          <a:prstGeom prst="leftBrace">
            <a:avLst>
              <a:gd name="adj1" fmla="val 6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Left Brace 35"/>
          <p:cNvSpPr/>
          <p:nvPr/>
        </p:nvSpPr>
        <p:spPr>
          <a:xfrm>
            <a:off x="1432361" y="3099099"/>
            <a:ext cx="171463" cy="2977580"/>
          </a:xfrm>
          <a:prstGeom prst="leftBrace">
            <a:avLst>
              <a:gd name="adj1" fmla="val 6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TextBox 36"/>
          <p:cNvSpPr txBox="1"/>
          <p:nvPr/>
        </p:nvSpPr>
        <p:spPr>
          <a:xfrm>
            <a:off x="699630" y="1756044"/>
            <a:ext cx="605166" cy="553998"/>
          </a:xfrm>
          <a:prstGeom prst="rect">
            <a:avLst/>
          </a:prstGeom>
          <a:noFill/>
        </p:spPr>
        <p:txBody>
          <a:bodyPr wrap="none" lIns="0" tIns="0" rIns="0" bIns="0" rtlCol="0">
            <a:spAutoFit/>
          </a:bodyPr>
          <a:lstStyle/>
          <a:p>
            <a:pPr algn="ctr"/>
            <a:r>
              <a:rPr lang="en-US" sz="1200" dirty="0"/>
              <a:t>75% of </a:t>
            </a:r>
          </a:p>
          <a:p>
            <a:pPr algn="ctr"/>
            <a:r>
              <a:rPr lang="en-US" sz="1200" dirty="0"/>
              <a:t>Projects</a:t>
            </a:r>
          </a:p>
          <a:p>
            <a:pPr algn="ctr"/>
            <a:r>
              <a:rPr lang="en-US" sz="1200" dirty="0"/>
              <a:t>Waterfall</a:t>
            </a:r>
          </a:p>
        </p:txBody>
      </p:sp>
      <p:sp>
        <p:nvSpPr>
          <p:cNvPr id="38" name="TextBox 37"/>
          <p:cNvSpPr txBox="1"/>
          <p:nvPr/>
        </p:nvSpPr>
        <p:spPr>
          <a:xfrm>
            <a:off x="735538" y="4220572"/>
            <a:ext cx="533351" cy="553998"/>
          </a:xfrm>
          <a:prstGeom prst="rect">
            <a:avLst/>
          </a:prstGeom>
          <a:noFill/>
        </p:spPr>
        <p:txBody>
          <a:bodyPr wrap="none" lIns="0" tIns="0" rIns="0" bIns="0" rtlCol="0">
            <a:spAutoFit/>
          </a:bodyPr>
          <a:lstStyle/>
          <a:p>
            <a:pPr algn="ctr"/>
            <a:r>
              <a:rPr lang="en-US" sz="1200" dirty="0"/>
              <a:t>20% of </a:t>
            </a:r>
          </a:p>
          <a:p>
            <a:pPr algn="ctr"/>
            <a:r>
              <a:rPr lang="en-US" sz="1200" dirty="0"/>
              <a:t>Projects</a:t>
            </a:r>
          </a:p>
          <a:p>
            <a:pPr algn="ctr"/>
            <a:r>
              <a:rPr lang="en-US" sz="1200" dirty="0"/>
              <a:t>CI</a:t>
            </a:r>
          </a:p>
        </p:txBody>
      </p:sp>
      <p:cxnSp>
        <p:nvCxnSpPr>
          <p:cNvPr id="40" name="Straight Arrow Connector 39"/>
          <p:cNvCxnSpPr/>
          <p:nvPr/>
        </p:nvCxnSpPr>
        <p:spPr>
          <a:xfrm>
            <a:off x="7387199" y="2503903"/>
            <a:ext cx="20439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9524450" y="2503903"/>
            <a:ext cx="20439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994799" y="2324671"/>
            <a:ext cx="828752" cy="161711"/>
          </a:xfrm>
          <a:prstGeom prst="rect">
            <a:avLst/>
          </a:prstGeom>
          <a:noFill/>
        </p:spPr>
        <p:txBody>
          <a:bodyPr wrap="none" lIns="0" tIns="0" rIns="0" bIns="0" rtlCol="0">
            <a:spAutoFit/>
          </a:bodyPr>
          <a:lstStyle/>
          <a:p>
            <a:pPr algn="ctr"/>
            <a:r>
              <a:rPr lang="en-US" sz="1051" dirty="0"/>
              <a:t>1 to 3 months</a:t>
            </a:r>
          </a:p>
        </p:txBody>
      </p:sp>
      <p:sp>
        <p:nvSpPr>
          <p:cNvPr id="43" name="TextBox 42"/>
          <p:cNvSpPr txBox="1"/>
          <p:nvPr/>
        </p:nvSpPr>
        <p:spPr>
          <a:xfrm>
            <a:off x="10177725" y="2324671"/>
            <a:ext cx="828752" cy="161711"/>
          </a:xfrm>
          <a:prstGeom prst="rect">
            <a:avLst/>
          </a:prstGeom>
          <a:noFill/>
        </p:spPr>
        <p:txBody>
          <a:bodyPr wrap="none" lIns="0" tIns="0" rIns="0" bIns="0" rtlCol="0">
            <a:spAutoFit/>
          </a:bodyPr>
          <a:lstStyle/>
          <a:p>
            <a:pPr algn="ctr"/>
            <a:r>
              <a:rPr lang="en-US" sz="1051" dirty="0"/>
              <a:t>1 to 3 months</a:t>
            </a:r>
          </a:p>
        </p:txBody>
      </p:sp>
      <p:cxnSp>
        <p:nvCxnSpPr>
          <p:cNvPr id="44" name="Straight Arrow Connector 43"/>
          <p:cNvCxnSpPr/>
          <p:nvPr/>
        </p:nvCxnSpPr>
        <p:spPr>
          <a:xfrm>
            <a:off x="7387199" y="4967123"/>
            <a:ext cx="20439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9524450" y="4967123"/>
            <a:ext cx="20439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94799" y="4787893"/>
            <a:ext cx="828752" cy="161711"/>
          </a:xfrm>
          <a:prstGeom prst="rect">
            <a:avLst/>
          </a:prstGeom>
          <a:noFill/>
        </p:spPr>
        <p:txBody>
          <a:bodyPr wrap="none" lIns="0" tIns="0" rIns="0" bIns="0" rtlCol="0">
            <a:spAutoFit/>
          </a:bodyPr>
          <a:lstStyle/>
          <a:p>
            <a:pPr algn="ctr"/>
            <a:r>
              <a:rPr lang="en-US" sz="1051" dirty="0"/>
              <a:t>1 to 3 months</a:t>
            </a:r>
          </a:p>
        </p:txBody>
      </p:sp>
      <p:sp>
        <p:nvSpPr>
          <p:cNvPr id="47" name="TextBox 46"/>
          <p:cNvSpPr txBox="1"/>
          <p:nvPr/>
        </p:nvSpPr>
        <p:spPr>
          <a:xfrm>
            <a:off x="10177725" y="4787893"/>
            <a:ext cx="828752" cy="161711"/>
          </a:xfrm>
          <a:prstGeom prst="rect">
            <a:avLst/>
          </a:prstGeom>
          <a:noFill/>
        </p:spPr>
        <p:txBody>
          <a:bodyPr wrap="none" lIns="0" tIns="0" rIns="0" bIns="0" rtlCol="0">
            <a:spAutoFit/>
          </a:bodyPr>
          <a:lstStyle/>
          <a:p>
            <a:pPr algn="ctr"/>
            <a:r>
              <a:rPr lang="en-US" sz="1051" dirty="0"/>
              <a:t>1 to 3 months</a:t>
            </a:r>
          </a:p>
        </p:txBody>
      </p:sp>
      <p:cxnSp>
        <p:nvCxnSpPr>
          <p:cNvPr id="48" name="Straight Arrow Connector 47"/>
          <p:cNvCxnSpPr/>
          <p:nvPr/>
        </p:nvCxnSpPr>
        <p:spPr>
          <a:xfrm>
            <a:off x="1837724" y="2617844"/>
            <a:ext cx="97306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252613" y="2650809"/>
            <a:ext cx="900888" cy="161711"/>
          </a:xfrm>
          <a:prstGeom prst="rect">
            <a:avLst/>
          </a:prstGeom>
          <a:noFill/>
        </p:spPr>
        <p:txBody>
          <a:bodyPr wrap="none" lIns="0" tIns="0" rIns="0" bIns="0" rtlCol="0">
            <a:spAutoFit/>
          </a:bodyPr>
          <a:lstStyle/>
          <a:p>
            <a:pPr algn="ctr"/>
            <a:r>
              <a:rPr lang="en-US" sz="1051" dirty="0"/>
              <a:t>9 to 24 months</a:t>
            </a:r>
          </a:p>
        </p:txBody>
      </p:sp>
      <p:cxnSp>
        <p:nvCxnSpPr>
          <p:cNvPr id="52" name="Straight Arrow Connector 51"/>
          <p:cNvCxnSpPr/>
          <p:nvPr/>
        </p:nvCxnSpPr>
        <p:spPr>
          <a:xfrm>
            <a:off x="1837723" y="2503903"/>
            <a:ext cx="47615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768072" y="2324671"/>
            <a:ext cx="900888" cy="161711"/>
          </a:xfrm>
          <a:prstGeom prst="rect">
            <a:avLst/>
          </a:prstGeom>
          <a:noFill/>
        </p:spPr>
        <p:txBody>
          <a:bodyPr wrap="none" lIns="0" tIns="0" rIns="0" bIns="0" rtlCol="0">
            <a:spAutoFit/>
          </a:bodyPr>
          <a:lstStyle/>
          <a:p>
            <a:pPr algn="ctr"/>
            <a:r>
              <a:rPr lang="en-US" sz="1051" dirty="0"/>
              <a:t>6 to 18 months</a:t>
            </a:r>
          </a:p>
        </p:txBody>
      </p:sp>
      <p:cxnSp>
        <p:nvCxnSpPr>
          <p:cNvPr id="55" name="Straight Arrow Connector 54"/>
          <p:cNvCxnSpPr/>
          <p:nvPr/>
        </p:nvCxnSpPr>
        <p:spPr>
          <a:xfrm>
            <a:off x="1837724" y="5890363"/>
            <a:ext cx="97306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288683" y="5923327"/>
            <a:ext cx="828752" cy="161711"/>
          </a:xfrm>
          <a:prstGeom prst="rect">
            <a:avLst/>
          </a:prstGeom>
          <a:noFill/>
        </p:spPr>
        <p:txBody>
          <a:bodyPr wrap="none" lIns="0" tIns="0" rIns="0" bIns="0" rtlCol="0">
            <a:spAutoFit/>
          </a:bodyPr>
          <a:lstStyle/>
          <a:p>
            <a:pPr algn="ctr"/>
            <a:r>
              <a:rPr lang="en-US" sz="1051" dirty="0"/>
              <a:t>6 to 9 months</a:t>
            </a:r>
          </a:p>
        </p:txBody>
      </p:sp>
      <p:cxnSp>
        <p:nvCxnSpPr>
          <p:cNvPr id="57" name="Straight Arrow Connector 56"/>
          <p:cNvCxnSpPr/>
          <p:nvPr/>
        </p:nvCxnSpPr>
        <p:spPr>
          <a:xfrm>
            <a:off x="1837723" y="5761655"/>
            <a:ext cx="47615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753648" y="5582423"/>
            <a:ext cx="929742" cy="161711"/>
          </a:xfrm>
          <a:prstGeom prst="rect">
            <a:avLst/>
          </a:prstGeom>
          <a:noFill/>
        </p:spPr>
        <p:txBody>
          <a:bodyPr wrap="none" lIns="0" tIns="0" rIns="0" bIns="0" rtlCol="0">
            <a:spAutoFit/>
          </a:bodyPr>
          <a:lstStyle/>
          <a:p>
            <a:pPr algn="ctr"/>
            <a:r>
              <a:rPr lang="en-US" sz="1051" dirty="0"/>
              <a:t>0,5 to 3 months</a:t>
            </a:r>
          </a:p>
        </p:txBody>
      </p:sp>
      <p:cxnSp>
        <p:nvCxnSpPr>
          <p:cNvPr id="59" name="Straight Arrow Connector 58"/>
          <p:cNvCxnSpPr/>
          <p:nvPr/>
        </p:nvCxnSpPr>
        <p:spPr>
          <a:xfrm>
            <a:off x="1837724" y="6649680"/>
            <a:ext cx="97306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911969" y="6444298"/>
            <a:ext cx="3582199" cy="184666"/>
          </a:xfrm>
          <a:prstGeom prst="rect">
            <a:avLst/>
          </a:prstGeom>
          <a:noFill/>
        </p:spPr>
        <p:txBody>
          <a:bodyPr wrap="none" lIns="0" tIns="0" rIns="0" bIns="0" rtlCol="0">
            <a:spAutoFit/>
          </a:bodyPr>
          <a:lstStyle/>
          <a:p>
            <a:pPr algn="ctr"/>
            <a:r>
              <a:rPr lang="en-US" sz="1200" b="1" dirty="0"/>
              <a:t>Target : 6 to 9 months for 50% of the applications</a:t>
            </a:r>
          </a:p>
        </p:txBody>
      </p:sp>
      <p:sp>
        <p:nvSpPr>
          <p:cNvPr id="63" name="Pentagon 62"/>
          <p:cNvSpPr/>
          <p:nvPr/>
        </p:nvSpPr>
        <p:spPr bwMode="auto">
          <a:xfrm>
            <a:off x="6462469" y="4061794"/>
            <a:ext cx="177425" cy="570935"/>
          </a:xfrm>
          <a:prstGeom prst="homePlate">
            <a:avLst>
              <a:gd name="adj" fmla="val 208500"/>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0" name="Pentagon 23"/>
          <p:cNvSpPr/>
          <p:nvPr/>
        </p:nvSpPr>
        <p:spPr bwMode="auto">
          <a:xfrm>
            <a:off x="5147484" y="4074674"/>
            <a:ext cx="1190397"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QA</a:t>
            </a:r>
          </a:p>
        </p:txBody>
      </p:sp>
      <p:sp>
        <p:nvSpPr>
          <p:cNvPr id="3" name="Title 2">
            <a:extLst>
              <a:ext uri="{FF2B5EF4-FFF2-40B4-BE49-F238E27FC236}">
                <a16:creationId xmlns:a16="http://schemas.microsoft.com/office/drawing/2014/main" id="{9D96641C-6B77-4A71-8C04-4D49AE1A405C}"/>
              </a:ext>
            </a:extLst>
          </p:cNvPr>
          <p:cNvSpPr>
            <a:spLocks noGrp="1"/>
          </p:cNvSpPr>
          <p:nvPr>
            <p:ph type="title"/>
          </p:nvPr>
        </p:nvSpPr>
        <p:spPr/>
        <p:txBody>
          <a:bodyPr/>
          <a:lstStyle/>
          <a:p>
            <a:r>
              <a:rPr lang="en-US"/>
              <a:t>ALM Process – Current State</a:t>
            </a:r>
            <a:endParaRPr lang="en-US" dirty="0"/>
          </a:p>
        </p:txBody>
      </p:sp>
    </p:spTree>
    <p:extLst>
      <p:ext uri="{BB962C8B-B14F-4D97-AF65-F5344CB8AC3E}">
        <p14:creationId xmlns:p14="http://schemas.microsoft.com/office/powerpoint/2010/main" val="266527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60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6000"/>
                                        <p:tgtEl>
                                          <p:spTgt spid="5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6000"/>
                                        <p:tgtEl>
                                          <p:spTgt spid="53"/>
                                        </p:tgtEl>
                                      </p:cBhvr>
                                    </p:animEffect>
                                  </p:childTnLst>
                                </p:cTn>
                              </p:par>
                            </p:childTnLst>
                          </p:cTn>
                        </p:par>
                        <p:par>
                          <p:cTn id="14" fill="hold">
                            <p:stCondLst>
                              <p:cond delay="6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6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par>
                                <p:cTn id="22" presetID="22" presetClass="entr" presetSubtype="8"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10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1000"/>
                                        <p:tgtEl>
                                          <p:spTgt spid="42"/>
                                        </p:tgtEl>
                                      </p:cBhvr>
                                    </p:animEffect>
                                  </p:childTnLst>
                                </p:cTn>
                              </p:par>
                            </p:childTnLst>
                          </p:cTn>
                        </p:par>
                        <p:par>
                          <p:cTn id="28" fill="hold">
                            <p:stCondLst>
                              <p:cond delay="75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800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1000"/>
                                        <p:tgtEl>
                                          <p:spTgt spid="26"/>
                                        </p:tgtEl>
                                      </p:cBhvr>
                                    </p:animEffect>
                                  </p:childTnLst>
                                </p:cTn>
                              </p:par>
                              <p:par>
                                <p:cTn id="36" presetID="22" presetClass="entr" presetSubtype="8"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left)">
                                      <p:cBhvr>
                                        <p:cTn id="38" dur="10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1000"/>
                                        <p:tgtEl>
                                          <p:spTgt spid="43"/>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anim calcmode="lin" valueType="num">
                                      <p:cBhvr>
                                        <p:cTn id="82" dur="1000" fill="hold"/>
                                        <p:tgtEl>
                                          <p:spTgt spid="32"/>
                                        </p:tgtEl>
                                        <p:attrNameLst>
                                          <p:attrName>ppt_x</p:attrName>
                                        </p:attrNameLst>
                                      </p:cBhvr>
                                      <p:tavLst>
                                        <p:tav tm="0">
                                          <p:val>
                                            <p:strVal val="#ppt_x"/>
                                          </p:val>
                                        </p:tav>
                                        <p:tav tm="100000">
                                          <p:val>
                                            <p:strVal val="#ppt_x"/>
                                          </p:val>
                                        </p:tav>
                                      </p:tavLst>
                                    </p:anim>
                                    <p:anim calcmode="lin" valueType="num">
                                      <p:cBhvr>
                                        <p:cTn id="83" dur="1000" fill="hold"/>
                                        <p:tgtEl>
                                          <p:spTgt spid="3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1000"/>
                                        <p:tgtEl>
                                          <p:spTgt spid="33"/>
                                        </p:tgtEl>
                                      </p:cBhvr>
                                    </p:animEffect>
                                    <p:anim calcmode="lin" valueType="num">
                                      <p:cBhvr>
                                        <p:cTn id="87" dur="1000" fill="hold"/>
                                        <p:tgtEl>
                                          <p:spTgt spid="33"/>
                                        </p:tgtEl>
                                        <p:attrNameLst>
                                          <p:attrName>ppt_x</p:attrName>
                                        </p:attrNameLst>
                                      </p:cBhvr>
                                      <p:tavLst>
                                        <p:tav tm="0">
                                          <p:val>
                                            <p:strVal val="#ppt_x"/>
                                          </p:val>
                                        </p:tav>
                                        <p:tav tm="100000">
                                          <p:val>
                                            <p:strVal val="#ppt_x"/>
                                          </p:val>
                                        </p:tav>
                                      </p:tavLst>
                                    </p:anim>
                                    <p:anim calcmode="lin" valueType="num">
                                      <p:cBhvr>
                                        <p:cTn id="88" dur="1000" fill="hold"/>
                                        <p:tgtEl>
                                          <p:spTgt spid="33"/>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1000"/>
                                        <p:tgtEl>
                                          <p:spTgt spid="36"/>
                                        </p:tgtEl>
                                      </p:cBhvr>
                                    </p:animEffect>
                                    <p:anim calcmode="lin" valueType="num">
                                      <p:cBhvr>
                                        <p:cTn id="92" dur="1000" fill="hold"/>
                                        <p:tgtEl>
                                          <p:spTgt spid="36"/>
                                        </p:tgtEl>
                                        <p:attrNameLst>
                                          <p:attrName>ppt_x</p:attrName>
                                        </p:attrNameLst>
                                      </p:cBhvr>
                                      <p:tavLst>
                                        <p:tav tm="0">
                                          <p:val>
                                            <p:strVal val="#ppt_x"/>
                                          </p:val>
                                        </p:tav>
                                        <p:tav tm="100000">
                                          <p:val>
                                            <p:strVal val="#ppt_x"/>
                                          </p:val>
                                        </p:tav>
                                      </p:tavLst>
                                    </p:anim>
                                    <p:anim calcmode="lin" valueType="num">
                                      <p:cBhvr>
                                        <p:cTn id="93" dur="1000" fill="hold"/>
                                        <p:tgtEl>
                                          <p:spTgt spid="36"/>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1000"/>
                                        <p:tgtEl>
                                          <p:spTgt spid="38"/>
                                        </p:tgtEl>
                                      </p:cBhvr>
                                    </p:animEffect>
                                    <p:anim calcmode="lin" valueType="num">
                                      <p:cBhvr>
                                        <p:cTn id="97" dur="1000" fill="hold"/>
                                        <p:tgtEl>
                                          <p:spTgt spid="38"/>
                                        </p:tgtEl>
                                        <p:attrNameLst>
                                          <p:attrName>ppt_x</p:attrName>
                                        </p:attrNameLst>
                                      </p:cBhvr>
                                      <p:tavLst>
                                        <p:tav tm="0">
                                          <p:val>
                                            <p:strVal val="#ppt_x"/>
                                          </p:val>
                                        </p:tav>
                                        <p:tav tm="100000">
                                          <p:val>
                                            <p:strVal val="#ppt_x"/>
                                          </p:val>
                                        </p:tav>
                                      </p:tavLst>
                                    </p:anim>
                                    <p:anim calcmode="lin" valueType="num">
                                      <p:cBhvr>
                                        <p:cTn id="98" dur="1000" fill="hold"/>
                                        <p:tgtEl>
                                          <p:spTgt spid="38"/>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ppt_x</p:attrName>
                                        </p:attrNameLst>
                                      </p:cBhvr>
                                      <p:tavLst>
                                        <p:tav tm="0">
                                          <p:val>
                                            <p:strVal val="#ppt_x"/>
                                          </p:val>
                                        </p:tav>
                                        <p:tav tm="100000">
                                          <p:val>
                                            <p:strVal val="#ppt_x"/>
                                          </p:val>
                                        </p:tav>
                                      </p:tavLst>
                                    </p:anim>
                                    <p:anim calcmode="lin" valueType="num">
                                      <p:cBhvr>
                                        <p:cTn id="118" dur="1000" fill="hold"/>
                                        <p:tgtEl>
                                          <p:spTgt spid="47"/>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fade">
                                      <p:cBhvr>
                                        <p:cTn id="121" dur="1000"/>
                                        <p:tgtEl>
                                          <p:spTgt spid="55"/>
                                        </p:tgtEl>
                                      </p:cBhvr>
                                    </p:animEffect>
                                    <p:anim calcmode="lin" valueType="num">
                                      <p:cBhvr>
                                        <p:cTn id="122" dur="1000" fill="hold"/>
                                        <p:tgtEl>
                                          <p:spTgt spid="55"/>
                                        </p:tgtEl>
                                        <p:attrNameLst>
                                          <p:attrName>ppt_x</p:attrName>
                                        </p:attrNameLst>
                                      </p:cBhvr>
                                      <p:tavLst>
                                        <p:tav tm="0">
                                          <p:val>
                                            <p:strVal val="#ppt_x"/>
                                          </p:val>
                                        </p:tav>
                                        <p:tav tm="100000">
                                          <p:val>
                                            <p:strVal val="#ppt_x"/>
                                          </p:val>
                                        </p:tav>
                                      </p:tavLst>
                                    </p:anim>
                                    <p:anim calcmode="lin" valueType="num">
                                      <p:cBhvr>
                                        <p:cTn id="123" dur="1000" fill="hold"/>
                                        <p:tgtEl>
                                          <p:spTgt spid="55"/>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fade">
                                      <p:cBhvr>
                                        <p:cTn id="126" dur="1000"/>
                                        <p:tgtEl>
                                          <p:spTgt spid="56"/>
                                        </p:tgtEl>
                                      </p:cBhvr>
                                    </p:animEffect>
                                    <p:anim calcmode="lin" valueType="num">
                                      <p:cBhvr>
                                        <p:cTn id="127" dur="1000" fill="hold"/>
                                        <p:tgtEl>
                                          <p:spTgt spid="56"/>
                                        </p:tgtEl>
                                        <p:attrNameLst>
                                          <p:attrName>ppt_x</p:attrName>
                                        </p:attrNameLst>
                                      </p:cBhvr>
                                      <p:tavLst>
                                        <p:tav tm="0">
                                          <p:val>
                                            <p:strVal val="#ppt_x"/>
                                          </p:val>
                                        </p:tav>
                                        <p:tav tm="100000">
                                          <p:val>
                                            <p:strVal val="#ppt_x"/>
                                          </p:val>
                                        </p:tav>
                                      </p:tavLst>
                                    </p:anim>
                                    <p:anim calcmode="lin" valueType="num">
                                      <p:cBhvr>
                                        <p:cTn id="128" dur="1000" fill="hold"/>
                                        <p:tgtEl>
                                          <p:spTgt spid="56"/>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1000"/>
                                        <p:tgtEl>
                                          <p:spTgt spid="57"/>
                                        </p:tgtEl>
                                      </p:cBhvr>
                                    </p:animEffect>
                                    <p:anim calcmode="lin" valueType="num">
                                      <p:cBhvr>
                                        <p:cTn id="132" dur="1000" fill="hold"/>
                                        <p:tgtEl>
                                          <p:spTgt spid="57"/>
                                        </p:tgtEl>
                                        <p:attrNameLst>
                                          <p:attrName>ppt_x</p:attrName>
                                        </p:attrNameLst>
                                      </p:cBhvr>
                                      <p:tavLst>
                                        <p:tav tm="0">
                                          <p:val>
                                            <p:strVal val="#ppt_x"/>
                                          </p:val>
                                        </p:tav>
                                        <p:tav tm="100000">
                                          <p:val>
                                            <p:strVal val="#ppt_x"/>
                                          </p:val>
                                        </p:tav>
                                      </p:tavLst>
                                    </p:anim>
                                    <p:anim calcmode="lin" valueType="num">
                                      <p:cBhvr>
                                        <p:cTn id="133" dur="1000" fill="hold"/>
                                        <p:tgtEl>
                                          <p:spTgt spid="57"/>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fade">
                                      <p:cBhvr>
                                        <p:cTn id="136" dur="1000"/>
                                        <p:tgtEl>
                                          <p:spTgt spid="58"/>
                                        </p:tgtEl>
                                      </p:cBhvr>
                                    </p:animEffect>
                                    <p:anim calcmode="lin" valueType="num">
                                      <p:cBhvr>
                                        <p:cTn id="137" dur="1000" fill="hold"/>
                                        <p:tgtEl>
                                          <p:spTgt spid="58"/>
                                        </p:tgtEl>
                                        <p:attrNameLst>
                                          <p:attrName>ppt_x</p:attrName>
                                        </p:attrNameLst>
                                      </p:cBhvr>
                                      <p:tavLst>
                                        <p:tav tm="0">
                                          <p:val>
                                            <p:strVal val="#ppt_x"/>
                                          </p:val>
                                        </p:tav>
                                        <p:tav tm="100000">
                                          <p:val>
                                            <p:strVal val="#ppt_x"/>
                                          </p:val>
                                        </p:tav>
                                      </p:tavLst>
                                    </p:anim>
                                    <p:anim calcmode="lin" valueType="num">
                                      <p:cBhvr>
                                        <p:cTn id="138" dur="1000" fill="hold"/>
                                        <p:tgtEl>
                                          <p:spTgt spid="58"/>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fade">
                                      <p:cBhvr>
                                        <p:cTn id="141" dur="1000"/>
                                        <p:tgtEl>
                                          <p:spTgt spid="59"/>
                                        </p:tgtEl>
                                      </p:cBhvr>
                                    </p:animEffect>
                                    <p:anim calcmode="lin" valueType="num">
                                      <p:cBhvr>
                                        <p:cTn id="142" dur="1000" fill="hold"/>
                                        <p:tgtEl>
                                          <p:spTgt spid="59"/>
                                        </p:tgtEl>
                                        <p:attrNameLst>
                                          <p:attrName>ppt_x</p:attrName>
                                        </p:attrNameLst>
                                      </p:cBhvr>
                                      <p:tavLst>
                                        <p:tav tm="0">
                                          <p:val>
                                            <p:strVal val="#ppt_x"/>
                                          </p:val>
                                        </p:tav>
                                        <p:tav tm="100000">
                                          <p:val>
                                            <p:strVal val="#ppt_x"/>
                                          </p:val>
                                        </p:tav>
                                      </p:tavLst>
                                    </p:anim>
                                    <p:anim calcmode="lin" valueType="num">
                                      <p:cBhvr>
                                        <p:cTn id="143" dur="1000" fill="hold"/>
                                        <p:tgtEl>
                                          <p:spTgt spid="5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fade">
                                      <p:cBhvr>
                                        <p:cTn id="146" dur="1000"/>
                                        <p:tgtEl>
                                          <p:spTgt spid="60"/>
                                        </p:tgtEl>
                                      </p:cBhvr>
                                    </p:animEffect>
                                    <p:anim calcmode="lin" valueType="num">
                                      <p:cBhvr>
                                        <p:cTn id="147" dur="1000" fill="hold"/>
                                        <p:tgtEl>
                                          <p:spTgt spid="60"/>
                                        </p:tgtEl>
                                        <p:attrNameLst>
                                          <p:attrName>ppt_x</p:attrName>
                                        </p:attrNameLst>
                                      </p:cBhvr>
                                      <p:tavLst>
                                        <p:tav tm="0">
                                          <p:val>
                                            <p:strVal val="#ppt_x"/>
                                          </p:val>
                                        </p:tav>
                                        <p:tav tm="100000">
                                          <p:val>
                                            <p:strVal val="#ppt_x"/>
                                          </p:val>
                                        </p:tav>
                                      </p:tavLst>
                                    </p:anim>
                                    <p:anim calcmode="lin" valueType="num">
                                      <p:cBhvr>
                                        <p:cTn id="148" dur="1000" fill="hold"/>
                                        <p:tgtEl>
                                          <p:spTgt spid="60"/>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fade">
                                      <p:cBhvr>
                                        <p:cTn id="151" dur="1000"/>
                                        <p:tgtEl>
                                          <p:spTgt spid="63"/>
                                        </p:tgtEl>
                                      </p:cBhvr>
                                    </p:animEffect>
                                    <p:anim calcmode="lin" valueType="num">
                                      <p:cBhvr>
                                        <p:cTn id="152" dur="1000" fill="hold"/>
                                        <p:tgtEl>
                                          <p:spTgt spid="63"/>
                                        </p:tgtEl>
                                        <p:attrNameLst>
                                          <p:attrName>ppt_x</p:attrName>
                                        </p:attrNameLst>
                                      </p:cBhvr>
                                      <p:tavLst>
                                        <p:tav tm="0">
                                          <p:val>
                                            <p:strVal val="#ppt_x"/>
                                          </p:val>
                                        </p:tav>
                                        <p:tav tm="100000">
                                          <p:val>
                                            <p:strVal val="#ppt_x"/>
                                          </p:val>
                                        </p:tav>
                                      </p:tavLst>
                                    </p:anim>
                                    <p:anim calcmode="lin" valueType="num">
                                      <p:cBhvr>
                                        <p:cTn id="153" dur="1000" fill="hold"/>
                                        <p:tgtEl>
                                          <p:spTgt spid="63"/>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fade">
                                      <p:cBhvr>
                                        <p:cTn id="156" dur="1000"/>
                                        <p:tgtEl>
                                          <p:spTgt spid="50"/>
                                        </p:tgtEl>
                                      </p:cBhvr>
                                    </p:animEffect>
                                    <p:anim calcmode="lin" valueType="num">
                                      <p:cBhvr>
                                        <p:cTn id="157" dur="1000" fill="hold"/>
                                        <p:tgtEl>
                                          <p:spTgt spid="50"/>
                                        </p:tgtEl>
                                        <p:attrNameLst>
                                          <p:attrName>ppt_x</p:attrName>
                                        </p:attrNameLst>
                                      </p:cBhvr>
                                      <p:tavLst>
                                        <p:tav tm="0">
                                          <p:val>
                                            <p:strVal val="#ppt_x"/>
                                          </p:val>
                                        </p:tav>
                                        <p:tav tm="100000">
                                          <p:val>
                                            <p:strVal val="#ppt_x"/>
                                          </p:val>
                                        </p:tav>
                                      </p:tavLst>
                                    </p:anim>
                                    <p:anim calcmode="lin" valueType="num">
                                      <p:cBhvr>
                                        <p:cTn id="15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Graphic spid="14" grpId="0">
        <p:bldAsOne/>
      </p:bldGraphic>
      <p:bldP spid="31" grpId="0" animBg="1"/>
      <p:bldP spid="32" grpId="0" animBg="1"/>
      <p:bldP spid="35" grpId="0" animBg="1"/>
      <p:bldP spid="36" grpId="0" animBg="1"/>
      <p:bldP spid="37" grpId="0"/>
      <p:bldP spid="38" grpId="0"/>
      <p:bldP spid="42" grpId="0"/>
      <p:bldP spid="43" grpId="0"/>
      <p:bldP spid="46" grpId="0"/>
      <p:bldP spid="47" grpId="0"/>
      <p:bldP spid="49" grpId="0"/>
      <p:bldP spid="53" grpId="0"/>
      <p:bldP spid="56" grpId="0"/>
      <p:bldP spid="58" grpId="0"/>
      <p:bldP spid="60" grpId="0"/>
      <p:bldP spid="63"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56828" y="123321"/>
            <a:ext cx="11149013" cy="509171"/>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endParaRPr lang="en-US" sz="4665" dirty="0"/>
          </a:p>
        </p:txBody>
      </p:sp>
      <p:graphicFrame>
        <p:nvGraphicFramePr>
          <p:cNvPr id="50" name="Diagram 13"/>
          <p:cNvGraphicFramePr/>
          <p:nvPr>
            <p:extLst>
              <p:ext uri="{D42A27DB-BD31-4B8C-83A1-F6EECF244321}">
                <p14:modId xmlns:p14="http://schemas.microsoft.com/office/powerpoint/2010/main" val="22878253"/>
              </p:ext>
            </p:extLst>
          </p:nvPr>
        </p:nvGraphicFramePr>
        <p:xfrm>
          <a:off x="2529357" y="942849"/>
          <a:ext cx="3371075" cy="2222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Pentagon 30"/>
          <p:cNvSpPr/>
          <p:nvPr/>
        </p:nvSpPr>
        <p:spPr bwMode="auto">
          <a:xfrm>
            <a:off x="7626689" y="1010885"/>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UAT</a:t>
            </a:r>
          </a:p>
        </p:txBody>
      </p:sp>
      <p:sp>
        <p:nvSpPr>
          <p:cNvPr id="61" name="Pentagon 31"/>
          <p:cNvSpPr/>
          <p:nvPr/>
        </p:nvSpPr>
        <p:spPr bwMode="auto">
          <a:xfrm>
            <a:off x="7640386" y="2534885"/>
            <a:ext cx="1530103" cy="570935"/>
          </a:xfrm>
          <a:prstGeom prst="homePlat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r>
              <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Move to production</a:t>
            </a:r>
          </a:p>
        </p:txBody>
      </p:sp>
      <p:pic>
        <p:nvPicPr>
          <p:cNvPr id="62" name="Picture 84"/>
          <p:cNvPicPr>
            <a:picLocks noChangeAspect="1" noChangeArrowheads="1"/>
          </p:cNvPicPr>
          <p:nvPr/>
        </p:nvPicPr>
        <p:blipFill>
          <a:blip r:embed="rId8" cstate="print"/>
          <a:srcRect/>
          <a:stretch>
            <a:fillRect/>
          </a:stretch>
        </p:blipFill>
        <p:spPr bwMode="auto">
          <a:xfrm flipH="1">
            <a:off x="7010400" y="2257773"/>
            <a:ext cx="548464" cy="876280"/>
          </a:xfrm>
          <a:prstGeom prst="rect">
            <a:avLst/>
          </a:prstGeom>
          <a:noFill/>
          <a:ln w="6350" algn="ctr">
            <a:noFill/>
            <a:miter lim="800000"/>
            <a:headEnd/>
            <a:tailEnd/>
          </a:ln>
        </p:spPr>
      </p:pic>
      <p:sp>
        <p:nvSpPr>
          <p:cNvPr id="64" name="Left Brace 35"/>
          <p:cNvSpPr/>
          <p:nvPr/>
        </p:nvSpPr>
        <p:spPr>
          <a:xfrm>
            <a:off x="1414929" y="942850"/>
            <a:ext cx="171463" cy="2838925"/>
          </a:xfrm>
          <a:prstGeom prst="leftBrace">
            <a:avLst>
              <a:gd name="adj1" fmla="val 6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TextBox 37"/>
          <p:cNvSpPr txBox="1"/>
          <p:nvPr/>
        </p:nvSpPr>
        <p:spPr>
          <a:xfrm>
            <a:off x="718106" y="2064321"/>
            <a:ext cx="533351" cy="553998"/>
          </a:xfrm>
          <a:prstGeom prst="rect">
            <a:avLst/>
          </a:prstGeom>
          <a:noFill/>
        </p:spPr>
        <p:txBody>
          <a:bodyPr wrap="none" lIns="0" tIns="0" rIns="0" bIns="0" rtlCol="0">
            <a:spAutoFit/>
          </a:bodyPr>
          <a:lstStyle/>
          <a:p>
            <a:pPr algn="ctr"/>
            <a:r>
              <a:rPr lang="en-US" sz="1200" dirty="0"/>
              <a:t>4% of </a:t>
            </a:r>
          </a:p>
          <a:p>
            <a:pPr algn="ctr"/>
            <a:r>
              <a:rPr lang="en-US" sz="1200" dirty="0"/>
              <a:t>Projects</a:t>
            </a:r>
          </a:p>
          <a:p>
            <a:pPr algn="ctr"/>
            <a:r>
              <a:rPr lang="en-US" sz="1200" dirty="0"/>
              <a:t>CD</a:t>
            </a:r>
          </a:p>
        </p:txBody>
      </p:sp>
      <p:cxnSp>
        <p:nvCxnSpPr>
          <p:cNvPr id="66" name="Straight Arrow Connector 43"/>
          <p:cNvCxnSpPr/>
          <p:nvPr/>
        </p:nvCxnSpPr>
        <p:spPr>
          <a:xfrm flipV="1">
            <a:off x="7369767" y="1842125"/>
            <a:ext cx="2011965" cy="175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4"/>
          <p:cNvCxnSpPr/>
          <p:nvPr/>
        </p:nvCxnSpPr>
        <p:spPr>
          <a:xfrm>
            <a:off x="7337790" y="3392252"/>
            <a:ext cx="20439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45"/>
          <p:cNvSpPr txBox="1"/>
          <p:nvPr/>
        </p:nvSpPr>
        <p:spPr>
          <a:xfrm>
            <a:off x="7926870" y="1680455"/>
            <a:ext cx="929742" cy="161711"/>
          </a:xfrm>
          <a:prstGeom prst="rect">
            <a:avLst/>
          </a:prstGeom>
          <a:noFill/>
        </p:spPr>
        <p:txBody>
          <a:bodyPr wrap="none" lIns="0" tIns="0" rIns="0" bIns="0" rtlCol="0">
            <a:spAutoFit/>
          </a:bodyPr>
          <a:lstStyle/>
          <a:p>
            <a:pPr algn="ctr"/>
            <a:r>
              <a:rPr lang="en-US" sz="1051" dirty="0"/>
              <a:t>0,5 to 3 months</a:t>
            </a:r>
          </a:p>
        </p:txBody>
      </p:sp>
      <p:sp>
        <p:nvSpPr>
          <p:cNvPr id="69" name="TextBox 46"/>
          <p:cNvSpPr txBox="1"/>
          <p:nvPr/>
        </p:nvSpPr>
        <p:spPr>
          <a:xfrm>
            <a:off x="7991065" y="3204455"/>
            <a:ext cx="828752" cy="161711"/>
          </a:xfrm>
          <a:prstGeom prst="rect">
            <a:avLst/>
          </a:prstGeom>
          <a:noFill/>
        </p:spPr>
        <p:txBody>
          <a:bodyPr wrap="none" lIns="0" tIns="0" rIns="0" bIns="0" rtlCol="0">
            <a:spAutoFit/>
          </a:bodyPr>
          <a:lstStyle/>
          <a:p>
            <a:pPr algn="ctr"/>
            <a:r>
              <a:rPr lang="en-US" sz="1051" dirty="0"/>
              <a:t>1 to 3 months</a:t>
            </a:r>
          </a:p>
        </p:txBody>
      </p:sp>
      <p:cxnSp>
        <p:nvCxnSpPr>
          <p:cNvPr id="70" name="Straight Arrow Connector 54"/>
          <p:cNvCxnSpPr/>
          <p:nvPr/>
        </p:nvCxnSpPr>
        <p:spPr>
          <a:xfrm>
            <a:off x="1820293" y="3578573"/>
            <a:ext cx="759341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55"/>
          <p:cNvSpPr txBox="1"/>
          <p:nvPr/>
        </p:nvSpPr>
        <p:spPr>
          <a:xfrm>
            <a:off x="6271251" y="3620105"/>
            <a:ext cx="828752" cy="161711"/>
          </a:xfrm>
          <a:prstGeom prst="rect">
            <a:avLst/>
          </a:prstGeom>
          <a:noFill/>
        </p:spPr>
        <p:txBody>
          <a:bodyPr wrap="none" lIns="0" tIns="0" rIns="0" bIns="0" rtlCol="0">
            <a:spAutoFit/>
          </a:bodyPr>
          <a:lstStyle/>
          <a:p>
            <a:pPr algn="ctr"/>
            <a:r>
              <a:rPr lang="en-US" sz="1051" dirty="0"/>
              <a:t>3 to 6 months</a:t>
            </a:r>
          </a:p>
        </p:txBody>
      </p:sp>
      <p:cxnSp>
        <p:nvCxnSpPr>
          <p:cNvPr id="72" name="Straight Arrow Connector 56"/>
          <p:cNvCxnSpPr/>
          <p:nvPr/>
        </p:nvCxnSpPr>
        <p:spPr>
          <a:xfrm>
            <a:off x="1820291" y="3458432"/>
            <a:ext cx="47615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57"/>
          <p:cNvSpPr txBox="1"/>
          <p:nvPr/>
        </p:nvSpPr>
        <p:spPr>
          <a:xfrm>
            <a:off x="3736216" y="3279201"/>
            <a:ext cx="929742" cy="161711"/>
          </a:xfrm>
          <a:prstGeom prst="rect">
            <a:avLst/>
          </a:prstGeom>
          <a:noFill/>
        </p:spPr>
        <p:txBody>
          <a:bodyPr wrap="none" lIns="0" tIns="0" rIns="0" bIns="0" rtlCol="0">
            <a:spAutoFit/>
          </a:bodyPr>
          <a:lstStyle/>
          <a:p>
            <a:pPr algn="ctr"/>
            <a:r>
              <a:rPr lang="en-US" sz="1051" dirty="0"/>
              <a:t>0,5 to 3 months</a:t>
            </a:r>
          </a:p>
        </p:txBody>
      </p:sp>
      <p:sp>
        <p:nvSpPr>
          <p:cNvPr id="74" name="Pentagon 62"/>
          <p:cNvSpPr/>
          <p:nvPr/>
        </p:nvSpPr>
        <p:spPr bwMode="auto">
          <a:xfrm>
            <a:off x="6445037" y="1656971"/>
            <a:ext cx="177425" cy="570935"/>
          </a:xfrm>
          <a:prstGeom prst="homePlate">
            <a:avLst>
              <a:gd name="adj" fmla="val 208500"/>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defTabSz="914076" fontAlgn="base">
              <a:spcBef>
                <a:spcPct val="0"/>
              </a:spcBef>
              <a:spcAft>
                <a:spcPct val="0"/>
              </a:spcAft>
            </a:pPr>
            <a:endParaRPr lang="en-US"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5" name="Left Brace 35"/>
          <p:cNvSpPr/>
          <p:nvPr/>
        </p:nvSpPr>
        <p:spPr>
          <a:xfrm>
            <a:off x="1414929" y="3849941"/>
            <a:ext cx="171463" cy="2977580"/>
          </a:xfrm>
          <a:prstGeom prst="leftBrace">
            <a:avLst>
              <a:gd name="adj1" fmla="val 6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6" name="TextBox 37"/>
          <p:cNvSpPr txBox="1"/>
          <p:nvPr/>
        </p:nvSpPr>
        <p:spPr>
          <a:xfrm>
            <a:off x="718106" y="4971413"/>
            <a:ext cx="533351" cy="553998"/>
          </a:xfrm>
          <a:prstGeom prst="rect">
            <a:avLst/>
          </a:prstGeom>
          <a:noFill/>
        </p:spPr>
        <p:txBody>
          <a:bodyPr wrap="none" lIns="0" tIns="0" rIns="0" bIns="0" rtlCol="0">
            <a:spAutoFit/>
          </a:bodyPr>
          <a:lstStyle/>
          <a:p>
            <a:pPr algn="ctr"/>
            <a:r>
              <a:rPr lang="en-US" sz="1200" dirty="0"/>
              <a:t>1% of </a:t>
            </a:r>
          </a:p>
          <a:p>
            <a:pPr algn="ctr"/>
            <a:r>
              <a:rPr lang="en-US" sz="1200" dirty="0"/>
              <a:t>Projects</a:t>
            </a:r>
          </a:p>
          <a:p>
            <a:pPr algn="ctr"/>
            <a:r>
              <a:rPr lang="en-US" sz="1200" dirty="0"/>
              <a:t>DevOps</a:t>
            </a:r>
          </a:p>
        </p:txBody>
      </p:sp>
      <p:graphicFrame>
        <p:nvGraphicFramePr>
          <p:cNvPr id="77" name="Diagram 13"/>
          <p:cNvGraphicFramePr>
            <a:graphicFrameLocks noChangeAspect="1"/>
          </p:cNvGraphicFramePr>
          <p:nvPr>
            <p:extLst/>
          </p:nvPr>
        </p:nvGraphicFramePr>
        <p:xfrm>
          <a:off x="2301410" y="3530600"/>
          <a:ext cx="3692991" cy="30285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8" name="TextBox 57"/>
          <p:cNvSpPr txBox="1"/>
          <p:nvPr/>
        </p:nvSpPr>
        <p:spPr>
          <a:xfrm>
            <a:off x="3869000" y="4965088"/>
            <a:ext cx="480901" cy="323422"/>
          </a:xfrm>
          <a:prstGeom prst="rect">
            <a:avLst/>
          </a:prstGeom>
          <a:noFill/>
        </p:spPr>
        <p:txBody>
          <a:bodyPr wrap="none" lIns="0" tIns="0" rIns="0" bIns="0" rtlCol="0">
            <a:spAutoFit/>
          </a:bodyPr>
          <a:lstStyle/>
          <a:p>
            <a:pPr algn="ctr"/>
            <a:r>
              <a:rPr lang="en-US" sz="1051" b="1" dirty="0"/>
              <a:t>1 to 3</a:t>
            </a:r>
          </a:p>
          <a:p>
            <a:pPr algn="ctr"/>
            <a:r>
              <a:rPr lang="en-US" sz="1051" b="1" dirty="0"/>
              <a:t>months</a:t>
            </a:r>
          </a:p>
        </p:txBody>
      </p:sp>
      <p:sp>
        <p:nvSpPr>
          <p:cNvPr id="79" name="Arc 78"/>
          <p:cNvSpPr/>
          <p:nvPr/>
        </p:nvSpPr>
        <p:spPr>
          <a:xfrm>
            <a:off x="3556001" y="4552421"/>
            <a:ext cx="1036489" cy="1036489"/>
          </a:xfrm>
          <a:prstGeom prst="arc">
            <a:avLst>
              <a:gd name="adj1" fmla="val 16200000"/>
              <a:gd name="adj2" fmla="val 14640722"/>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cxnSp>
        <p:nvCxnSpPr>
          <p:cNvPr id="82" name="Straight Arrow Connector 58"/>
          <p:cNvCxnSpPr/>
          <p:nvPr/>
        </p:nvCxnSpPr>
        <p:spPr>
          <a:xfrm>
            <a:off x="1837725" y="6725920"/>
            <a:ext cx="4062708" cy="76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59"/>
          <p:cNvSpPr txBox="1"/>
          <p:nvPr/>
        </p:nvSpPr>
        <p:spPr>
          <a:xfrm>
            <a:off x="2276273" y="6622138"/>
            <a:ext cx="3212418" cy="164212"/>
          </a:xfrm>
          <a:prstGeom prst="rect">
            <a:avLst/>
          </a:prstGeom>
          <a:noFill/>
        </p:spPr>
        <p:txBody>
          <a:bodyPr wrap="none" lIns="0" tIns="0" rIns="0" bIns="0" rtlCol="0">
            <a:spAutoFit/>
          </a:bodyPr>
          <a:lstStyle/>
          <a:p>
            <a:pPr algn="ctr"/>
            <a:r>
              <a:rPr lang="en-US" sz="1067" b="1" dirty="0"/>
              <a:t>Target : 1 to 3 months for 50% of the applications</a:t>
            </a:r>
          </a:p>
        </p:txBody>
      </p:sp>
      <p:sp>
        <p:nvSpPr>
          <p:cNvPr id="3" name="Title 2">
            <a:extLst>
              <a:ext uri="{FF2B5EF4-FFF2-40B4-BE49-F238E27FC236}">
                <a16:creationId xmlns:a16="http://schemas.microsoft.com/office/drawing/2014/main" id="{ED966D38-11A8-4FFD-91C0-49262D279C8B}"/>
              </a:ext>
            </a:extLst>
          </p:cNvPr>
          <p:cNvSpPr>
            <a:spLocks noGrp="1"/>
          </p:cNvSpPr>
          <p:nvPr>
            <p:ph type="title"/>
          </p:nvPr>
        </p:nvSpPr>
        <p:spPr>
          <a:xfrm>
            <a:off x="590868" y="264814"/>
            <a:ext cx="11018520" cy="553998"/>
          </a:xfrm>
        </p:spPr>
        <p:txBody>
          <a:bodyPr/>
          <a:lstStyle/>
          <a:p>
            <a:r>
              <a:rPr lang="en-US" dirty="0"/>
              <a:t>ALM Process – Future State</a:t>
            </a:r>
          </a:p>
        </p:txBody>
      </p:sp>
    </p:spTree>
    <p:extLst>
      <p:ext uri="{BB962C8B-B14F-4D97-AF65-F5344CB8AC3E}">
        <p14:creationId xmlns:p14="http://schemas.microsoft.com/office/powerpoint/2010/main" val="1966533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1000"/>
                                        <p:tgtEl>
                                          <p:spTgt spid="61"/>
                                        </p:tgtEl>
                                      </p:cBhvr>
                                    </p:animEffect>
                                    <p:anim calcmode="lin" valueType="num">
                                      <p:cBhvr>
                                        <p:cTn id="18" dur="1000" fill="hold"/>
                                        <p:tgtEl>
                                          <p:spTgt spid="61"/>
                                        </p:tgtEl>
                                        <p:attrNameLst>
                                          <p:attrName>ppt_x</p:attrName>
                                        </p:attrNameLst>
                                      </p:cBhvr>
                                      <p:tavLst>
                                        <p:tav tm="0">
                                          <p:val>
                                            <p:strVal val="#ppt_x"/>
                                          </p:val>
                                        </p:tav>
                                        <p:tav tm="100000">
                                          <p:val>
                                            <p:strVal val="#ppt_x"/>
                                          </p:val>
                                        </p:tav>
                                      </p:tavLst>
                                    </p:anim>
                                    <p:anim calcmode="lin" valueType="num">
                                      <p:cBhvr>
                                        <p:cTn id="19" dur="1000" fill="hold"/>
                                        <p:tgtEl>
                                          <p:spTgt spid="6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anim calcmode="lin" valueType="num">
                                      <p:cBhvr>
                                        <p:cTn id="23" dur="1000" fill="hold"/>
                                        <p:tgtEl>
                                          <p:spTgt spid="62"/>
                                        </p:tgtEl>
                                        <p:attrNameLst>
                                          <p:attrName>ppt_x</p:attrName>
                                        </p:attrNameLst>
                                      </p:cBhvr>
                                      <p:tavLst>
                                        <p:tav tm="0">
                                          <p:val>
                                            <p:strVal val="#ppt_x"/>
                                          </p:val>
                                        </p:tav>
                                        <p:tav tm="100000">
                                          <p:val>
                                            <p:strVal val="#ppt_x"/>
                                          </p:val>
                                        </p:tav>
                                      </p:tavLst>
                                    </p:anim>
                                    <p:anim calcmode="lin" valueType="num">
                                      <p:cBhvr>
                                        <p:cTn id="24" dur="1000" fill="hold"/>
                                        <p:tgtEl>
                                          <p:spTgt spid="6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anim calcmode="lin" valueType="num">
                                      <p:cBhvr>
                                        <p:cTn id="28" dur="1000" fill="hold"/>
                                        <p:tgtEl>
                                          <p:spTgt spid="64"/>
                                        </p:tgtEl>
                                        <p:attrNameLst>
                                          <p:attrName>ppt_x</p:attrName>
                                        </p:attrNameLst>
                                      </p:cBhvr>
                                      <p:tavLst>
                                        <p:tav tm="0">
                                          <p:val>
                                            <p:strVal val="#ppt_x"/>
                                          </p:val>
                                        </p:tav>
                                        <p:tav tm="100000">
                                          <p:val>
                                            <p:strVal val="#ppt_x"/>
                                          </p:val>
                                        </p:tav>
                                      </p:tavLst>
                                    </p:anim>
                                    <p:anim calcmode="lin" valueType="num">
                                      <p:cBhvr>
                                        <p:cTn id="29" dur="1000" fill="hold"/>
                                        <p:tgtEl>
                                          <p:spTgt spid="6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1000"/>
                                        <p:tgtEl>
                                          <p:spTgt spid="65"/>
                                        </p:tgtEl>
                                      </p:cBhvr>
                                    </p:animEffect>
                                    <p:anim calcmode="lin" valueType="num">
                                      <p:cBhvr>
                                        <p:cTn id="33" dur="1000" fill="hold"/>
                                        <p:tgtEl>
                                          <p:spTgt spid="65"/>
                                        </p:tgtEl>
                                        <p:attrNameLst>
                                          <p:attrName>ppt_x</p:attrName>
                                        </p:attrNameLst>
                                      </p:cBhvr>
                                      <p:tavLst>
                                        <p:tav tm="0">
                                          <p:val>
                                            <p:strVal val="#ppt_x"/>
                                          </p:val>
                                        </p:tav>
                                        <p:tav tm="100000">
                                          <p:val>
                                            <p:strVal val="#ppt_x"/>
                                          </p:val>
                                        </p:tav>
                                      </p:tavLst>
                                    </p:anim>
                                    <p:anim calcmode="lin" valueType="num">
                                      <p:cBhvr>
                                        <p:cTn id="34" dur="1000" fill="hold"/>
                                        <p:tgtEl>
                                          <p:spTgt spid="6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000"/>
                                        <p:tgtEl>
                                          <p:spTgt spid="68"/>
                                        </p:tgtEl>
                                      </p:cBhvr>
                                    </p:animEffect>
                                    <p:anim calcmode="lin" valueType="num">
                                      <p:cBhvr>
                                        <p:cTn id="48" dur="1000" fill="hold"/>
                                        <p:tgtEl>
                                          <p:spTgt spid="68"/>
                                        </p:tgtEl>
                                        <p:attrNameLst>
                                          <p:attrName>ppt_x</p:attrName>
                                        </p:attrNameLst>
                                      </p:cBhvr>
                                      <p:tavLst>
                                        <p:tav tm="0">
                                          <p:val>
                                            <p:strVal val="#ppt_x"/>
                                          </p:val>
                                        </p:tav>
                                        <p:tav tm="100000">
                                          <p:val>
                                            <p:strVal val="#ppt_x"/>
                                          </p:val>
                                        </p:tav>
                                      </p:tavLst>
                                    </p:anim>
                                    <p:anim calcmode="lin" valueType="num">
                                      <p:cBhvr>
                                        <p:cTn id="49" dur="1000" fill="hold"/>
                                        <p:tgtEl>
                                          <p:spTgt spid="6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1000"/>
                                        <p:tgtEl>
                                          <p:spTgt spid="69"/>
                                        </p:tgtEl>
                                      </p:cBhvr>
                                    </p:animEffect>
                                    <p:anim calcmode="lin" valueType="num">
                                      <p:cBhvr>
                                        <p:cTn id="53" dur="1000" fill="hold"/>
                                        <p:tgtEl>
                                          <p:spTgt spid="69"/>
                                        </p:tgtEl>
                                        <p:attrNameLst>
                                          <p:attrName>ppt_x</p:attrName>
                                        </p:attrNameLst>
                                      </p:cBhvr>
                                      <p:tavLst>
                                        <p:tav tm="0">
                                          <p:val>
                                            <p:strVal val="#ppt_x"/>
                                          </p:val>
                                        </p:tav>
                                        <p:tav tm="100000">
                                          <p:val>
                                            <p:strVal val="#ppt_x"/>
                                          </p:val>
                                        </p:tav>
                                      </p:tavLst>
                                    </p:anim>
                                    <p:anim calcmode="lin" valueType="num">
                                      <p:cBhvr>
                                        <p:cTn id="54" dur="1000" fill="hold"/>
                                        <p:tgtEl>
                                          <p:spTgt spid="6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0"/>
                                        <p:tgtEl>
                                          <p:spTgt spid="70"/>
                                        </p:tgtEl>
                                      </p:cBhvr>
                                    </p:animEffect>
                                    <p:anim calcmode="lin" valueType="num">
                                      <p:cBhvr>
                                        <p:cTn id="58" dur="1000" fill="hold"/>
                                        <p:tgtEl>
                                          <p:spTgt spid="70"/>
                                        </p:tgtEl>
                                        <p:attrNameLst>
                                          <p:attrName>ppt_x</p:attrName>
                                        </p:attrNameLst>
                                      </p:cBhvr>
                                      <p:tavLst>
                                        <p:tav tm="0">
                                          <p:val>
                                            <p:strVal val="#ppt_x"/>
                                          </p:val>
                                        </p:tav>
                                        <p:tav tm="100000">
                                          <p:val>
                                            <p:strVal val="#ppt_x"/>
                                          </p:val>
                                        </p:tav>
                                      </p:tavLst>
                                    </p:anim>
                                    <p:anim calcmode="lin" valueType="num">
                                      <p:cBhvr>
                                        <p:cTn id="59" dur="1000" fill="hold"/>
                                        <p:tgtEl>
                                          <p:spTgt spid="70"/>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1000"/>
                                        <p:tgtEl>
                                          <p:spTgt spid="71"/>
                                        </p:tgtEl>
                                      </p:cBhvr>
                                    </p:animEffect>
                                    <p:anim calcmode="lin" valueType="num">
                                      <p:cBhvr>
                                        <p:cTn id="63" dur="1000" fill="hold"/>
                                        <p:tgtEl>
                                          <p:spTgt spid="71"/>
                                        </p:tgtEl>
                                        <p:attrNameLst>
                                          <p:attrName>ppt_x</p:attrName>
                                        </p:attrNameLst>
                                      </p:cBhvr>
                                      <p:tavLst>
                                        <p:tav tm="0">
                                          <p:val>
                                            <p:strVal val="#ppt_x"/>
                                          </p:val>
                                        </p:tav>
                                        <p:tav tm="100000">
                                          <p:val>
                                            <p:strVal val="#ppt_x"/>
                                          </p:val>
                                        </p:tav>
                                      </p:tavLst>
                                    </p:anim>
                                    <p:anim calcmode="lin" valueType="num">
                                      <p:cBhvr>
                                        <p:cTn id="64" dur="1000" fill="hold"/>
                                        <p:tgtEl>
                                          <p:spTgt spid="71"/>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1000"/>
                                        <p:tgtEl>
                                          <p:spTgt spid="72"/>
                                        </p:tgtEl>
                                      </p:cBhvr>
                                    </p:animEffect>
                                    <p:anim calcmode="lin" valueType="num">
                                      <p:cBhvr>
                                        <p:cTn id="68" dur="1000" fill="hold"/>
                                        <p:tgtEl>
                                          <p:spTgt spid="72"/>
                                        </p:tgtEl>
                                        <p:attrNameLst>
                                          <p:attrName>ppt_x</p:attrName>
                                        </p:attrNameLst>
                                      </p:cBhvr>
                                      <p:tavLst>
                                        <p:tav tm="0">
                                          <p:val>
                                            <p:strVal val="#ppt_x"/>
                                          </p:val>
                                        </p:tav>
                                        <p:tav tm="100000">
                                          <p:val>
                                            <p:strVal val="#ppt_x"/>
                                          </p:val>
                                        </p:tav>
                                      </p:tavLst>
                                    </p:anim>
                                    <p:anim calcmode="lin" valueType="num">
                                      <p:cBhvr>
                                        <p:cTn id="69" dur="1000" fill="hold"/>
                                        <p:tgtEl>
                                          <p:spTgt spid="72"/>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1000"/>
                                        <p:tgtEl>
                                          <p:spTgt spid="73"/>
                                        </p:tgtEl>
                                      </p:cBhvr>
                                    </p:animEffect>
                                    <p:anim calcmode="lin" valueType="num">
                                      <p:cBhvr>
                                        <p:cTn id="73" dur="1000" fill="hold"/>
                                        <p:tgtEl>
                                          <p:spTgt spid="73"/>
                                        </p:tgtEl>
                                        <p:attrNameLst>
                                          <p:attrName>ppt_x</p:attrName>
                                        </p:attrNameLst>
                                      </p:cBhvr>
                                      <p:tavLst>
                                        <p:tav tm="0">
                                          <p:val>
                                            <p:strVal val="#ppt_x"/>
                                          </p:val>
                                        </p:tav>
                                        <p:tav tm="100000">
                                          <p:val>
                                            <p:strVal val="#ppt_x"/>
                                          </p:val>
                                        </p:tav>
                                      </p:tavLst>
                                    </p:anim>
                                    <p:anim calcmode="lin" valueType="num">
                                      <p:cBhvr>
                                        <p:cTn id="74" dur="1000" fill="hold"/>
                                        <p:tgtEl>
                                          <p:spTgt spid="73"/>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1000"/>
                                        <p:tgtEl>
                                          <p:spTgt spid="74"/>
                                        </p:tgtEl>
                                      </p:cBhvr>
                                    </p:animEffect>
                                    <p:anim calcmode="lin" valueType="num">
                                      <p:cBhvr>
                                        <p:cTn id="78" dur="1000" fill="hold"/>
                                        <p:tgtEl>
                                          <p:spTgt spid="74"/>
                                        </p:tgtEl>
                                        <p:attrNameLst>
                                          <p:attrName>ppt_x</p:attrName>
                                        </p:attrNameLst>
                                      </p:cBhvr>
                                      <p:tavLst>
                                        <p:tav tm="0">
                                          <p:val>
                                            <p:strVal val="#ppt_x"/>
                                          </p:val>
                                        </p:tav>
                                        <p:tav tm="100000">
                                          <p:val>
                                            <p:strVal val="#ppt_x"/>
                                          </p:val>
                                        </p:tav>
                                      </p:tavLst>
                                    </p:anim>
                                    <p:anim calcmode="lin" valueType="num">
                                      <p:cBhvr>
                                        <p:cTn id="79" dur="1000" fill="hold"/>
                                        <p:tgtEl>
                                          <p:spTgt spid="74"/>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7" presetClass="entr" presetSubtype="0" fill="hold" grpId="0" nodeType="after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1000"/>
                                        <p:tgtEl>
                                          <p:spTgt spid="75"/>
                                        </p:tgtEl>
                                      </p:cBhvr>
                                    </p:animEffect>
                                    <p:anim calcmode="lin" valueType="num">
                                      <p:cBhvr>
                                        <p:cTn id="84" dur="1000" fill="hold"/>
                                        <p:tgtEl>
                                          <p:spTgt spid="75"/>
                                        </p:tgtEl>
                                        <p:attrNameLst>
                                          <p:attrName>ppt_x</p:attrName>
                                        </p:attrNameLst>
                                      </p:cBhvr>
                                      <p:tavLst>
                                        <p:tav tm="0">
                                          <p:val>
                                            <p:strVal val="#ppt_x"/>
                                          </p:val>
                                        </p:tav>
                                        <p:tav tm="100000">
                                          <p:val>
                                            <p:strVal val="#ppt_x"/>
                                          </p:val>
                                        </p:tav>
                                      </p:tavLst>
                                    </p:anim>
                                    <p:anim calcmode="lin" valueType="num">
                                      <p:cBhvr>
                                        <p:cTn id="85" dur="10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1000"/>
                                        <p:tgtEl>
                                          <p:spTgt spid="76"/>
                                        </p:tgtEl>
                                      </p:cBhvr>
                                    </p:animEffect>
                                    <p:anim calcmode="lin" valueType="num">
                                      <p:cBhvr>
                                        <p:cTn id="89" dur="1000" fill="hold"/>
                                        <p:tgtEl>
                                          <p:spTgt spid="76"/>
                                        </p:tgtEl>
                                        <p:attrNameLst>
                                          <p:attrName>ppt_x</p:attrName>
                                        </p:attrNameLst>
                                      </p:cBhvr>
                                      <p:tavLst>
                                        <p:tav tm="0">
                                          <p:val>
                                            <p:strVal val="#ppt_x"/>
                                          </p:val>
                                        </p:tav>
                                        <p:tav tm="100000">
                                          <p:val>
                                            <p:strVal val="#ppt_x"/>
                                          </p:val>
                                        </p:tav>
                                      </p:tavLst>
                                    </p:anim>
                                    <p:anim calcmode="lin" valueType="num">
                                      <p:cBhvr>
                                        <p:cTn id="90" dur="1000" fill="hold"/>
                                        <p:tgtEl>
                                          <p:spTgt spid="76"/>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1000"/>
                                        <p:tgtEl>
                                          <p:spTgt spid="78"/>
                                        </p:tgtEl>
                                      </p:cBhvr>
                                    </p:animEffect>
                                    <p:anim calcmode="lin" valueType="num">
                                      <p:cBhvr>
                                        <p:cTn id="94" dur="1000" fill="hold"/>
                                        <p:tgtEl>
                                          <p:spTgt spid="78"/>
                                        </p:tgtEl>
                                        <p:attrNameLst>
                                          <p:attrName>ppt_x</p:attrName>
                                        </p:attrNameLst>
                                      </p:cBhvr>
                                      <p:tavLst>
                                        <p:tav tm="0">
                                          <p:val>
                                            <p:strVal val="#ppt_x"/>
                                          </p:val>
                                        </p:tav>
                                        <p:tav tm="100000">
                                          <p:val>
                                            <p:strVal val="#ppt_x"/>
                                          </p:val>
                                        </p:tav>
                                      </p:tavLst>
                                    </p:anim>
                                    <p:anim calcmode="lin" valueType="num">
                                      <p:cBhvr>
                                        <p:cTn id="95" dur="1000" fill="hold"/>
                                        <p:tgtEl>
                                          <p:spTgt spid="78"/>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1000"/>
                                        <p:tgtEl>
                                          <p:spTgt spid="79"/>
                                        </p:tgtEl>
                                      </p:cBhvr>
                                    </p:animEffect>
                                    <p:anim calcmode="lin" valueType="num">
                                      <p:cBhvr>
                                        <p:cTn id="99" dur="1000" fill="hold"/>
                                        <p:tgtEl>
                                          <p:spTgt spid="79"/>
                                        </p:tgtEl>
                                        <p:attrNameLst>
                                          <p:attrName>ppt_x</p:attrName>
                                        </p:attrNameLst>
                                      </p:cBhvr>
                                      <p:tavLst>
                                        <p:tav tm="0">
                                          <p:val>
                                            <p:strVal val="#ppt_x"/>
                                          </p:val>
                                        </p:tav>
                                        <p:tav tm="100000">
                                          <p:val>
                                            <p:strVal val="#ppt_x"/>
                                          </p:val>
                                        </p:tav>
                                      </p:tavLst>
                                    </p:anim>
                                    <p:anim calcmode="lin" valueType="num">
                                      <p:cBhvr>
                                        <p:cTn id="100" dur="1000" fill="hold"/>
                                        <p:tgtEl>
                                          <p:spTgt spid="79"/>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82"/>
                                        </p:tgtEl>
                                        <p:attrNameLst>
                                          <p:attrName>style.visibility</p:attrName>
                                        </p:attrNameLst>
                                      </p:cBhvr>
                                      <p:to>
                                        <p:strVal val="visible"/>
                                      </p:to>
                                    </p:set>
                                    <p:animEffect transition="in" filter="fade">
                                      <p:cBhvr>
                                        <p:cTn id="103" dur="1000"/>
                                        <p:tgtEl>
                                          <p:spTgt spid="82"/>
                                        </p:tgtEl>
                                      </p:cBhvr>
                                    </p:animEffect>
                                    <p:anim calcmode="lin" valueType="num">
                                      <p:cBhvr>
                                        <p:cTn id="104" dur="1000" fill="hold"/>
                                        <p:tgtEl>
                                          <p:spTgt spid="82"/>
                                        </p:tgtEl>
                                        <p:attrNameLst>
                                          <p:attrName>ppt_x</p:attrName>
                                        </p:attrNameLst>
                                      </p:cBhvr>
                                      <p:tavLst>
                                        <p:tav tm="0">
                                          <p:val>
                                            <p:strVal val="#ppt_x"/>
                                          </p:val>
                                        </p:tav>
                                        <p:tav tm="100000">
                                          <p:val>
                                            <p:strVal val="#ppt_x"/>
                                          </p:val>
                                        </p:tav>
                                      </p:tavLst>
                                    </p:anim>
                                    <p:anim calcmode="lin" valueType="num">
                                      <p:cBhvr>
                                        <p:cTn id="105" dur="1000" fill="hold"/>
                                        <p:tgtEl>
                                          <p:spTgt spid="82"/>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1000"/>
                                        <p:tgtEl>
                                          <p:spTgt spid="83"/>
                                        </p:tgtEl>
                                      </p:cBhvr>
                                    </p:animEffect>
                                    <p:anim calcmode="lin" valueType="num">
                                      <p:cBhvr>
                                        <p:cTn id="109" dur="1000" fill="hold"/>
                                        <p:tgtEl>
                                          <p:spTgt spid="83"/>
                                        </p:tgtEl>
                                        <p:attrNameLst>
                                          <p:attrName>ppt_x</p:attrName>
                                        </p:attrNameLst>
                                      </p:cBhvr>
                                      <p:tavLst>
                                        <p:tav tm="0">
                                          <p:val>
                                            <p:strVal val="#ppt_x"/>
                                          </p:val>
                                        </p:tav>
                                        <p:tav tm="100000">
                                          <p:val>
                                            <p:strVal val="#ppt_x"/>
                                          </p:val>
                                        </p:tav>
                                      </p:tavLst>
                                    </p:anim>
                                    <p:anim calcmode="lin" valueType="num">
                                      <p:cBhvr>
                                        <p:cTn id="110" dur="1000" fill="hold"/>
                                        <p:tgtEl>
                                          <p:spTgt spid="83"/>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77"/>
                                        </p:tgtEl>
                                        <p:attrNameLst>
                                          <p:attrName>style.visibility</p:attrName>
                                        </p:attrNameLst>
                                      </p:cBhvr>
                                      <p:to>
                                        <p:strVal val="visible"/>
                                      </p:to>
                                    </p:set>
                                    <p:animEffect transition="in" filter="fade">
                                      <p:cBhvr>
                                        <p:cTn id="113" dur="1000"/>
                                        <p:tgtEl>
                                          <p:spTgt spid="77"/>
                                        </p:tgtEl>
                                      </p:cBhvr>
                                    </p:animEffect>
                                    <p:anim calcmode="lin" valueType="num">
                                      <p:cBhvr>
                                        <p:cTn id="114" dur="1000" fill="hold"/>
                                        <p:tgtEl>
                                          <p:spTgt spid="77"/>
                                        </p:tgtEl>
                                        <p:attrNameLst>
                                          <p:attrName>ppt_x</p:attrName>
                                        </p:attrNameLst>
                                      </p:cBhvr>
                                      <p:tavLst>
                                        <p:tav tm="0">
                                          <p:val>
                                            <p:strVal val="#ppt_x"/>
                                          </p:val>
                                        </p:tav>
                                        <p:tav tm="100000">
                                          <p:val>
                                            <p:strVal val="#ppt_x"/>
                                          </p:val>
                                        </p:tav>
                                      </p:tavLst>
                                    </p:anim>
                                    <p:anim calcmode="lin" valueType="num">
                                      <p:cBhvr>
                                        <p:cTn id="115"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54" grpId="0" animBg="1"/>
      <p:bldP spid="61" grpId="0" animBg="1"/>
      <p:bldP spid="64" grpId="0" animBg="1"/>
      <p:bldP spid="65" grpId="0"/>
      <p:bldP spid="68" grpId="0"/>
      <p:bldP spid="69" grpId="0"/>
      <p:bldP spid="71" grpId="0"/>
      <p:bldP spid="73" grpId="0"/>
      <p:bldP spid="74" grpId="0" animBg="1"/>
      <p:bldP spid="75" grpId="0" animBg="1"/>
      <p:bldP spid="76" grpId="0"/>
      <p:bldGraphic spid="77" grpId="0">
        <p:bldAsOne/>
      </p:bldGraphic>
      <p:bldP spid="78" grpId="0"/>
      <p:bldP spid="79" grpId="0" animBg="1"/>
      <p:bldP spid="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99410" y="1992653"/>
            <a:ext cx="8161975" cy="3787097"/>
          </a:xfrm>
          <a:prstGeom prst="rect">
            <a:avLst/>
          </a:prstGeom>
        </p:spPr>
      </p:pic>
      <p:sp>
        <p:nvSpPr>
          <p:cNvPr id="5" name="Rectangular Callout 4"/>
          <p:cNvSpPr/>
          <p:nvPr/>
        </p:nvSpPr>
        <p:spPr bwMode="auto">
          <a:xfrm>
            <a:off x="995723" y="2182228"/>
            <a:ext cx="2216021" cy="513891"/>
          </a:xfrm>
          <a:prstGeom prst="wedgeRectCallout">
            <a:avLst>
              <a:gd name="adj1" fmla="val 73121"/>
              <a:gd name="adj2" fmla="val 82755"/>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defTabSz="914076" fontAlgn="base">
              <a:lnSpc>
                <a:spcPct val="90000"/>
              </a:lnSpc>
              <a:spcBef>
                <a:spcPct val="0"/>
              </a:spcBef>
              <a:spcAft>
                <a:spcPct val="0"/>
              </a:spcAft>
            </a:pPr>
            <a:r>
              <a:rPr lang="en-US" sz="1400" spc="-51" dirty="0">
                <a:gradFill>
                  <a:gsLst>
                    <a:gs pos="0">
                      <a:srgbClr val="FFFFFF"/>
                    </a:gs>
                    <a:gs pos="100000">
                      <a:srgbClr val="FFFFFF"/>
                    </a:gs>
                  </a:gsLst>
                  <a:lin ang="5400000" scaled="0"/>
                </a:gradFill>
              </a:rPr>
              <a:t>Acceptance test planning</a:t>
            </a:r>
          </a:p>
        </p:txBody>
      </p:sp>
      <p:sp>
        <p:nvSpPr>
          <p:cNvPr id="26" name="Rectangular Callout 25"/>
          <p:cNvSpPr/>
          <p:nvPr/>
        </p:nvSpPr>
        <p:spPr bwMode="auto">
          <a:xfrm>
            <a:off x="1284591" y="4866835"/>
            <a:ext cx="2637455" cy="470205"/>
          </a:xfrm>
          <a:prstGeom prst="wedgeRectCallout">
            <a:avLst>
              <a:gd name="adj1" fmla="val 84292"/>
              <a:gd name="adj2" fmla="val -19515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defTabSz="914076" fontAlgn="base">
              <a:lnSpc>
                <a:spcPct val="90000"/>
              </a:lnSpc>
              <a:spcBef>
                <a:spcPct val="0"/>
              </a:spcBef>
              <a:spcAft>
                <a:spcPct val="0"/>
              </a:spcAft>
            </a:pPr>
            <a:r>
              <a:rPr lang="en-US" sz="1400" spc="-51" dirty="0">
                <a:gradFill>
                  <a:gsLst>
                    <a:gs pos="0">
                      <a:srgbClr val="FFFFFF"/>
                    </a:gs>
                    <a:gs pos="100000">
                      <a:srgbClr val="FFFFFF"/>
                    </a:gs>
                  </a:gsLst>
                  <a:lin ang="5400000" scaled="0"/>
                </a:gradFill>
              </a:rPr>
              <a:t>Continuous acceptance testing</a:t>
            </a:r>
          </a:p>
        </p:txBody>
      </p:sp>
      <p:sp>
        <p:nvSpPr>
          <p:cNvPr id="30" name="Rectangular Callout 29"/>
          <p:cNvSpPr/>
          <p:nvPr/>
        </p:nvSpPr>
        <p:spPr bwMode="auto">
          <a:xfrm>
            <a:off x="8902991" y="4739385"/>
            <a:ext cx="1962540" cy="497635"/>
          </a:xfrm>
          <a:prstGeom prst="wedgeRectCallout">
            <a:avLst>
              <a:gd name="adj1" fmla="val -93594"/>
              <a:gd name="adj2" fmla="val -168385"/>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defTabSz="914076" fontAlgn="base">
              <a:lnSpc>
                <a:spcPct val="90000"/>
              </a:lnSpc>
              <a:spcBef>
                <a:spcPct val="0"/>
              </a:spcBef>
              <a:spcAft>
                <a:spcPct val="0"/>
              </a:spcAft>
            </a:pPr>
            <a:r>
              <a:rPr lang="en-US" sz="1400" spc="-51" dirty="0">
                <a:gradFill>
                  <a:gsLst>
                    <a:gs pos="0">
                      <a:srgbClr val="FFFFFF"/>
                    </a:gs>
                    <a:gs pos="100000">
                      <a:srgbClr val="FFFFFF"/>
                    </a:gs>
                  </a:gsLst>
                  <a:lin ang="5400000" scaled="0"/>
                </a:gradFill>
              </a:rPr>
              <a:t>Testing in production</a:t>
            </a:r>
          </a:p>
        </p:txBody>
      </p:sp>
      <p:sp>
        <p:nvSpPr>
          <p:cNvPr id="31" name="Rectangular Callout 30"/>
          <p:cNvSpPr/>
          <p:nvPr/>
        </p:nvSpPr>
        <p:spPr bwMode="auto">
          <a:xfrm>
            <a:off x="8902990" y="2559697"/>
            <a:ext cx="1520893" cy="497635"/>
          </a:xfrm>
          <a:prstGeom prst="wedgeRectCallout">
            <a:avLst>
              <a:gd name="adj1" fmla="val -106968"/>
              <a:gd name="adj2" fmla="val 167239"/>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defTabSz="914076" fontAlgn="base">
              <a:lnSpc>
                <a:spcPct val="90000"/>
              </a:lnSpc>
              <a:spcBef>
                <a:spcPct val="0"/>
              </a:spcBef>
              <a:spcAft>
                <a:spcPct val="0"/>
              </a:spcAft>
            </a:pPr>
            <a:r>
              <a:rPr lang="en-US" sz="1400" spc="-51" dirty="0">
                <a:gradFill>
                  <a:gsLst>
                    <a:gs pos="0">
                      <a:srgbClr val="FFFFFF"/>
                    </a:gs>
                    <a:gs pos="100000">
                      <a:srgbClr val="FFFFFF"/>
                    </a:gs>
                  </a:gsLst>
                  <a:lin ang="5400000" scaled="0"/>
                </a:gradFill>
              </a:rPr>
              <a:t>MTTR reduction</a:t>
            </a:r>
          </a:p>
        </p:txBody>
      </p:sp>
      <p:pic>
        <p:nvPicPr>
          <p:cNvPr id="7" name="Picture 6"/>
          <p:cNvPicPr>
            <a:picLocks noChangeAspect="1"/>
          </p:cNvPicPr>
          <p:nvPr/>
        </p:nvPicPr>
        <p:blipFill>
          <a:blip r:embed="rId4"/>
          <a:stretch>
            <a:fillRect/>
          </a:stretch>
        </p:blipFill>
        <p:spPr>
          <a:xfrm>
            <a:off x="5878318" y="3557588"/>
            <a:ext cx="1158551" cy="657225"/>
          </a:xfrm>
          <a:prstGeom prst="rect">
            <a:avLst/>
          </a:prstGeom>
        </p:spPr>
      </p:pic>
      <p:sp>
        <p:nvSpPr>
          <p:cNvPr id="2" name="Title 1">
            <a:extLst>
              <a:ext uri="{FF2B5EF4-FFF2-40B4-BE49-F238E27FC236}">
                <a16:creationId xmlns:a16="http://schemas.microsoft.com/office/drawing/2014/main" id="{CA70BB2D-E9C1-4FEA-8DFB-F0C5B73ADC19}"/>
              </a:ext>
            </a:extLst>
          </p:cNvPr>
          <p:cNvSpPr>
            <a:spLocks noGrp="1"/>
          </p:cNvSpPr>
          <p:nvPr>
            <p:ph type="title"/>
          </p:nvPr>
        </p:nvSpPr>
        <p:spPr/>
        <p:txBody>
          <a:bodyPr/>
          <a:lstStyle/>
          <a:p>
            <a:r>
              <a:rPr lang="en-US"/>
              <a:t>Continuous quality for continuous value delivery</a:t>
            </a:r>
            <a:endParaRPr lang="en-US" dirty="0"/>
          </a:p>
        </p:txBody>
      </p:sp>
      <p:sp>
        <p:nvSpPr>
          <p:cNvPr id="36" name="TextBox 35"/>
          <p:cNvSpPr txBox="1"/>
          <p:nvPr/>
        </p:nvSpPr>
        <p:spPr>
          <a:xfrm>
            <a:off x="5459992" y="4107893"/>
            <a:ext cx="2118645" cy="461665"/>
          </a:xfrm>
          <a:prstGeom prst="rect">
            <a:avLst/>
          </a:prstGeom>
          <a:ln>
            <a:noFill/>
          </a:ln>
        </p:spPr>
        <p:txBody>
          <a:bodyPr wrap="square">
            <a:spAutoFit/>
          </a:bodyPr>
          <a:lstStyle>
            <a:defPPr>
              <a:defRPr lang="en-US"/>
            </a:defPPr>
            <a:lvl1pPr marR="0" lvl="0" indent="0" fontAlgn="auto">
              <a:lnSpc>
                <a:spcPct val="85000"/>
              </a:lnSpc>
              <a:spcBef>
                <a:spcPts val="0"/>
              </a:spcBef>
              <a:spcAft>
                <a:spcPts val="0"/>
              </a:spcAft>
              <a:buClrTx/>
              <a:buSzTx/>
              <a:buFontTx/>
              <a:buNone/>
              <a:tabLst/>
              <a:defRPr kumimoji="0" sz="1200" b="0" i="0" u="none" strike="noStrike" kern="0" cap="none" spc="-50" normalizeH="0" baseline="0">
                <a:ln>
                  <a:noFill/>
                </a:ln>
                <a:solidFill>
                  <a:schemeClr val="tx1">
                    <a:lumMod val="85000"/>
                  </a:schemeClr>
                </a:solidFill>
                <a:effectLst/>
                <a:uLnTx/>
                <a:uFillTx/>
              </a:defRPr>
            </a:lvl1pPr>
          </a:lstStyle>
          <a:p>
            <a:pPr algn="ctr" defTabSz="914377">
              <a:lnSpc>
                <a:spcPct val="100000"/>
              </a:lnSpc>
              <a:defRPr/>
            </a:pPr>
            <a:r>
              <a:rPr lang="en-US" b="1" spc="0" dirty="0">
                <a:solidFill>
                  <a:srgbClr val="7FBA00">
                    <a:lumMod val="75000"/>
                  </a:srgbClr>
                </a:solidFill>
              </a:rPr>
              <a:t>Continuous quality</a:t>
            </a:r>
          </a:p>
          <a:p>
            <a:pPr algn="ctr" defTabSz="914377">
              <a:lnSpc>
                <a:spcPct val="100000"/>
              </a:lnSpc>
              <a:defRPr/>
            </a:pPr>
            <a:r>
              <a:rPr lang="en-US" b="1" spc="0" dirty="0">
                <a:solidFill>
                  <a:srgbClr val="7FBA00">
                    <a:lumMod val="75000"/>
                  </a:srgbClr>
                </a:solidFill>
              </a:rPr>
              <a:t>Shortened cycle times </a:t>
            </a:r>
          </a:p>
        </p:txBody>
      </p:sp>
      <p:sp>
        <p:nvSpPr>
          <p:cNvPr id="13" name="Rectangle 12"/>
          <p:cNvSpPr/>
          <p:nvPr/>
        </p:nvSpPr>
        <p:spPr>
          <a:xfrm>
            <a:off x="6026349" y="3135445"/>
            <a:ext cx="985937" cy="940867"/>
          </a:xfrm>
          <a:prstGeom prst="rect">
            <a:avLst/>
          </a:prstGeom>
          <a:solidFill>
            <a:schemeClr val="accent5">
              <a:lumMod val="50000"/>
            </a:schemeClr>
          </a:solidFill>
          <a:ln w="25400" cap="flat" cmpd="sng" algn="ctr">
            <a:noFill/>
            <a:prstDash val="solid"/>
          </a:ln>
          <a:effectLst/>
        </p:spPr>
        <p:txBody>
          <a:bodyPr lIns="45720" rIns="45720" bIns="45720" rtlCol="0" anchor="b"/>
          <a:lstStyle/>
          <a:p>
            <a:pPr algn="ctr" defTabSz="914377">
              <a:defRPr/>
            </a:pPr>
            <a:endParaRPr lang="en-US" sz="1400" kern="0" dirty="0">
              <a:gradFill>
                <a:gsLst>
                  <a:gs pos="0">
                    <a:srgbClr val="FFFFFF"/>
                  </a:gs>
                  <a:gs pos="100000">
                    <a:srgbClr val="FFFFFF"/>
                  </a:gs>
                </a:gsLst>
                <a:lin ang="5400000" scaled="0"/>
              </a:gradFill>
            </a:endParaRPr>
          </a:p>
          <a:p>
            <a:pPr algn="ctr" defTabSz="914377">
              <a:defRPr/>
            </a:pPr>
            <a:r>
              <a:rPr lang="en-US" sz="1400" kern="0" dirty="0">
                <a:gradFill>
                  <a:gsLst>
                    <a:gs pos="0">
                      <a:srgbClr val="FFFFFF"/>
                    </a:gs>
                    <a:gs pos="100000">
                      <a:srgbClr val="FFFFFF"/>
                    </a:gs>
                  </a:gsLst>
                  <a:lin ang="5400000" scaled="0"/>
                </a:gradFill>
              </a:rPr>
              <a:t>Team</a:t>
            </a:r>
          </a:p>
        </p:txBody>
      </p:sp>
      <p:grpSp>
        <p:nvGrpSpPr>
          <p:cNvPr id="14" name="Group 13"/>
          <p:cNvGrpSpPr/>
          <p:nvPr/>
        </p:nvGrpSpPr>
        <p:grpSpPr>
          <a:xfrm>
            <a:off x="6318413" y="3337825"/>
            <a:ext cx="414887" cy="360315"/>
            <a:chOff x="800348" y="1569752"/>
            <a:chExt cx="645785" cy="577903"/>
          </a:xfrm>
        </p:grpSpPr>
        <p:grpSp>
          <p:nvGrpSpPr>
            <p:cNvPr id="15" name="Group 14"/>
            <p:cNvGrpSpPr/>
            <p:nvPr/>
          </p:nvGrpSpPr>
          <p:grpSpPr>
            <a:xfrm>
              <a:off x="1026337" y="1569752"/>
              <a:ext cx="193807" cy="508162"/>
              <a:chOff x="1031890" y="1569752"/>
              <a:chExt cx="193807" cy="508162"/>
            </a:xfrm>
          </p:grpSpPr>
          <p:sp>
            <p:nvSpPr>
              <p:cNvPr id="22"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sp>
            <p:nvSpPr>
              <p:cNvPr id="23"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grpSp>
        <p:grpSp>
          <p:nvGrpSpPr>
            <p:cNvPr id="16" name="Group 15"/>
            <p:cNvGrpSpPr/>
            <p:nvPr/>
          </p:nvGrpSpPr>
          <p:grpSpPr>
            <a:xfrm>
              <a:off x="800348" y="1639493"/>
              <a:ext cx="193807" cy="508162"/>
              <a:chOff x="1031890" y="1569752"/>
              <a:chExt cx="193807" cy="508162"/>
            </a:xfrm>
          </p:grpSpPr>
          <p:sp>
            <p:nvSpPr>
              <p:cNvPr id="20"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sp>
            <p:nvSpPr>
              <p:cNvPr id="21"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grpSp>
        <p:grpSp>
          <p:nvGrpSpPr>
            <p:cNvPr id="17" name="Group 16"/>
            <p:cNvGrpSpPr/>
            <p:nvPr/>
          </p:nvGrpSpPr>
          <p:grpSpPr>
            <a:xfrm>
              <a:off x="1252326" y="1639493"/>
              <a:ext cx="193807" cy="508162"/>
              <a:chOff x="1031890" y="1569752"/>
              <a:chExt cx="193807" cy="508162"/>
            </a:xfrm>
          </p:grpSpPr>
          <p:sp>
            <p:nvSpPr>
              <p:cNvPr id="18" name="Oval 6"/>
              <p:cNvSpPr>
                <a:spLocks noChangeArrowheads="1"/>
              </p:cNvSpPr>
              <p:nvPr/>
            </p:nvSpPr>
            <p:spPr bwMode="auto">
              <a:xfrm>
                <a:off x="1089205" y="1569752"/>
                <a:ext cx="80359" cy="809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sp>
            <p:nvSpPr>
              <p:cNvPr id="19" name="Freeform 7"/>
              <p:cNvSpPr>
                <a:spLocks/>
              </p:cNvSpPr>
              <p:nvPr/>
            </p:nvSpPr>
            <p:spPr bwMode="auto">
              <a:xfrm>
                <a:off x="1031890" y="1666066"/>
                <a:ext cx="193807" cy="411848"/>
              </a:xfrm>
              <a:custGeom>
                <a:avLst/>
                <a:gdLst>
                  <a:gd name="T0" fmla="*/ 105 w 139"/>
                  <a:gd name="T1" fmla="*/ 1 h 295"/>
                  <a:gd name="T2" fmla="*/ 95 w 139"/>
                  <a:gd name="T3" fmla="*/ 0 h 295"/>
                  <a:gd name="T4" fmla="*/ 43 w 139"/>
                  <a:gd name="T5" fmla="*/ 0 h 295"/>
                  <a:gd name="T6" fmla="*/ 33 w 139"/>
                  <a:gd name="T7" fmla="*/ 1 h 295"/>
                  <a:gd name="T8" fmla="*/ 0 w 139"/>
                  <a:gd name="T9" fmla="*/ 45 h 295"/>
                  <a:gd name="T10" fmla="*/ 0 w 139"/>
                  <a:gd name="T11" fmla="*/ 127 h 295"/>
                  <a:gd name="T12" fmla="*/ 12 w 139"/>
                  <a:gd name="T13" fmla="*/ 142 h 295"/>
                  <a:gd name="T14" fmla="*/ 23 w 139"/>
                  <a:gd name="T15" fmla="*/ 127 h 295"/>
                  <a:gd name="T16" fmla="*/ 23 w 139"/>
                  <a:gd name="T17" fmla="*/ 45 h 295"/>
                  <a:gd name="T18" fmla="*/ 29 w 139"/>
                  <a:gd name="T19" fmla="*/ 37 h 295"/>
                  <a:gd name="T20" fmla="*/ 33 w 139"/>
                  <a:gd name="T21" fmla="*/ 37 h 295"/>
                  <a:gd name="T22" fmla="*/ 33 w 139"/>
                  <a:gd name="T23" fmla="*/ 45 h 295"/>
                  <a:gd name="T24" fmla="*/ 33 w 139"/>
                  <a:gd name="T25" fmla="*/ 89 h 295"/>
                  <a:gd name="T26" fmla="*/ 33 w 139"/>
                  <a:gd name="T27" fmla="*/ 278 h 295"/>
                  <a:gd name="T28" fmla="*/ 49 w 139"/>
                  <a:gd name="T29" fmla="*/ 295 h 295"/>
                  <a:gd name="T30" fmla="*/ 65 w 139"/>
                  <a:gd name="T31" fmla="*/ 279 h 295"/>
                  <a:gd name="T32" fmla="*/ 65 w 139"/>
                  <a:gd name="T33" fmla="*/ 153 h 295"/>
                  <a:gd name="T34" fmla="*/ 69 w 139"/>
                  <a:gd name="T35" fmla="*/ 147 h 295"/>
                  <a:gd name="T36" fmla="*/ 70 w 139"/>
                  <a:gd name="T37" fmla="*/ 147 h 295"/>
                  <a:gd name="T38" fmla="*/ 70 w 139"/>
                  <a:gd name="T39" fmla="*/ 147 h 295"/>
                  <a:gd name="T40" fmla="*/ 75 w 139"/>
                  <a:gd name="T41" fmla="*/ 153 h 295"/>
                  <a:gd name="T42" fmla="*/ 75 w 139"/>
                  <a:gd name="T43" fmla="*/ 279 h 295"/>
                  <a:gd name="T44" fmla="*/ 91 w 139"/>
                  <a:gd name="T45" fmla="*/ 295 h 295"/>
                  <a:gd name="T46" fmla="*/ 106 w 139"/>
                  <a:gd name="T47" fmla="*/ 278 h 295"/>
                  <a:gd name="T48" fmla="*/ 106 w 139"/>
                  <a:gd name="T49" fmla="*/ 37 h 295"/>
                  <a:gd name="T50" fmla="*/ 111 w 139"/>
                  <a:gd name="T51" fmla="*/ 37 h 295"/>
                  <a:gd name="T52" fmla="*/ 116 w 139"/>
                  <a:gd name="T53" fmla="*/ 45 h 295"/>
                  <a:gd name="T54" fmla="*/ 116 w 139"/>
                  <a:gd name="T55" fmla="*/ 127 h 295"/>
                  <a:gd name="T56" fmla="*/ 128 w 139"/>
                  <a:gd name="T57" fmla="*/ 142 h 295"/>
                  <a:gd name="T58" fmla="*/ 139 w 139"/>
                  <a:gd name="T59" fmla="*/ 127 h 295"/>
                  <a:gd name="T60" fmla="*/ 139 w 139"/>
                  <a:gd name="T61" fmla="*/ 45 h 295"/>
                  <a:gd name="T62" fmla="*/ 105 w 139"/>
                  <a:gd name="T63"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95">
                    <a:moveTo>
                      <a:pt x="105" y="1"/>
                    </a:moveTo>
                    <a:cubicBezTo>
                      <a:pt x="102" y="0"/>
                      <a:pt x="99" y="0"/>
                      <a:pt x="95" y="0"/>
                    </a:cubicBezTo>
                    <a:cubicBezTo>
                      <a:pt x="43" y="0"/>
                      <a:pt x="43" y="0"/>
                      <a:pt x="43" y="0"/>
                    </a:cubicBezTo>
                    <a:cubicBezTo>
                      <a:pt x="39" y="0"/>
                      <a:pt x="36" y="0"/>
                      <a:pt x="33" y="1"/>
                    </a:cubicBezTo>
                    <a:cubicBezTo>
                      <a:pt x="12" y="4"/>
                      <a:pt x="0" y="15"/>
                      <a:pt x="0" y="45"/>
                    </a:cubicBezTo>
                    <a:cubicBezTo>
                      <a:pt x="0" y="127"/>
                      <a:pt x="0" y="127"/>
                      <a:pt x="0" y="127"/>
                    </a:cubicBezTo>
                    <a:cubicBezTo>
                      <a:pt x="0" y="139"/>
                      <a:pt x="4" y="142"/>
                      <a:pt x="12" y="142"/>
                    </a:cubicBezTo>
                    <a:cubicBezTo>
                      <a:pt x="18" y="142"/>
                      <a:pt x="23" y="139"/>
                      <a:pt x="23" y="127"/>
                    </a:cubicBezTo>
                    <a:cubicBezTo>
                      <a:pt x="23" y="45"/>
                      <a:pt x="23" y="45"/>
                      <a:pt x="23" y="45"/>
                    </a:cubicBezTo>
                    <a:cubicBezTo>
                      <a:pt x="23" y="38"/>
                      <a:pt x="27" y="37"/>
                      <a:pt x="29" y="37"/>
                    </a:cubicBezTo>
                    <a:cubicBezTo>
                      <a:pt x="33" y="37"/>
                      <a:pt x="33" y="37"/>
                      <a:pt x="33" y="37"/>
                    </a:cubicBezTo>
                    <a:cubicBezTo>
                      <a:pt x="33" y="45"/>
                      <a:pt x="33" y="45"/>
                      <a:pt x="33" y="45"/>
                    </a:cubicBezTo>
                    <a:cubicBezTo>
                      <a:pt x="33" y="48"/>
                      <a:pt x="33" y="65"/>
                      <a:pt x="33" y="89"/>
                    </a:cubicBezTo>
                    <a:cubicBezTo>
                      <a:pt x="33" y="156"/>
                      <a:pt x="33" y="278"/>
                      <a:pt x="33" y="278"/>
                    </a:cubicBezTo>
                    <a:cubicBezTo>
                      <a:pt x="33" y="293"/>
                      <a:pt x="44" y="295"/>
                      <a:pt x="49" y="295"/>
                    </a:cubicBezTo>
                    <a:cubicBezTo>
                      <a:pt x="53" y="295"/>
                      <a:pt x="65" y="293"/>
                      <a:pt x="65" y="279"/>
                    </a:cubicBezTo>
                    <a:cubicBezTo>
                      <a:pt x="65" y="266"/>
                      <a:pt x="65" y="153"/>
                      <a:pt x="65" y="153"/>
                    </a:cubicBezTo>
                    <a:cubicBezTo>
                      <a:pt x="65" y="148"/>
                      <a:pt x="66" y="147"/>
                      <a:pt x="69" y="147"/>
                    </a:cubicBezTo>
                    <a:cubicBezTo>
                      <a:pt x="69" y="147"/>
                      <a:pt x="69" y="147"/>
                      <a:pt x="70" y="147"/>
                    </a:cubicBezTo>
                    <a:cubicBezTo>
                      <a:pt x="70" y="147"/>
                      <a:pt x="70" y="147"/>
                      <a:pt x="70" y="147"/>
                    </a:cubicBezTo>
                    <a:cubicBezTo>
                      <a:pt x="74" y="147"/>
                      <a:pt x="75" y="148"/>
                      <a:pt x="75" y="153"/>
                    </a:cubicBezTo>
                    <a:cubicBezTo>
                      <a:pt x="75" y="153"/>
                      <a:pt x="75" y="266"/>
                      <a:pt x="75" y="279"/>
                    </a:cubicBezTo>
                    <a:cubicBezTo>
                      <a:pt x="75" y="293"/>
                      <a:pt x="87" y="295"/>
                      <a:pt x="91" y="295"/>
                    </a:cubicBezTo>
                    <a:cubicBezTo>
                      <a:pt x="95" y="295"/>
                      <a:pt x="106" y="293"/>
                      <a:pt x="106" y="278"/>
                    </a:cubicBezTo>
                    <a:cubicBezTo>
                      <a:pt x="106" y="278"/>
                      <a:pt x="106" y="104"/>
                      <a:pt x="106" y="37"/>
                    </a:cubicBezTo>
                    <a:cubicBezTo>
                      <a:pt x="111" y="37"/>
                      <a:pt x="111" y="37"/>
                      <a:pt x="111" y="37"/>
                    </a:cubicBezTo>
                    <a:cubicBezTo>
                      <a:pt x="113" y="37"/>
                      <a:pt x="116" y="38"/>
                      <a:pt x="116" y="45"/>
                    </a:cubicBezTo>
                    <a:cubicBezTo>
                      <a:pt x="116" y="127"/>
                      <a:pt x="116" y="127"/>
                      <a:pt x="116" y="127"/>
                    </a:cubicBezTo>
                    <a:cubicBezTo>
                      <a:pt x="116" y="139"/>
                      <a:pt x="121" y="142"/>
                      <a:pt x="128" y="142"/>
                    </a:cubicBezTo>
                    <a:cubicBezTo>
                      <a:pt x="135" y="142"/>
                      <a:pt x="139" y="139"/>
                      <a:pt x="139" y="127"/>
                    </a:cubicBezTo>
                    <a:cubicBezTo>
                      <a:pt x="139" y="45"/>
                      <a:pt x="139" y="45"/>
                      <a:pt x="139" y="45"/>
                    </a:cubicBezTo>
                    <a:cubicBezTo>
                      <a:pt x="139" y="15"/>
                      <a:pt x="126" y="4"/>
                      <a:pt x="1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dirty="0">
                  <a:solidFill>
                    <a:srgbClr val="000000"/>
                  </a:solidFill>
                </a:endParaRPr>
              </a:p>
            </p:txBody>
          </p:sp>
        </p:grpSp>
      </p:grpSp>
      <p:sp>
        <p:nvSpPr>
          <p:cNvPr id="24" name="Rectangle 23"/>
          <p:cNvSpPr/>
          <p:nvPr/>
        </p:nvSpPr>
        <p:spPr bwMode="auto">
          <a:xfrm>
            <a:off x="995723" y="5848572"/>
            <a:ext cx="9869807" cy="636205"/>
          </a:xfrm>
          <a:prstGeom prst="rect">
            <a:avLst/>
          </a:prstGeom>
          <a:solidFill>
            <a:schemeClr val="accent5">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9" rIns="91436" bIns="45719" numCol="1" rtlCol="0" anchor="ctr" anchorCtr="0" compatLnSpc="1">
            <a:prstTxWarp prst="textNoShape">
              <a:avLst/>
            </a:prstTxWarp>
          </a:bodyPr>
          <a:lstStyle/>
          <a:p>
            <a:pPr algn="ctr" defTabSz="914076" fontAlgn="base">
              <a:lnSpc>
                <a:spcPct val="90000"/>
              </a:lnSpc>
              <a:spcBef>
                <a:spcPct val="0"/>
              </a:spcBef>
              <a:spcAft>
                <a:spcPct val="0"/>
              </a:spcAft>
            </a:pPr>
            <a:r>
              <a:rPr lang="en-US" sz="1400" spc="-51" dirty="0">
                <a:gradFill>
                  <a:gsLst>
                    <a:gs pos="0">
                      <a:srgbClr val="FFFFFF"/>
                    </a:gs>
                    <a:gs pos="100000">
                      <a:srgbClr val="FFFFFF"/>
                    </a:gs>
                  </a:gsLst>
                  <a:lin ang="5400000" scaled="0"/>
                </a:gradFill>
              </a:rPr>
              <a:t>Team integration | Early detection of unmet requirements | Shortened cycle times | Reduced costs</a:t>
            </a:r>
          </a:p>
        </p:txBody>
      </p:sp>
    </p:spTree>
    <p:extLst>
      <p:ext uri="{BB962C8B-B14F-4D97-AF65-F5344CB8AC3E}">
        <p14:creationId xmlns:p14="http://schemas.microsoft.com/office/powerpoint/2010/main" val="27021801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F7101-5654-4266-BCF9-A922FA297546}"/>
              </a:ext>
            </a:extLst>
          </p:cNvPr>
          <p:cNvSpPr>
            <a:spLocks noGrp="1"/>
          </p:cNvSpPr>
          <p:nvPr>
            <p:ph type="title"/>
          </p:nvPr>
        </p:nvSpPr>
        <p:spPr/>
        <p:txBody>
          <a:bodyPr/>
          <a:lstStyle/>
          <a:p>
            <a:r>
              <a:rPr lang="en-US" dirty="0"/>
              <a:t>DevOps Success</a:t>
            </a:r>
          </a:p>
        </p:txBody>
      </p:sp>
    </p:spTree>
    <p:extLst>
      <p:ext uri="{BB962C8B-B14F-4D97-AF65-F5344CB8AC3E}">
        <p14:creationId xmlns:p14="http://schemas.microsoft.com/office/powerpoint/2010/main" val="237222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18698" y="2111820"/>
            <a:ext cx="5119688" cy="1227137"/>
          </a:xfrm>
        </p:spPr>
        <p:txBody>
          <a:bodyPr/>
          <a:lstStyle/>
          <a:p>
            <a:r>
              <a:rPr lang="nl-NL" sz="3725" dirty="0"/>
              <a:t>7 PRINCIPLES FOR </a:t>
            </a:r>
            <a:r>
              <a:rPr lang="nl-NL" sz="3627" dirty="0"/>
              <a:t>DEVOPS SUCCESS</a:t>
            </a:r>
          </a:p>
        </p:txBody>
      </p:sp>
      <p:sp>
        <p:nvSpPr>
          <p:cNvPr id="6" name="TextBox 5"/>
          <p:cNvSpPr txBox="1"/>
          <p:nvPr/>
        </p:nvSpPr>
        <p:spPr>
          <a:xfrm>
            <a:off x="696708" y="3597617"/>
            <a:ext cx="3741401" cy="1631216"/>
          </a:xfrm>
          <a:prstGeom prst="rect">
            <a:avLst/>
          </a:prstGeom>
        </p:spPr>
        <p:txBody>
          <a:bodyPr wrap="square" rtlCol="0" anchor="t">
            <a:spAutoFit/>
          </a:bodyPr>
          <a:lstStyle/>
          <a:p>
            <a:pPr algn="just" defTabSz="914052">
              <a:lnSpc>
                <a:spcPts val="2000"/>
              </a:lnSpc>
              <a:defRPr/>
            </a:pPr>
            <a:r>
              <a:rPr lang="en-US" sz="1400" i="1" spc="40" dirty="0">
                <a:latin typeface="Segoe UI"/>
              </a:rPr>
              <a:t>Based </a:t>
            </a:r>
            <a:r>
              <a:rPr lang="en-US" sz="1400" i="1" spc="40" dirty="0">
                <a:latin typeface="Segoe UI" panose="020B0502040204020203" pitchFamily="34" charset="0"/>
                <a:cs typeface="Segoe UI" panose="020B0502040204020203" pitchFamily="34" charset="0"/>
              </a:rPr>
              <a:t>on</a:t>
            </a:r>
            <a:r>
              <a:rPr lang="en-US" sz="1400" i="1" spc="40" dirty="0">
                <a:latin typeface="Segoe UI"/>
              </a:rPr>
              <a:t> Microsoft’s experiences with our own transformation to a DevOps culture, we </a:t>
            </a:r>
            <a:r>
              <a:rPr lang="en-US" sz="1400" i="1" spc="-20" dirty="0">
                <a:latin typeface="Segoe UI"/>
              </a:rPr>
              <a:t>have identified </a:t>
            </a:r>
            <a:r>
              <a:rPr lang="en-US" sz="1400" b="1" i="1" spc="-20" dirty="0">
                <a:latin typeface="Segoe UI"/>
              </a:rPr>
              <a:t>DevOps principles</a:t>
            </a:r>
            <a:r>
              <a:rPr lang="en-US" sz="1400" i="1" spc="-20" dirty="0">
                <a:latin typeface="Segoe UI"/>
              </a:rPr>
              <a:t> and related</a:t>
            </a:r>
            <a:r>
              <a:rPr lang="en-US" sz="1400" i="1" dirty="0">
                <a:latin typeface="Segoe UI"/>
              </a:rPr>
              <a:t> </a:t>
            </a:r>
            <a:r>
              <a:rPr lang="en-US" sz="1400" b="1" i="1" spc="20" dirty="0">
                <a:latin typeface="Segoe UI"/>
              </a:rPr>
              <a:t>DevOps practices</a:t>
            </a:r>
            <a:r>
              <a:rPr lang="en-US" sz="1400" i="1" spc="20" dirty="0">
                <a:latin typeface="Segoe UI"/>
              </a:rPr>
              <a:t> that will lead to a true</a:t>
            </a:r>
            <a:r>
              <a:rPr lang="en-US" sz="1400" i="1" spc="30" dirty="0">
                <a:latin typeface="Segoe UI"/>
              </a:rPr>
              <a:t> </a:t>
            </a:r>
            <a:r>
              <a:rPr lang="en-US" sz="1400" i="1" spc="-10" dirty="0">
                <a:latin typeface="Segoe UI"/>
              </a:rPr>
              <a:t>shift to DevOps in organizations of any size.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386" y="487"/>
            <a:ext cx="6752751" cy="6857027"/>
          </a:xfrm>
          <a:prstGeom prst="rect">
            <a:avLst/>
          </a:prstGeom>
        </p:spPr>
      </p:pic>
    </p:spTree>
    <p:extLst>
      <p:ext uri="{BB962C8B-B14F-4D97-AF65-F5344CB8AC3E}">
        <p14:creationId xmlns:p14="http://schemas.microsoft.com/office/powerpoint/2010/main" val="293513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DevOps Strategic Assessment</a:t>
            </a:r>
            <a:endParaRPr lang="en-US" dirty="0"/>
          </a:p>
        </p:txBody>
      </p:sp>
      <p:sp>
        <p:nvSpPr>
          <p:cNvPr id="147" name="Rectangle 146"/>
          <p:cNvSpPr/>
          <p:nvPr/>
        </p:nvSpPr>
        <p:spPr>
          <a:xfrm>
            <a:off x="307417" y="1618781"/>
            <a:ext cx="3466613" cy="4320362"/>
          </a:xfrm>
          <a:prstGeom prst="rect">
            <a:avLst/>
          </a:prstGeom>
          <a:pattFill prst="dkUpDiag">
            <a:fgClr>
              <a:srgbClr val="FFFFFF"/>
            </a:fgClr>
            <a:bgClr>
              <a:schemeClr val="bg1">
                <a:lumMod val="95000"/>
              </a:schemeClr>
            </a:bgClr>
          </a:pattFill>
          <a:ln w="25400" cap="flat" cmpd="sng" algn="ctr">
            <a:noFill/>
            <a:prstDash val="solid"/>
            <a:headEnd type="none" w="med" len="med"/>
            <a:tailEnd type="none" w="med" len="med"/>
          </a:ln>
          <a:effectLst/>
        </p:spPr>
        <p:txBody>
          <a:bodyPr rot="0" spcFirstLastPara="0" vertOverflow="overflow" horzOverflow="overflow" vert="horz" wrap="square" lIns="238951" tIns="191161" rIns="238951" bIns="191161" numCol="1" spcCol="0" rtlCol="0" fromWordArt="0" anchor="t" anchorCtr="0" forceAA="0" compatLnSpc="1">
            <a:prstTxWarp prst="textNoShape">
              <a:avLst/>
            </a:prstTxWarp>
            <a:noAutofit/>
          </a:bodyPr>
          <a:lstStyle/>
          <a:p>
            <a:pPr marL="0" lvl="1" defTabSz="1194825" fontAlgn="base">
              <a:spcAft>
                <a:spcPct val="0"/>
              </a:spcAft>
              <a:defRPr/>
            </a:pPr>
            <a:r>
              <a:rPr lang="en-US" sz="1372" dirty="0">
                <a:solidFill>
                  <a:schemeClr val="tx2">
                    <a:alpha val="99000"/>
                  </a:schemeClr>
                </a:solidFill>
                <a:ea typeface="Kozuka Gothic Pro R" pitchFamily="34" charset="-128"/>
              </a:rPr>
              <a:t>Backlog</a:t>
            </a:r>
          </a:p>
          <a:p>
            <a:pPr marL="0" lvl="1" defTabSz="1194825" fontAlgn="base">
              <a:spcAft>
                <a:spcPct val="0"/>
              </a:spcAft>
              <a:defRPr/>
            </a:pPr>
            <a:r>
              <a:rPr lang="en-US" sz="1176" dirty="0">
                <a:solidFill>
                  <a:srgbClr val="505050">
                    <a:alpha val="99000"/>
                  </a:srgbClr>
                </a:solidFill>
                <a:ea typeface="Kozuka Gothic Pro R" pitchFamily="34" charset="-128"/>
              </a:rPr>
              <a:t>How an organization </a:t>
            </a:r>
            <a:r>
              <a:rPr lang="en-US" sz="1176" b="1" dirty="0">
                <a:solidFill>
                  <a:srgbClr val="505050">
                    <a:alpha val="99000"/>
                  </a:srgbClr>
                </a:solidFill>
                <a:ea typeface="Kozuka Gothic Pro R" pitchFamily="34" charset="-128"/>
              </a:rPr>
              <a:t>defines and manages requirements</a:t>
            </a:r>
            <a:r>
              <a:rPr lang="en-US" sz="1176" dirty="0">
                <a:solidFill>
                  <a:srgbClr val="505050">
                    <a:alpha val="99000"/>
                  </a:srgbClr>
                </a:solidFill>
                <a:ea typeface="Kozuka Gothic Pro R" pitchFamily="34" charset="-128"/>
              </a:rPr>
              <a:t> and how effective they are.</a:t>
            </a:r>
          </a:p>
          <a:p>
            <a:pPr marL="0" lvl="1" defTabSz="1194825" fontAlgn="base">
              <a:spcAft>
                <a:spcPct val="0"/>
              </a:spcAft>
              <a:defRPr/>
            </a:pPr>
            <a:endParaRPr lang="en-US" sz="980" dirty="0">
              <a:solidFill>
                <a:srgbClr val="505050">
                  <a:alpha val="99000"/>
                </a:srgbClr>
              </a:solidFill>
              <a:ea typeface="Kozuka Gothic Pro R" pitchFamily="34" charset="-128"/>
            </a:endParaRPr>
          </a:p>
          <a:p>
            <a:pPr marL="0" lvl="1" defTabSz="1194825" fontAlgn="base">
              <a:spcAft>
                <a:spcPct val="0"/>
              </a:spcAft>
              <a:defRPr/>
            </a:pPr>
            <a:r>
              <a:rPr lang="en-US" sz="1372" dirty="0">
                <a:solidFill>
                  <a:schemeClr val="tx2">
                    <a:alpha val="99000"/>
                  </a:schemeClr>
                </a:solidFill>
                <a:ea typeface="Kozuka Gothic Pro R" pitchFamily="34" charset="-128"/>
              </a:rPr>
              <a:t>Flow</a:t>
            </a:r>
          </a:p>
          <a:p>
            <a:pPr marL="0" lvl="1" defTabSz="1194825" fontAlgn="base">
              <a:spcAft>
                <a:spcPct val="0"/>
              </a:spcAft>
              <a:defRPr/>
            </a:pPr>
            <a:r>
              <a:rPr lang="en-US" sz="1176" dirty="0">
                <a:solidFill>
                  <a:srgbClr val="505050">
                    <a:alpha val="99000"/>
                  </a:srgbClr>
                </a:solidFill>
                <a:ea typeface="Kozuka Gothic Pro R" pitchFamily="34" charset="-128"/>
              </a:rPr>
              <a:t>The </a:t>
            </a:r>
            <a:r>
              <a:rPr lang="en-US" sz="1176" b="1" dirty="0">
                <a:solidFill>
                  <a:srgbClr val="505050">
                    <a:alpha val="99000"/>
                  </a:srgbClr>
                </a:solidFill>
                <a:ea typeface="Kozuka Gothic Pro R" pitchFamily="34" charset="-128"/>
              </a:rPr>
              <a:t>flow of value</a:t>
            </a:r>
            <a:r>
              <a:rPr lang="en-US" sz="1176" dirty="0">
                <a:solidFill>
                  <a:srgbClr val="505050">
                    <a:alpha val="99000"/>
                  </a:srgbClr>
                </a:solidFill>
                <a:ea typeface="Kozuka Gothic Pro R" pitchFamily="34" charset="-128"/>
              </a:rPr>
              <a:t> as code moves through the system from developer environment to production, and the rate at which business value is delivered in the form of software.</a:t>
            </a:r>
          </a:p>
          <a:p>
            <a:pPr marL="0" lvl="1" defTabSz="1194825" fontAlgn="base">
              <a:spcAft>
                <a:spcPct val="0"/>
              </a:spcAft>
              <a:defRPr/>
            </a:pPr>
            <a:endParaRPr lang="en-US" sz="980" dirty="0">
              <a:solidFill>
                <a:srgbClr val="505050">
                  <a:alpha val="99000"/>
                </a:srgbClr>
              </a:solidFill>
              <a:ea typeface="Kozuka Gothic Pro R" pitchFamily="34" charset="-128"/>
            </a:endParaRPr>
          </a:p>
          <a:p>
            <a:pPr marL="0" lvl="1" defTabSz="1194825" fontAlgn="base">
              <a:spcAft>
                <a:spcPct val="0"/>
              </a:spcAft>
              <a:defRPr/>
            </a:pPr>
            <a:r>
              <a:rPr lang="en-US" sz="1372" kern="0" dirty="0">
                <a:solidFill>
                  <a:schemeClr val="tx2"/>
                </a:solidFill>
                <a:cs typeface="Arial" pitchFamily="34" charset="0"/>
              </a:rPr>
              <a:t>Technical Debt</a:t>
            </a:r>
          </a:p>
          <a:p>
            <a:pPr marL="0" lvl="1" defTabSz="1194825" fontAlgn="base">
              <a:spcAft>
                <a:spcPct val="0"/>
              </a:spcAft>
              <a:defRPr/>
            </a:pPr>
            <a:r>
              <a:rPr lang="en-US" sz="1176" dirty="0">
                <a:solidFill>
                  <a:srgbClr val="505050">
                    <a:alpha val="99000"/>
                  </a:srgbClr>
                </a:solidFill>
                <a:ea typeface="Kozuka Gothic Pro R" pitchFamily="34" charset="-128"/>
              </a:rPr>
              <a:t>Behaviors and characteristics that define how an organization thinks about the decisions they make that incur </a:t>
            </a:r>
            <a:r>
              <a:rPr lang="en-US" sz="1176" b="1" dirty="0">
                <a:solidFill>
                  <a:srgbClr val="505050">
                    <a:alpha val="99000"/>
                  </a:srgbClr>
                </a:solidFill>
                <a:ea typeface="Kozuka Gothic Pro R" pitchFamily="34" charset="-128"/>
              </a:rPr>
              <a:t>technical debt</a:t>
            </a:r>
            <a:r>
              <a:rPr lang="en-US" sz="1176" dirty="0">
                <a:solidFill>
                  <a:srgbClr val="505050">
                    <a:alpha val="99000"/>
                  </a:srgbClr>
                </a:solidFill>
                <a:ea typeface="Kozuka Gothic Pro R" pitchFamily="34" charset="-128"/>
              </a:rPr>
              <a:t> and how they discover and manage technical debt that is accrued throughout the application lifecycle.</a:t>
            </a:r>
          </a:p>
          <a:p>
            <a:pPr marL="0" lvl="1" defTabSz="1194825" fontAlgn="base">
              <a:spcAft>
                <a:spcPct val="0"/>
              </a:spcAft>
              <a:defRPr/>
            </a:pPr>
            <a:endParaRPr lang="en-US" sz="980" dirty="0">
              <a:solidFill>
                <a:srgbClr val="505050">
                  <a:alpha val="99000"/>
                </a:srgbClr>
              </a:solidFill>
              <a:ea typeface="Kozuka Gothic Pro R" pitchFamily="34" charset="-128"/>
            </a:endParaRPr>
          </a:p>
          <a:p>
            <a:pPr marL="0" lvl="1" defTabSz="1194825" fontAlgn="base">
              <a:spcAft>
                <a:spcPct val="0"/>
              </a:spcAft>
              <a:defRPr/>
            </a:pPr>
            <a:r>
              <a:rPr lang="en-US" sz="1372" dirty="0">
                <a:solidFill>
                  <a:schemeClr val="tx2">
                    <a:alpha val="99000"/>
                  </a:schemeClr>
                </a:solidFill>
                <a:ea typeface="Kozuka Gothic Pro R" pitchFamily="34" charset="-128"/>
              </a:rPr>
              <a:t>Agile Schedule and Teams</a:t>
            </a:r>
          </a:p>
          <a:p>
            <a:pPr marL="0" lvl="1" defTabSz="1194825" fontAlgn="base">
              <a:spcAft>
                <a:spcPct val="0"/>
              </a:spcAft>
              <a:defRPr/>
            </a:pPr>
            <a:r>
              <a:rPr lang="en-US" sz="1176" dirty="0">
                <a:solidFill>
                  <a:srgbClr val="505050">
                    <a:alpha val="99000"/>
                  </a:srgbClr>
                </a:solidFill>
                <a:ea typeface="Kozuka Gothic Pro R" pitchFamily="34" charset="-128"/>
              </a:rPr>
              <a:t>Behaviors and characteristics that reflect </a:t>
            </a:r>
            <a:r>
              <a:rPr lang="en-US" sz="1176" b="1" dirty="0">
                <a:solidFill>
                  <a:srgbClr val="505050">
                    <a:alpha val="99000"/>
                  </a:srgbClr>
                </a:solidFill>
                <a:ea typeface="Kozuka Gothic Pro R" pitchFamily="34" charset="-128"/>
              </a:rPr>
              <a:t>team organization and work schedule</a:t>
            </a:r>
            <a:r>
              <a:rPr lang="en-US" sz="1176" dirty="0">
                <a:solidFill>
                  <a:srgbClr val="505050">
                    <a:alpha val="99000"/>
                  </a:srgbClr>
                </a:solidFill>
                <a:ea typeface="Kozuka Gothic Pro R" pitchFamily="34" charset="-128"/>
              </a:rPr>
              <a:t>.</a:t>
            </a:r>
            <a:endParaRPr lang="en-US" sz="1372" kern="0" dirty="0">
              <a:solidFill>
                <a:srgbClr val="404040">
                  <a:lumMod val="75000"/>
                  <a:lumOff val="25000"/>
                </a:srgbClr>
              </a:solidFill>
              <a:latin typeface="Arial" pitchFamily="34" charset="0"/>
              <a:cs typeface="Arial" pitchFamily="34" charset="0"/>
            </a:endParaRPr>
          </a:p>
        </p:txBody>
      </p:sp>
      <p:grpSp>
        <p:nvGrpSpPr>
          <p:cNvPr id="111" name="Group 110"/>
          <p:cNvGrpSpPr/>
          <p:nvPr/>
        </p:nvGrpSpPr>
        <p:grpSpPr>
          <a:xfrm>
            <a:off x="4042290" y="1697662"/>
            <a:ext cx="4077488" cy="4083713"/>
            <a:chOff x="3960813" y="1754188"/>
            <a:chExt cx="4159250" cy="4165600"/>
          </a:xfrm>
        </p:grpSpPr>
        <p:sp>
          <p:nvSpPr>
            <p:cNvPr id="98" name="Freeform 6"/>
            <p:cNvSpPr>
              <a:spLocks/>
            </p:cNvSpPr>
            <p:nvPr/>
          </p:nvSpPr>
          <p:spPr bwMode="auto">
            <a:xfrm>
              <a:off x="5210175" y="1754188"/>
              <a:ext cx="1711325" cy="2082800"/>
            </a:xfrm>
            <a:custGeom>
              <a:avLst/>
              <a:gdLst/>
              <a:ahLst/>
              <a:cxnLst>
                <a:cxn ang="0">
                  <a:pos x="0" y="0"/>
                </a:cxn>
                <a:cxn ang="0">
                  <a:pos x="174" y="9"/>
                </a:cxn>
                <a:cxn ang="0">
                  <a:pos x="353" y="15"/>
                </a:cxn>
                <a:cxn ang="0">
                  <a:pos x="533" y="19"/>
                </a:cxn>
                <a:cxn ang="0">
                  <a:pos x="715" y="21"/>
                </a:cxn>
                <a:cxn ang="0">
                  <a:pos x="897" y="20"/>
                </a:cxn>
                <a:cxn ang="0">
                  <a:pos x="1078" y="17"/>
                </a:cxn>
                <a:cxn ang="0">
                  <a:pos x="523" y="1312"/>
                </a:cxn>
                <a:cxn ang="0">
                  <a:pos x="0" y="0"/>
                </a:cxn>
              </a:cxnLst>
              <a:rect l="0" t="0" r="r" b="b"/>
              <a:pathLst>
                <a:path w="1078" h="1312">
                  <a:moveTo>
                    <a:pt x="0" y="0"/>
                  </a:moveTo>
                  <a:lnTo>
                    <a:pt x="174" y="9"/>
                  </a:lnTo>
                  <a:lnTo>
                    <a:pt x="353" y="15"/>
                  </a:lnTo>
                  <a:lnTo>
                    <a:pt x="533" y="19"/>
                  </a:lnTo>
                  <a:lnTo>
                    <a:pt x="715" y="21"/>
                  </a:lnTo>
                  <a:lnTo>
                    <a:pt x="897" y="20"/>
                  </a:lnTo>
                  <a:lnTo>
                    <a:pt x="1078" y="17"/>
                  </a:lnTo>
                  <a:lnTo>
                    <a:pt x="523" y="1312"/>
                  </a:lnTo>
                  <a:lnTo>
                    <a:pt x="0" y="0"/>
                  </a:lnTo>
                  <a:close/>
                </a:path>
              </a:pathLst>
            </a:custGeom>
            <a:solidFill>
              <a:schemeClr val="accent2"/>
            </a:solidFill>
            <a:ln w="0">
              <a:noFill/>
              <a:prstDash val="solid"/>
              <a:round/>
              <a:headEnd/>
              <a:tailEnd/>
            </a:ln>
          </p:spPr>
          <p:txBody>
            <a:bodyPr vert="horz" wrap="square" lIns="89642" tIns="179285" rIns="89642" bIns="44821" numCol="1" anchor="t" anchorCtr="0" compatLnSpc="1">
              <a:prstTxWarp prst="textNoShape">
                <a:avLst/>
              </a:prstTxWarp>
            </a:bodyPr>
            <a:lstStyle/>
            <a:p>
              <a:pPr algn="ctr" defTabSz="1194973">
                <a:defRPr/>
              </a:pPr>
              <a:r>
                <a:rPr lang="en-US" sz="1274" kern="0" dirty="0">
                  <a:solidFill>
                    <a:schemeClr val="bg1"/>
                  </a:solidFill>
                  <a:cs typeface="Arial" pitchFamily="34" charset="0"/>
                </a:rPr>
                <a:t>Hypothesis-</a:t>
              </a:r>
              <a:br>
                <a:rPr lang="en-US" sz="1274" kern="0" dirty="0">
                  <a:solidFill>
                    <a:schemeClr val="bg1"/>
                  </a:solidFill>
                  <a:cs typeface="Arial" pitchFamily="34" charset="0"/>
                </a:rPr>
              </a:br>
              <a:r>
                <a:rPr lang="en-US" sz="1274" kern="0" dirty="0">
                  <a:solidFill>
                    <a:schemeClr val="bg1"/>
                  </a:solidFill>
                  <a:cs typeface="Arial" pitchFamily="34" charset="0"/>
                </a:rPr>
                <a:t>driven Backlog</a:t>
              </a:r>
            </a:p>
          </p:txBody>
        </p:sp>
        <p:sp>
          <p:nvSpPr>
            <p:cNvPr id="99" name="Freeform 7"/>
            <p:cNvSpPr>
              <a:spLocks/>
            </p:cNvSpPr>
            <p:nvPr/>
          </p:nvSpPr>
          <p:spPr bwMode="auto">
            <a:xfrm>
              <a:off x="6040438" y="1774825"/>
              <a:ext cx="2073275" cy="2062163"/>
            </a:xfrm>
            <a:custGeom>
              <a:avLst/>
              <a:gdLst/>
              <a:ahLst/>
              <a:cxnLst>
                <a:cxn ang="0">
                  <a:pos x="556" y="0"/>
                </a:cxn>
                <a:cxn ang="0">
                  <a:pos x="675" y="131"/>
                </a:cxn>
                <a:cxn ang="0">
                  <a:pos x="796" y="261"/>
                </a:cxn>
                <a:cxn ang="0">
                  <a:pos x="921" y="393"/>
                </a:cxn>
                <a:cxn ang="0">
                  <a:pos x="1047" y="522"/>
                </a:cxn>
                <a:cxn ang="0">
                  <a:pos x="1176" y="650"/>
                </a:cxn>
                <a:cxn ang="0">
                  <a:pos x="1306" y="776"/>
                </a:cxn>
                <a:cxn ang="0">
                  <a:pos x="0" y="1299"/>
                </a:cxn>
                <a:cxn ang="0">
                  <a:pos x="556" y="0"/>
                </a:cxn>
              </a:cxnLst>
              <a:rect l="0" t="0" r="r" b="b"/>
              <a:pathLst>
                <a:path w="1306" h="1299">
                  <a:moveTo>
                    <a:pt x="556" y="0"/>
                  </a:moveTo>
                  <a:lnTo>
                    <a:pt x="675" y="131"/>
                  </a:lnTo>
                  <a:lnTo>
                    <a:pt x="796" y="261"/>
                  </a:lnTo>
                  <a:lnTo>
                    <a:pt x="921" y="393"/>
                  </a:lnTo>
                  <a:lnTo>
                    <a:pt x="1047" y="522"/>
                  </a:lnTo>
                  <a:lnTo>
                    <a:pt x="1176" y="650"/>
                  </a:lnTo>
                  <a:lnTo>
                    <a:pt x="1306" y="776"/>
                  </a:lnTo>
                  <a:lnTo>
                    <a:pt x="0" y="1299"/>
                  </a:lnTo>
                  <a:lnTo>
                    <a:pt x="556" y="0"/>
                  </a:lnTo>
                  <a:close/>
                </a:path>
              </a:pathLst>
            </a:custGeom>
            <a:solidFill>
              <a:schemeClr val="tx2"/>
            </a:solidFill>
            <a:ln w="0">
              <a:noFill/>
              <a:prstDash val="solid"/>
              <a:round/>
              <a:headEnd/>
              <a:tailEnd/>
            </a:ln>
          </p:spPr>
          <p:txBody>
            <a:bodyPr vert="horz" wrap="square" lIns="89642" tIns="44821" rIns="89642" bIns="44821" numCol="1" anchor="ctr" anchorCtr="1" compatLnSpc="1">
              <a:prstTxWarp prst="textNoShape">
                <a:avLst/>
              </a:prstTxWarp>
            </a:bodyPr>
            <a:lstStyle/>
            <a:p>
              <a:pPr algn="ctr" defTabSz="1194973">
                <a:defRPr/>
              </a:pPr>
              <a:r>
                <a:rPr lang="en-US" sz="1274" kern="0" dirty="0">
                  <a:solidFill>
                    <a:schemeClr val="bg1"/>
                  </a:solidFill>
                  <a:cs typeface="Arial" pitchFamily="34" charset="0"/>
                </a:rPr>
                <a:t>Evidence</a:t>
              </a:r>
              <a:br>
                <a:rPr lang="en-US" sz="1274" kern="0" dirty="0">
                  <a:solidFill>
                    <a:schemeClr val="bg1"/>
                  </a:solidFill>
                  <a:cs typeface="Arial" pitchFamily="34" charset="0"/>
                </a:rPr>
              </a:br>
              <a:r>
                <a:rPr lang="en-US" sz="1274" kern="0" dirty="0">
                  <a:solidFill>
                    <a:schemeClr val="bg1"/>
                  </a:solidFill>
                  <a:cs typeface="Arial" pitchFamily="34" charset="0"/>
                </a:rPr>
                <a:t>and Data</a:t>
              </a:r>
            </a:p>
          </p:txBody>
        </p:sp>
        <p:sp>
          <p:nvSpPr>
            <p:cNvPr id="100" name="Freeform 8"/>
            <p:cNvSpPr>
              <a:spLocks/>
            </p:cNvSpPr>
            <p:nvPr/>
          </p:nvSpPr>
          <p:spPr bwMode="auto">
            <a:xfrm>
              <a:off x="6040438" y="3005138"/>
              <a:ext cx="2079625" cy="1712913"/>
            </a:xfrm>
            <a:custGeom>
              <a:avLst/>
              <a:gdLst/>
              <a:ahLst/>
              <a:cxnLst>
                <a:cxn ang="0">
                  <a:pos x="1310" y="0"/>
                </a:cxn>
                <a:cxn ang="0">
                  <a:pos x="1302" y="175"/>
                </a:cxn>
                <a:cxn ang="0">
                  <a:pos x="1295" y="354"/>
                </a:cxn>
                <a:cxn ang="0">
                  <a:pos x="1291" y="534"/>
                </a:cxn>
                <a:cxn ang="0">
                  <a:pos x="1289" y="716"/>
                </a:cxn>
                <a:cxn ang="0">
                  <a:pos x="1290" y="898"/>
                </a:cxn>
                <a:cxn ang="0">
                  <a:pos x="1293" y="1079"/>
                </a:cxn>
                <a:cxn ang="0">
                  <a:pos x="0" y="524"/>
                </a:cxn>
                <a:cxn ang="0">
                  <a:pos x="1310" y="0"/>
                </a:cxn>
              </a:cxnLst>
              <a:rect l="0" t="0" r="r" b="b"/>
              <a:pathLst>
                <a:path w="1310" h="1079">
                  <a:moveTo>
                    <a:pt x="1310" y="0"/>
                  </a:moveTo>
                  <a:lnTo>
                    <a:pt x="1302" y="175"/>
                  </a:lnTo>
                  <a:lnTo>
                    <a:pt x="1295" y="354"/>
                  </a:lnTo>
                  <a:lnTo>
                    <a:pt x="1291" y="534"/>
                  </a:lnTo>
                  <a:lnTo>
                    <a:pt x="1289" y="716"/>
                  </a:lnTo>
                  <a:lnTo>
                    <a:pt x="1290" y="898"/>
                  </a:lnTo>
                  <a:lnTo>
                    <a:pt x="1293" y="1079"/>
                  </a:lnTo>
                  <a:lnTo>
                    <a:pt x="0" y="524"/>
                  </a:lnTo>
                  <a:lnTo>
                    <a:pt x="1310" y="0"/>
                  </a:lnTo>
                  <a:close/>
                </a:path>
              </a:pathLst>
            </a:custGeom>
            <a:solidFill>
              <a:schemeClr val="accent2"/>
            </a:solidFill>
            <a:ln w="0">
              <a:noFill/>
              <a:prstDash val="solid"/>
              <a:round/>
              <a:headEnd/>
              <a:tailEnd/>
            </a:ln>
          </p:spPr>
          <p:txBody>
            <a:bodyPr vert="horz" wrap="square" lIns="89642" tIns="44821" rIns="268927" bIns="44821" numCol="1" anchor="ctr" anchorCtr="0" compatLnSpc="1">
              <a:prstTxWarp prst="textNoShape">
                <a:avLst/>
              </a:prstTxWarp>
            </a:bodyPr>
            <a:lstStyle/>
            <a:p>
              <a:pPr algn="r" defTabSz="1194973">
                <a:defRPr/>
              </a:pPr>
              <a:r>
                <a:rPr lang="en-US" sz="1274" kern="0" dirty="0">
                  <a:solidFill>
                    <a:schemeClr val="bg1"/>
                  </a:solidFill>
                  <a:cs typeface="Arial" pitchFamily="34" charset="0"/>
                </a:rPr>
                <a:t>Production-first</a:t>
              </a:r>
              <a:br>
                <a:rPr lang="en-US" sz="1274" kern="0" dirty="0">
                  <a:solidFill>
                    <a:schemeClr val="bg1"/>
                  </a:solidFill>
                  <a:cs typeface="Arial" pitchFamily="34" charset="0"/>
                </a:rPr>
              </a:br>
              <a:r>
                <a:rPr lang="en-US" sz="1274" kern="0" dirty="0">
                  <a:solidFill>
                    <a:schemeClr val="bg1"/>
                  </a:solidFill>
                  <a:cs typeface="Arial" pitchFamily="34" charset="0"/>
                </a:rPr>
                <a:t>Mindset</a:t>
              </a:r>
            </a:p>
          </p:txBody>
        </p:sp>
        <p:sp>
          <p:nvSpPr>
            <p:cNvPr id="101" name="Freeform 9"/>
            <p:cNvSpPr>
              <a:spLocks/>
            </p:cNvSpPr>
            <p:nvPr/>
          </p:nvSpPr>
          <p:spPr bwMode="auto">
            <a:xfrm>
              <a:off x="6040438" y="3836988"/>
              <a:ext cx="2058987" cy="2076450"/>
            </a:xfrm>
            <a:custGeom>
              <a:avLst/>
              <a:gdLst/>
              <a:ahLst/>
              <a:cxnLst>
                <a:cxn ang="0">
                  <a:pos x="0" y="0"/>
                </a:cxn>
                <a:cxn ang="0">
                  <a:pos x="1297" y="557"/>
                </a:cxn>
                <a:cxn ang="0">
                  <a:pos x="1166" y="675"/>
                </a:cxn>
                <a:cxn ang="0">
                  <a:pos x="1036" y="797"/>
                </a:cxn>
                <a:cxn ang="0">
                  <a:pos x="906" y="922"/>
                </a:cxn>
                <a:cxn ang="0">
                  <a:pos x="776" y="1049"/>
                </a:cxn>
                <a:cxn ang="0">
                  <a:pos x="648" y="1178"/>
                </a:cxn>
                <a:cxn ang="0">
                  <a:pos x="522" y="1308"/>
                </a:cxn>
                <a:cxn ang="0">
                  <a:pos x="0" y="0"/>
                </a:cxn>
              </a:cxnLst>
              <a:rect l="0" t="0" r="r" b="b"/>
              <a:pathLst>
                <a:path w="1297" h="1308">
                  <a:moveTo>
                    <a:pt x="0" y="0"/>
                  </a:moveTo>
                  <a:lnTo>
                    <a:pt x="1297" y="557"/>
                  </a:lnTo>
                  <a:lnTo>
                    <a:pt x="1166" y="675"/>
                  </a:lnTo>
                  <a:lnTo>
                    <a:pt x="1036" y="797"/>
                  </a:lnTo>
                  <a:lnTo>
                    <a:pt x="906" y="922"/>
                  </a:lnTo>
                  <a:lnTo>
                    <a:pt x="776" y="1049"/>
                  </a:lnTo>
                  <a:lnTo>
                    <a:pt x="648" y="1178"/>
                  </a:lnTo>
                  <a:lnTo>
                    <a:pt x="522" y="1308"/>
                  </a:lnTo>
                  <a:lnTo>
                    <a:pt x="0" y="0"/>
                  </a:lnTo>
                  <a:close/>
                </a:path>
              </a:pathLst>
            </a:custGeom>
            <a:solidFill>
              <a:schemeClr val="tx2"/>
            </a:solidFill>
            <a:ln w="0">
              <a:noFill/>
              <a:prstDash val="solid"/>
              <a:round/>
              <a:headEnd/>
              <a:tailEnd/>
            </a:ln>
          </p:spPr>
          <p:txBody>
            <a:bodyPr vert="horz" wrap="square" lIns="89642" tIns="44821" rIns="89642" bIns="44821" numCol="1" anchor="ctr" anchorCtr="1" compatLnSpc="1">
              <a:prstTxWarp prst="textNoShape">
                <a:avLst/>
              </a:prstTxWarp>
            </a:bodyPr>
            <a:lstStyle/>
            <a:p>
              <a:pPr algn="ctr" defTabSz="1194973">
                <a:defRPr/>
              </a:pPr>
              <a:r>
                <a:rPr lang="en-US" sz="1274" kern="0" dirty="0">
                  <a:solidFill>
                    <a:schemeClr val="bg1"/>
                  </a:solidFill>
                  <a:cs typeface="Arial" pitchFamily="34" charset="0"/>
                </a:rPr>
                <a:t>Public and</a:t>
              </a:r>
              <a:br>
                <a:rPr lang="en-US" sz="1274" kern="0" dirty="0">
                  <a:solidFill>
                    <a:schemeClr val="bg1"/>
                  </a:solidFill>
                  <a:cs typeface="Arial" pitchFamily="34" charset="0"/>
                </a:rPr>
              </a:br>
              <a:r>
                <a:rPr lang="en-US" sz="1274" kern="0" dirty="0">
                  <a:solidFill>
                    <a:schemeClr val="bg1"/>
                  </a:solidFill>
                  <a:cs typeface="Arial" pitchFamily="34" charset="0"/>
                </a:rPr>
                <a:t>Hybrid Cloud</a:t>
              </a:r>
            </a:p>
          </p:txBody>
        </p:sp>
        <p:sp>
          <p:nvSpPr>
            <p:cNvPr id="102" name="Freeform 10"/>
            <p:cNvSpPr>
              <a:spLocks/>
            </p:cNvSpPr>
            <p:nvPr/>
          </p:nvSpPr>
          <p:spPr bwMode="auto">
            <a:xfrm>
              <a:off x="5160963" y="3836988"/>
              <a:ext cx="1711325" cy="2082800"/>
            </a:xfrm>
            <a:custGeom>
              <a:avLst/>
              <a:gdLst/>
              <a:ahLst/>
              <a:cxnLst>
                <a:cxn ang="0">
                  <a:pos x="554" y="0"/>
                </a:cxn>
                <a:cxn ang="0">
                  <a:pos x="1078" y="1312"/>
                </a:cxn>
                <a:cxn ang="0">
                  <a:pos x="903" y="1303"/>
                </a:cxn>
                <a:cxn ang="0">
                  <a:pos x="724" y="1297"/>
                </a:cxn>
                <a:cxn ang="0">
                  <a:pos x="544" y="1293"/>
                </a:cxn>
                <a:cxn ang="0">
                  <a:pos x="362" y="1291"/>
                </a:cxn>
                <a:cxn ang="0">
                  <a:pos x="181" y="1291"/>
                </a:cxn>
                <a:cxn ang="0">
                  <a:pos x="0" y="1295"/>
                </a:cxn>
                <a:cxn ang="0">
                  <a:pos x="554" y="0"/>
                </a:cxn>
              </a:cxnLst>
              <a:rect l="0" t="0" r="r" b="b"/>
              <a:pathLst>
                <a:path w="1078" h="1312">
                  <a:moveTo>
                    <a:pt x="554" y="0"/>
                  </a:moveTo>
                  <a:lnTo>
                    <a:pt x="1078" y="1312"/>
                  </a:lnTo>
                  <a:lnTo>
                    <a:pt x="903" y="1303"/>
                  </a:lnTo>
                  <a:lnTo>
                    <a:pt x="724" y="1297"/>
                  </a:lnTo>
                  <a:lnTo>
                    <a:pt x="544" y="1293"/>
                  </a:lnTo>
                  <a:lnTo>
                    <a:pt x="362" y="1291"/>
                  </a:lnTo>
                  <a:lnTo>
                    <a:pt x="181" y="1291"/>
                  </a:lnTo>
                  <a:lnTo>
                    <a:pt x="0" y="1295"/>
                  </a:lnTo>
                  <a:lnTo>
                    <a:pt x="554" y="0"/>
                  </a:lnTo>
                  <a:close/>
                </a:path>
              </a:pathLst>
            </a:custGeom>
            <a:solidFill>
              <a:schemeClr val="accent2"/>
            </a:solidFill>
            <a:ln w="0">
              <a:noFill/>
              <a:prstDash val="solid"/>
              <a:round/>
              <a:headEnd/>
              <a:tailEnd/>
            </a:ln>
          </p:spPr>
          <p:txBody>
            <a:bodyPr vert="horz" wrap="square" lIns="89642" tIns="44821" rIns="89642" bIns="179285" numCol="1" anchor="b" anchorCtr="1" compatLnSpc="1">
              <a:prstTxWarp prst="textNoShape">
                <a:avLst/>
              </a:prstTxWarp>
            </a:bodyPr>
            <a:lstStyle/>
            <a:p>
              <a:pPr algn="ctr" defTabSz="1194973">
                <a:defRPr/>
              </a:pPr>
              <a:endParaRPr lang="en-US" sz="1274" kern="0" dirty="0">
                <a:solidFill>
                  <a:schemeClr val="bg1"/>
                </a:solidFill>
                <a:cs typeface="Arial" pitchFamily="34" charset="0"/>
              </a:endParaRPr>
            </a:p>
          </p:txBody>
        </p:sp>
        <p:sp>
          <p:nvSpPr>
            <p:cNvPr id="103" name="Freeform 11"/>
            <p:cNvSpPr>
              <a:spLocks/>
            </p:cNvSpPr>
            <p:nvPr/>
          </p:nvSpPr>
          <p:spPr bwMode="auto">
            <a:xfrm>
              <a:off x="3967163" y="3836988"/>
              <a:ext cx="2073275" cy="2062163"/>
            </a:xfrm>
            <a:custGeom>
              <a:avLst/>
              <a:gdLst/>
              <a:ahLst/>
              <a:cxnLst>
                <a:cxn ang="0">
                  <a:pos x="1306" y="0"/>
                </a:cxn>
                <a:cxn ang="0">
                  <a:pos x="750" y="1299"/>
                </a:cxn>
                <a:cxn ang="0">
                  <a:pos x="632" y="1169"/>
                </a:cxn>
                <a:cxn ang="0">
                  <a:pos x="510" y="1038"/>
                </a:cxn>
                <a:cxn ang="0">
                  <a:pos x="385" y="907"/>
                </a:cxn>
                <a:cxn ang="0">
                  <a:pos x="259" y="777"/>
                </a:cxn>
                <a:cxn ang="0">
                  <a:pos x="130" y="649"/>
                </a:cxn>
                <a:cxn ang="0">
                  <a:pos x="0" y="524"/>
                </a:cxn>
                <a:cxn ang="0">
                  <a:pos x="1306" y="0"/>
                </a:cxn>
              </a:cxnLst>
              <a:rect l="0" t="0" r="r" b="b"/>
              <a:pathLst>
                <a:path w="1306" h="1299">
                  <a:moveTo>
                    <a:pt x="1306" y="0"/>
                  </a:moveTo>
                  <a:lnTo>
                    <a:pt x="750" y="1299"/>
                  </a:lnTo>
                  <a:lnTo>
                    <a:pt x="632" y="1169"/>
                  </a:lnTo>
                  <a:lnTo>
                    <a:pt x="510" y="1038"/>
                  </a:lnTo>
                  <a:lnTo>
                    <a:pt x="385" y="907"/>
                  </a:lnTo>
                  <a:lnTo>
                    <a:pt x="259" y="777"/>
                  </a:lnTo>
                  <a:lnTo>
                    <a:pt x="130" y="649"/>
                  </a:lnTo>
                  <a:lnTo>
                    <a:pt x="0" y="524"/>
                  </a:lnTo>
                  <a:lnTo>
                    <a:pt x="1306" y="0"/>
                  </a:lnTo>
                  <a:close/>
                </a:path>
              </a:pathLst>
            </a:custGeom>
            <a:solidFill>
              <a:schemeClr val="tx2"/>
            </a:solidFill>
            <a:ln w="0">
              <a:noFill/>
              <a:prstDash val="solid"/>
              <a:round/>
              <a:headEnd/>
              <a:tailEnd/>
            </a:ln>
          </p:spPr>
          <p:txBody>
            <a:bodyPr vert="horz" wrap="square" lIns="89642" tIns="44821" rIns="89642" bIns="44821" numCol="1" anchor="ctr" anchorCtr="1" compatLnSpc="1">
              <a:prstTxWarp prst="textNoShape">
                <a:avLst/>
              </a:prstTxWarp>
            </a:bodyPr>
            <a:lstStyle/>
            <a:p>
              <a:pPr algn="ctr" defTabSz="1194973">
                <a:defRPr/>
              </a:pPr>
              <a:r>
                <a:rPr lang="en-US" sz="1274" kern="0" dirty="0">
                  <a:solidFill>
                    <a:schemeClr val="bg1"/>
                  </a:solidFill>
                  <a:cs typeface="Arial" pitchFamily="34" charset="0"/>
                </a:rPr>
                <a:t>Agile Schedule</a:t>
              </a:r>
              <a:br>
                <a:rPr lang="en-US" sz="1274" kern="0" dirty="0">
                  <a:solidFill>
                    <a:schemeClr val="bg1"/>
                  </a:solidFill>
                  <a:cs typeface="Arial" pitchFamily="34" charset="0"/>
                </a:rPr>
              </a:br>
              <a:r>
                <a:rPr lang="en-US" sz="1274" kern="0" dirty="0">
                  <a:solidFill>
                    <a:schemeClr val="bg1"/>
                  </a:solidFill>
                  <a:cs typeface="Arial" pitchFamily="34" charset="0"/>
                </a:rPr>
                <a:t>and Teams</a:t>
              </a:r>
            </a:p>
          </p:txBody>
        </p:sp>
        <p:sp>
          <p:nvSpPr>
            <p:cNvPr id="104" name="Freeform 12"/>
            <p:cNvSpPr>
              <a:spLocks/>
            </p:cNvSpPr>
            <p:nvPr/>
          </p:nvSpPr>
          <p:spPr bwMode="auto">
            <a:xfrm>
              <a:off x="3960813" y="2955925"/>
              <a:ext cx="2079625" cy="1714500"/>
            </a:xfrm>
            <a:custGeom>
              <a:avLst/>
              <a:gdLst/>
              <a:ahLst/>
              <a:cxnLst>
                <a:cxn ang="0">
                  <a:pos x="17" y="0"/>
                </a:cxn>
                <a:cxn ang="0">
                  <a:pos x="1310" y="555"/>
                </a:cxn>
                <a:cxn ang="0">
                  <a:pos x="0" y="1080"/>
                </a:cxn>
                <a:cxn ang="0">
                  <a:pos x="7" y="930"/>
                </a:cxn>
                <a:cxn ang="0">
                  <a:pos x="14" y="778"/>
                </a:cxn>
                <a:cxn ang="0">
                  <a:pos x="17" y="623"/>
                </a:cxn>
                <a:cxn ang="0">
                  <a:pos x="20" y="467"/>
                </a:cxn>
                <a:cxn ang="0">
                  <a:pos x="21" y="311"/>
                </a:cxn>
                <a:cxn ang="0">
                  <a:pos x="20" y="155"/>
                </a:cxn>
                <a:cxn ang="0">
                  <a:pos x="17" y="0"/>
                </a:cxn>
              </a:cxnLst>
              <a:rect l="0" t="0" r="r" b="b"/>
              <a:pathLst>
                <a:path w="1310" h="1080">
                  <a:moveTo>
                    <a:pt x="17" y="0"/>
                  </a:moveTo>
                  <a:lnTo>
                    <a:pt x="1310" y="555"/>
                  </a:lnTo>
                  <a:lnTo>
                    <a:pt x="0" y="1080"/>
                  </a:lnTo>
                  <a:lnTo>
                    <a:pt x="7" y="930"/>
                  </a:lnTo>
                  <a:lnTo>
                    <a:pt x="14" y="778"/>
                  </a:lnTo>
                  <a:lnTo>
                    <a:pt x="17" y="623"/>
                  </a:lnTo>
                  <a:lnTo>
                    <a:pt x="20" y="467"/>
                  </a:lnTo>
                  <a:lnTo>
                    <a:pt x="21" y="311"/>
                  </a:lnTo>
                  <a:lnTo>
                    <a:pt x="20" y="155"/>
                  </a:lnTo>
                  <a:lnTo>
                    <a:pt x="17" y="0"/>
                  </a:lnTo>
                  <a:close/>
                </a:path>
              </a:pathLst>
            </a:custGeom>
            <a:solidFill>
              <a:schemeClr val="accent2"/>
            </a:solidFill>
            <a:ln w="0">
              <a:noFill/>
              <a:prstDash val="solid"/>
              <a:round/>
              <a:headEnd/>
              <a:tailEnd/>
            </a:ln>
          </p:spPr>
          <p:txBody>
            <a:bodyPr vert="horz" wrap="square" lIns="268927" tIns="44821" rIns="89642" bIns="44821" numCol="1" anchor="ctr" anchorCtr="0" compatLnSpc="1">
              <a:prstTxWarp prst="textNoShape">
                <a:avLst/>
              </a:prstTxWarp>
            </a:bodyPr>
            <a:lstStyle/>
            <a:p>
              <a:pPr defTabSz="1194973">
                <a:defRPr/>
              </a:pPr>
              <a:r>
                <a:rPr lang="en-US" sz="1274" kern="0" dirty="0">
                  <a:solidFill>
                    <a:schemeClr val="bg1"/>
                  </a:solidFill>
                  <a:cs typeface="Arial" pitchFamily="34" charset="0"/>
                </a:rPr>
                <a:t>Technical Debt</a:t>
              </a:r>
            </a:p>
          </p:txBody>
        </p:sp>
        <p:sp>
          <p:nvSpPr>
            <p:cNvPr id="105" name="Freeform 13"/>
            <p:cNvSpPr>
              <a:spLocks/>
            </p:cNvSpPr>
            <p:nvPr/>
          </p:nvSpPr>
          <p:spPr bwMode="auto">
            <a:xfrm>
              <a:off x="3981450" y="1762125"/>
              <a:ext cx="2058987" cy="2074863"/>
            </a:xfrm>
            <a:custGeom>
              <a:avLst/>
              <a:gdLst/>
              <a:ahLst/>
              <a:cxnLst>
                <a:cxn ang="0">
                  <a:pos x="774" y="0"/>
                </a:cxn>
                <a:cxn ang="0">
                  <a:pos x="1297" y="1307"/>
                </a:cxn>
                <a:cxn ang="0">
                  <a:pos x="0" y="751"/>
                </a:cxn>
                <a:cxn ang="0">
                  <a:pos x="130" y="632"/>
                </a:cxn>
                <a:cxn ang="0">
                  <a:pos x="260" y="510"/>
                </a:cxn>
                <a:cxn ang="0">
                  <a:pos x="391" y="385"/>
                </a:cxn>
                <a:cxn ang="0">
                  <a:pos x="521" y="259"/>
                </a:cxn>
                <a:cxn ang="0">
                  <a:pos x="649" y="130"/>
                </a:cxn>
                <a:cxn ang="0">
                  <a:pos x="774" y="0"/>
                </a:cxn>
              </a:cxnLst>
              <a:rect l="0" t="0" r="r" b="b"/>
              <a:pathLst>
                <a:path w="1297" h="1307">
                  <a:moveTo>
                    <a:pt x="774" y="0"/>
                  </a:moveTo>
                  <a:lnTo>
                    <a:pt x="1297" y="1307"/>
                  </a:lnTo>
                  <a:lnTo>
                    <a:pt x="0" y="751"/>
                  </a:lnTo>
                  <a:lnTo>
                    <a:pt x="130" y="632"/>
                  </a:lnTo>
                  <a:lnTo>
                    <a:pt x="260" y="510"/>
                  </a:lnTo>
                  <a:lnTo>
                    <a:pt x="391" y="385"/>
                  </a:lnTo>
                  <a:lnTo>
                    <a:pt x="521" y="259"/>
                  </a:lnTo>
                  <a:lnTo>
                    <a:pt x="649" y="130"/>
                  </a:lnTo>
                  <a:lnTo>
                    <a:pt x="774" y="0"/>
                  </a:lnTo>
                  <a:close/>
                </a:path>
              </a:pathLst>
            </a:custGeom>
            <a:solidFill>
              <a:schemeClr val="tx2"/>
            </a:solidFill>
            <a:ln w="0">
              <a:noFill/>
              <a:prstDash val="solid"/>
              <a:round/>
              <a:headEnd/>
              <a:tailEnd/>
            </a:ln>
          </p:spPr>
          <p:txBody>
            <a:bodyPr vert="horz" wrap="square" lIns="89642" tIns="44821" rIns="89642" bIns="44821" numCol="1" anchor="ctr" anchorCtr="1" compatLnSpc="1">
              <a:prstTxWarp prst="textNoShape">
                <a:avLst/>
              </a:prstTxWarp>
            </a:bodyPr>
            <a:lstStyle/>
            <a:p>
              <a:pPr algn="ctr" defTabSz="1194973">
                <a:defRPr/>
              </a:pPr>
              <a:r>
                <a:rPr lang="en-US" sz="1274" kern="0" dirty="0">
                  <a:solidFill>
                    <a:schemeClr val="bg1"/>
                  </a:solidFill>
                  <a:cs typeface="Arial" pitchFamily="34" charset="0"/>
                </a:rPr>
                <a:t>Flow of</a:t>
              </a:r>
              <a:br>
                <a:rPr lang="en-US" sz="1274" kern="0" dirty="0">
                  <a:solidFill>
                    <a:schemeClr val="bg1"/>
                  </a:solidFill>
                  <a:cs typeface="Arial" pitchFamily="34" charset="0"/>
                </a:rPr>
              </a:br>
              <a:r>
                <a:rPr lang="en-US" sz="1274" kern="0" dirty="0">
                  <a:solidFill>
                    <a:schemeClr val="bg1"/>
                  </a:solidFill>
                  <a:cs typeface="Arial" pitchFamily="34" charset="0"/>
                </a:rPr>
                <a:t>Value</a:t>
              </a:r>
            </a:p>
          </p:txBody>
        </p:sp>
        <p:sp>
          <p:nvSpPr>
            <p:cNvPr id="96" name="Oval 95"/>
            <p:cNvSpPr/>
            <p:nvPr/>
          </p:nvSpPr>
          <p:spPr>
            <a:xfrm>
              <a:off x="5678177" y="3461258"/>
              <a:ext cx="720080" cy="720080"/>
            </a:xfrm>
            <a:prstGeom prst="ellipse">
              <a:avLst/>
            </a:prstGeom>
            <a:solidFill>
              <a:srgbClr val="00B0F0"/>
            </a:solidFill>
            <a:ln w="25400" cap="flat" cmpd="sng" algn="ctr">
              <a:noFill/>
              <a:prstDash val="solid"/>
            </a:ln>
            <a:effectLst/>
          </p:spPr>
          <p:txBody>
            <a:bodyPr lIns="0" tIns="0" rIns="0" bIns="0" rtlCol="0" anchor="ctr"/>
            <a:lstStyle/>
            <a:p>
              <a:pPr algn="ctr" defTabSz="1194973">
                <a:defRPr/>
              </a:pPr>
              <a:r>
                <a:rPr lang="en-US" sz="1176" kern="0" spc="-29" dirty="0">
                  <a:solidFill>
                    <a:schemeClr val="bg1"/>
                  </a:solidFill>
                </a:rPr>
                <a:t>DevOps</a:t>
              </a:r>
            </a:p>
          </p:txBody>
        </p:sp>
      </p:grpSp>
      <p:sp>
        <p:nvSpPr>
          <p:cNvPr id="153" name="Rectangle 152"/>
          <p:cNvSpPr/>
          <p:nvPr/>
        </p:nvSpPr>
        <p:spPr>
          <a:xfrm>
            <a:off x="8417970" y="1618781"/>
            <a:ext cx="3466613" cy="4320362"/>
          </a:xfrm>
          <a:prstGeom prst="rect">
            <a:avLst/>
          </a:prstGeom>
          <a:pattFill prst="dkUpDiag">
            <a:fgClr>
              <a:srgbClr val="FFFFFF"/>
            </a:fgClr>
            <a:bgClr>
              <a:schemeClr val="bg1">
                <a:lumMod val="95000"/>
              </a:schemeClr>
            </a:bgClr>
          </a:pattFill>
          <a:ln w="25400" cap="flat" cmpd="sng" algn="ctr">
            <a:noFill/>
            <a:prstDash val="solid"/>
            <a:headEnd type="none" w="med" len="med"/>
            <a:tailEnd type="none" w="med" len="med"/>
          </a:ln>
          <a:effectLst/>
        </p:spPr>
        <p:txBody>
          <a:bodyPr rot="0" spcFirstLastPara="0" vertOverflow="overflow" horzOverflow="overflow" vert="horz" wrap="square" lIns="238951" tIns="191161" rIns="238951" bIns="191161" numCol="1" spcCol="0" rtlCol="0" fromWordArt="0" anchor="t" anchorCtr="0" forceAA="0" compatLnSpc="1">
            <a:prstTxWarp prst="textNoShape">
              <a:avLst/>
            </a:prstTxWarp>
            <a:noAutofit/>
          </a:bodyPr>
          <a:lstStyle/>
          <a:p>
            <a:pPr marL="0" lvl="1" defTabSz="1194825" fontAlgn="base">
              <a:spcAft>
                <a:spcPct val="0"/>
              </a:spcAft>
              <a:defRPr/>
            </a:pPr>
            <a:r>
              <a:rPr lang="en-US" sz="1372" dirty="0">
                <a:solidFill>
                  <a:schemeClr val="tx2">
                    <a:alpha val="99000"/>
                  </a:schemeClr>
                </a:solidFill>
                <a:ea typeface="Kozuka Gothic Pro R" pitchFamily="34" charset="-128"/>
              </a:rPr>
              <a:t>Evidence</a:t>
            </a:r>
          </a:p>
          <a:p>
            <a:pPr marL="0" lvl="1" defTabSz="1194825" fontAlgn="base">
              <a:spcAft>
                <a:spcPct val="0"/>
              </a:spcAft>
            </a:pPr>
            <a:r>
              <a:rPr lang="en-US" sz="1176" dirty="0">
                <a:solidFill>
                  <a:srgbClr val="505050">
                    <a:alpha val="99000"/>
                  </a:srgbClr>
                </a:solidFill>
                <a:ea typeface="Kozuka Gothic Pro R" pitchFamily="34" charset="-128"/>
              </a:rPr>
              <a:t>Characteristics and behaviors that demonstrate how an organization uses </a:t>
            </a:r>
            <a:r>
              <a:rPr lang="en-US" sz="1176" b="1" dirty="0">
                <a:solidFill>
                  <a:srgbClr val="505050">
                    <a:alpha val="99000"/>
                  </a:srgbClr>
                </a:solidFill>
                <a:ea typeface="Kozuka Gothic Pro R" pitchFamily="34" charset="-128"/>
              </a:rPr>
              <a:t>data in decision making</a:t>
            </a:r>
            <a:r>
              <a:rPr lang="en-US" sz="1176" dirty="0">
                <a:solidFill>
                  <a:srgbClr val="505050">
                    <a:alpha val="99000"/>
                  </a:srgbClr>
                </a:solidFill>
                <a:ea typeface="Kozuka Gothic Pro R" pitchFamily="34" charset="-128"/>
              </a:rPr>
              <a:t>, including code analysis, test results and real-world usage metrics.</a:t>
            </a:r>
          </a:p>
          <a:p>
            <a:pPr marL="0" lvl="1" defTabSz="1194825" fontAlgn="base">
              <a:spcAft>
                <a:spcPct val="0"/>
              </a:spcAft>
              <a:defRPr/>
            </a:pPr>
            <a:endParaRPr lang="en-US" sz="980" dirty="0">
              <a:solidFill>
                <a:srgbClr val="505050">
                  <a:alpha val="99000"/>
                </a:srgbClr>
              </a:solidFill>
              <a:ea typeface="Kozuka Gothic Pro R" pitchFamily="34" charset="-128"/>
            </a:endParaRPr>
          </a:p>
          <a:p>
            <a:pPr marL="0" lvl="1" defTabSz="1194825" fontAlgn="base">
              <a:spcAft>
                <a:spcPct val="0"/>
              </a:spcAft>
              <a:defRPr/>
            </a:pPr>
            <a:r>
              <a:rPr lang="en-US" sz="1372" dirty="0">
                <a:solidFill>
                  <a:schemeClr val="tx2">
                    <a:alpha val="99000"/>
                  </a:schemeClr>
                </a:solidFill>
                <a:ea typeface="Kozuka Gothic Pro R" pitchFamily="34" charset="-128"/>
              </a:rPr>
              <a:t>Production</a:t>
            </a:r>
          </a:p>
          <a:p>
            <a:pPr marL="0" lvl="1" defTabSz="1194825" fontAlgn="base">
              <a:spcAft>
                <a:spcPct val="0"/>
              </a:spcAft>
            </a:pPr>
            <a:r>
              <a:rPr lang="en-US" sz="1176" dirty="0">
                <a:solidFill>
                  <a:srgbClr val="505050">
                    <a:alpha val="99000"/>
                  </a:srgbClr>
                </a:solidFill>
                <a:ea typeface="Kozuka Gothic Pro R" pitchFamily="34" charset="-128"/>
              </a:rPr>
              <a:t>Refers to how an organization </a:t>
            </a:r>
            <a:r>
              <a:rPr lang="en-US" sz="1176" b="1" dirty="0">
                <a:solidFill>
                  <a:srgbClr val="505050">
                    <a:alpha val="99000"/>
                  </a:srgbClr>
                </a:solidFill>
                <a:ea typeface="Kozuka Gothic Pro R" pitchFamily="34" charset="-128"/>
              </a:rPr>
              <a:t>manages software in its production environment</a:t>
            </a:r>
            <a:r>
              <a:rPr lang="en-US" sz="1176" dirty="0">
                <a:solidFill>
                  <a:srgbClr val="505050">
                    <a:alpha val="99000"/>
                  </a:srgbClr>
                </a:solidFill>
                <a:ea typeface="Kozuka Gothic Pro R" pitchFamily="34" charset="-128"/>
              </a:rPr>
              <a:t>, including how it detects and responds to unexpected events.</a:t>
            </a:r>
          </a:p>
          <a:p>
            <a:pPr marL="0" lvl="1" defTabSz="1194825" fontAlgn="base">
              <a:spcAft>
                <a:spcPct val="0"/>
              </a:spcAft>
              <a:defRPr/>
            </a:pPr>
            <a:endParaRPr lang="en-US" sz="980" dirty="0">
              <a:solidFill>
                <a:srgbClr val="505050">
                  <a:alpha val="99000"/>
                </a:srgbClr>
              </a:solidFill>
              <a:ea typeface="Kozuka Gothic Pro R" pitchFamily="34" charset="-128"/>
            </a:endParaRPr>
          </a:p>
          <a:p>
            <a:pPr marL="0" lvl="1" defTabSz="1194825" fontAlgn="base">
              <a:spcAft>
                <a:spcPct val="0"/>
              </a:spcAft>
              <a:defRPr/>
            </a:pPr>
            <a:r>
              <a:rPr lang="en-US" sz="1372" kern="0" dirty="0">
                <a:solidFill>
                  <a:schemeClr val="tx2"/>
                </a:solidFill>
                <a:cs typeface="Arial" pitchFamily="34" charset="0"/>
              </a:rPr>
              <a:t>Cloud Infrastructure</a:t>
            </a:r>
          </a:p>
          <a:p>
            <a:pPr marL="0" lvl="1" defTabSz="1194825" fontAlgn="base">
              <a:spcAft>
                <a:spcPct val="0"/>
              </a:spcAft>
            </a:pPr>
            <a:r>
              <a:rPr lang="en-US" sz="1176" dirty="0">
                <a:solidFill>
                  <a:srgbClr val="505050">
                    <a:alpha val="99000"/>
                  </a:srgbClr>
                </a:solidFill>
                <a:ea typeface="Kozuka Gothic Pro R" pitchFamily="34" charset="-128"/>
              </a:rPr>
              <a:t>Refers to the behaviors and characteristics of how the organization approaches and manages the </a:t>
            </a:r>
            <a:r>
              <a:rPr lang="en-US" sz="1176" b="1" dirty="0">
                <a:solidFill>
                  <a:srgbClr val="505050">
                    <a:alpha val="99000"/>
                  </a:srgbClr>
                </a:solidFill>
                <a:ea typeface="Kozuka Gothic Pro R" pitchFamily="34" charset="-128"/>
              </a:rPr>
              <a:t>core infrastructure</a:t>
            </a:r>
            <a:r>
              <a:rPr lang="en-US" sz="1176" dirty="0">
                <a:solidFill>
                  <a:srgbClr val="505050">
                    <a:alpha val="99000"/>
                  </a:srgbClr>
                </a:solidFill>
                <a:ea typeface="Kozuka Gothic Pro R" pitchFamily="34" charset="-128"/>
              </a:rPr>
              <a:t> that their systems and apps run on.</a:t>
            </a:r>
          </a:p>
        </p:txBody>
      </p:sp>
      <p:sp>
        <p:nvSpPr>
          <p:cNvPr id="17" name="TextBox 16"/>
          <p:cNvSpPr txBox="1"/>
          <p:nvPr/>
        </p:nvSpPr>
        <p:spPr>
          <a:xfrm>
            <a:off x="269241" y="6323292"/>
            <a:ext cx="3184419" cy="425393"/>
          </a:xfrm>
          <a:prstGeom prst="rect">
            <a:avLst/>
          </a:prstGeom>
          <a:noFill/>
        </p:spPr>
        <p:txBody>
          <a:bodyPr wrap="none" lIns="179259" tIns="143407" rIns="179259" bIns="143407" rtlCol="0">
            <a:spAutoFit/>
          </a:bodyPr>
          <a:lstStyle/>
          <a:p>
            <a:pPr defTabSz="914192">
              <a:lnSpc>
                <a:spcPct val="90000"/>
              </a:lnSpc>
              <a:spcAft>
                <a:spcPts val="588"/>
              </a:spcAft>
            </a:pPr>
            <a:r>
              <a:rPr lang="en-US" sz="980" i="1" dirty="0">
                <a:gradFill>
                  <a:gsLst>
                    <a:gs pos="2917">
                      <a:schemeClr val="tx1"/>
                    </a:gs>
                    <a:gs pos="30000">
                      <a:schemeClr val="tx1"/>
                    </a:gs>
                  </a:gsLst>
                  <a:lin ang="5400000" scaled="0"/>
                </a:gradFill>
                <a:latin typeface="Segoe UI"/>
              </a:rPr>
              <a:t>Source: </a:t>
            </a:r>
            <a:r>
              <a:rPr lang="en-US" sz="980" i="1" dirty="0">
                <a:gradFill>
                  <a:gsLst>
                    <a:gs pos="2917">
                      <a:schemeClr val="tx1"/>
                    </a:gs>
                    <a:gs pos="30000">
                      <a:schemeClr val="tx1"/>
                    </a:gs>
                  </a:gsLst>
                  <a:lin ang="5400000" scaled="0"/>
                </a:gradFill>
              </a:rPr>
              <a:t>http://devopsassessment.azurewebsites.net/ </a:t>
            </a:r>
          </a:p>
        </p:txBody>
      </p:sp>
    </p:spTree>
    <p:extLst>
      <p:ext uri="{BB962C8B-B14F-4D97-AF65-F5344CB8AC3E}">
        <p14:creationId xmlns:p14="http://schemas.microsoft.com/office/powerpoint/2010/main" val="85848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848747" y="1922775"/>
            <a:ext cx="6583161" cy="1297423"/>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in most cases track the live site status, remediate any live site issues at root cause, and proactively identify any outliers in performance to see why they are experiencing slowdowns.</a:t>
            </a:r>
          </a:p>
        </p:txBody>
      </p:sp>
      <p:sp>
        <p:nvSpPr>
          <p:cNvPr id="2" name="Title 1"/>
          <p:cNvSpPr>
            <a:spLocks noGrp="1"/>
          </p:cNvSpPr>
          <p:nvPr>
            <p:ph type="title"/>
          </p:nvPr>
        </p:nvSpPr>
        <p:spPr/>
        <p:txBody>
          <a:bodyPr/>
          <a:lstStyle/>
          <a:p>
            <a:r>
              <a:rPr lang="nl-NL"/>
              <a:t>Production-First Mindset</a:t>
            </a:r>
            <a:endParaRPr lang="nl-NL" dirty="0"/>
          </a:p>
        </p:txBody>
      </p:sp>
      <p:sp>
        <p:nvSpPr>
          <p:cNvPr id="10" name="TextBox 9"/>
          <p:cNvSpPr txBox="1"/>
          <p:nvPr/>
        </p:nvSpPr>
        <p:spPr>
          <a:xfrm>
            <a:off x="2848747" y="3652535"/>
            <a:ext cx="6583161" cy="1900875"/>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Production is the heart of any software delivery organization, and the recommended ones recognize that the real production should be top priority for every team member in every role, not just IT operations. Intermediate artifacts like documents and disconnected pre-prod environments are not enough. </a:t>
            </a:r>
          </a:p>
        </p:txBody>
      </p:sp>
    </p:spTree>
    <p:extLst>
      <p:ext uri="{BB962C8B-B14F-4D97-AF65-F5344CB8AC3E}">
        <p14:creationId xmlns:p14="http://schemas.microsoft.com/office/powerpoint/2010/main" val="357825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768085" y="1356064"/>
            <a:ext cx="6583161" cy="1900875"/>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treat the backlog as a set of hypotheses, which we need to turn into experiments, and for which they need to collect data that supports or diminishes the hypotheses. Based on that evidence they can determine the next move in the backlog and persevere (do more) or pivot (do something different)</a:t>
            </a:r>
          </a:p>
        </p:txBody>
      </p:sp>
      <p:sp>
        <p:nvSpPr>
          <p:cNvPr id="2" name="Title 1"/>
          <p:cNvSpPr>
            <a:spLocks noGrp="1"/>
          </p:cNvSpPr>
          <p:nvPr>
            <p:ph type="title"/>
          </p:nvPr>
        </p:nvSpPr>
        <p:spPr/>
        <p:txBody>
          <a:bodyPr/>
          <a:lstStyle/>
          <a:p>
            <a:r>
              <a:rPr lang="en-US"/>
              <a:t>Backlog (Backlog Groomed with Learning)</a:t>
            </a:r>
            <a:endParaRPr lang="nl-NL" dirty="0"/>
          </a:p>
        </p:txBody>
      </p:sp>
      <p:sp>
        <p:nvSpPr>
          <p:cNvPr id="10" name="TextBox 9"/>
          <p:cNvSpPr txBox="1"/>
          <p:nvPr/>
        </p:nvSpPr>
        <p:spPr>
          <a:xfrm>
            <a:off x="2848747" y="3652535"/>
            <a:ext cx="6583161" cy="1900875"/>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Backlog is the stack of work to be done. Different organizations plan, define and manage requirements and projects differently. This can include how you engage with stakeholders and how you request, capture, and track work. It can also include how well you align, agree, and make decisions.</a:t>
            </a:r>
          </a:p>
        </p:txBody>
      </p:sp>
    </p:spTree>
    <p:extLst>
      <p:ext uri="{BB962C8B-B14F-4D97-AF65-F5344CB8AC3E}">
        <p14:creationId xmlns:p14="http://schemas.microsoft.com/office/powerpoint/2010/main" val="357983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919339" y="1734781"/>
            <a:ext cx="6583161" cy="1297423"/>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instrument everything, not just for health, availability, performance, and other qualities of service, but to understand usage and to collect evidence relative to the backlog hypotheses.</a:t>
            </a:r>
          </a:p>
        </p:txBody>
      </p:sp>
      <p:sp>
        <p:nvSpPr>
          <p:cNvPr id="2" name="Title 1"/>
          <p:cNvSpPr>
            <a:spLocks noGrp="1"/>
          </p:cNvSpPr>
          <p:nvPr>
            <p:ph type="title"/>
          </p:nvPr>
        </p:nvSpPr>
        <p:spPr/>
        <p:txBody>
          <a:bodyPr/>
          <a:lstStyle/>
          <a:p>
            <a:r>
              <a:rPr lang="en-US"/>
              <a:t>Evidence (Evidence Gathered in Production) </a:t>
            </a:r>
            <a:endParaRPr lang="nl-NL" dirty="0"/>
          </a:p>
        </p:txBody>
      </p:sp>
      <p:sp>
        <p:nvSpPr>
          <p:cNvPr id="10" name="TextBox 9"/>
          <p:cNvSpPr txBox="1"/>
          <p:nvPr/>
        </p:nvSpPr>
        <p:spPr>
          <a:xfrm>
            <a:off x="2848747" y="3652535"/>
            <a:ext cx="6583161" cy="1900875"/>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Good decisions are informed by data. For example, they will experiment with changes to user experience and measure the impact on conversion rates in the funnel. They will contrast usage data among cohorts, such as weekday and weekend users, to hypothesize ways of improving the experience for each.</a:t>
            </a:r>
          </a:p>
        </p:txBody>
      </p:sp>
    </p:spTree>
    <p:extLst>
      <p:ext uri="{BB962C8B-B14F-4D97-AF65-F5344CB8AC3E}">
        <p14:creationId xmlns:p14="http://schemas.microsoft.com/office/powerpoint/2010/main" val="373284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5597" y="1762211"/>
            <a:ext cx="3870501" cy="3870500"/>
            <a:chOff x="566737" y="1797050"/>
            <a:chExt cx="3948113" cy="3948112"/>
          </a:xfrm>
        </p:grpSpPr>
        <p:sp>
          <p:nvSpPr>
            <p:cNvPr id="219" name="Oval 3203"/>
            <p:cNvSpPr>
              <a:spLocks noChangeArrowheads="1"/>
            </p:cNvSpPr>
            <p:nvPr/>
          </p:nvSpPr>
          <p:spPr bwMode="auto">
            <a:xfrm>
              <a:off x="1409700" y="2640012"/>
              <a:ext cx="2260600" cy="2260600"/>
            </a:xfrm>
            <a:prstGeom prst="ellipse">
              <a:avLst/>
            </a:pr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 name="Oval 3165"/>
            <p:cNvSpPr>
              <a:spLocks noChangeArrowheads="1"/>
            </p:cNvSpPr>
            <p:nvPr/>
          </p:nvSpPr>
          <p:spPr bwMode="auto">
            <a:xfrm>
              <a:off x="566737" y="1797050"/>
              <a:ext cx="3948113" cy="3948112"/>
            </a:xfrm>
            <a:prstGeom prst="ellipse">
              <a:avLst/>
            </a:pr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nvGrpSpPr>
          <p:cNvPr id="25" name="Group 24"/>
          <p:cNvGrpSpPr/>
          <p:nvPr/>
        </p:nvGrpSpPr>
        <p:grpSpPr>
          <a:xfrm>
            <a:off x="4038581" y="1777774"/>
            <a:ext cx="3868945" cy="3870500"/>
            <a:chOff x="4119562" y="1812925"/>
            <a:chExt cx="3946525" cy="3948112"/>
          </a:xfrm>
        </p:grpSpPr>
        <p:sp>
          <p:nvSpPr>
            <p:cNvPr id="5" name="Oval 3164"/>
            <p:cNvSpPr>
              <a:spLocks noChangeArrowheads="1"/>
            </p:cNvSpPr>
            <p:nvPr/>
          </p:nvSpPr>
          <p:spPr bwMode="auto">
            <a:xfrm>
              <a:off x="4119562" y="1812925"/>
              <a:ext cx="3946525" cy="3948112"/>
            </a:xfrm>
            <a:prstGeom prst="ellipse">
              <a:avLst/>
            </a:prstGeom>
            <a:solidFill>
              <a:schemeClr val="bg1">
                <a:lumMod val="95000"/>
              </a:schemeClr>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18" name="Group 17"/>
            <p:cNvGrpSpPr/>
            <p:nvPr/>
          </p:nvGrpSpPr>
          <p:grpSpPr>
            <a:xfrm>
              <a:off x="5021262" y="2311489"/>
              <a:ext cx="2259013" cy="2589123"/>
              <a:chOff x="5021262" y="2311489"/>
              <a:chExt cx="2259013" cy="2589123"/>
            </a:xfrm>
          </p:grpSpPr>
          <p:sp>
            <p:nvSpPr>
              <p:cNvPr id="103" name="Oval 3316"/>
              <p:cNvSpPr>
                <a:spLocks noChangeArrowheads="1"/>
              </p:cNvSpPr>
              <p:nvPr/>
            </p:nvSpPr>
            <p:spPr bwMode="auto">
              <a:xfrm>
                <a:off x="5021262" y="2640012"/>
                <a:ext cx="2259013" cy="2260600"/>
              </a:xfrm>
              <a:prstGeom prst="ellipse">
                <a:avLst/>
              </a:pr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pic>
            <p:nvPicPr>
              <p:cNvPr id="525" name="Picture 524"/>
              <p:cNvPicPr>
                <a:picLocks noChangeAspect="1"/>
              </p:cNvPicPr>
              <p:nvPr/>
            </p:nvPicPr>
            <p:blipFill rotWithShape="1">
              <a:blip r:embed="rId3"/>
              <a:srcRect b="26623"/>
              <a:stretch/>
            </p:blipFill>
            <p:spPr>
              <a:xfrm flipH="1">
                <a:off x="5371643" y="2311489"/>
                <a:ext cx="1456194" cy="2100173"/>
              </a:xfrm>
              <a:prstGeom prst="rect">
                <a:avLst/>
              </a:prstGeom>
            </p:spPr>
          </p:pic>
        </p:grpSp>
      </p:grpSp>
      <p:grpSp>
        <p:nvGrpSpPr>
          <p:cNvPr id="27" name="Group 26"/>
          <p:cNvGrpSpPr/>
          <p:nvPr/>
        </p:nvGrpSpPr>
        <p:grpSpPr>
          <a:xfrm>
            <a:off x="7630505" y="1762211"/>
            <a:ext cx="3868945" cy="3870500"/>
            <a:chOff x="7783512" y="1797050"/>
            <a:chExt cx="3946525" cy="3948112"/>
          </a:xfrm>
        </p:grpSpPr>
        <p:sp>
          <p:nvSpPr>
            <p:cNvPr id="26" name="Oval 3163"/>
            <p:cNvSpPr>
              <a:spLocks noChangeArrowheads="1"/>
            </p:cNvSpPr>
            <p:nvPr/>
          </p:nvSpPr>
          <p:spPr bwMode="auto">
            <a:xfrm>
              <a:off x="7783512" y="1797050"/>
              <a:ext cx="3946525" cy="3948112"/>
            </a:xfrm>
            <a:prstGeom prst="ellipse">
              <a:avLst/>
            </a:pr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20" name="Group 19"/>
            <p:cNvGrpSpPr/>
            <p:nvPr/>
          </p:nvGrpSpPr>
          <p:grpSpPr>
            <a:xfrm>
              <a:off x="8628062" y="2409031"/>
              <a:ext cx="2259013" cy="2491581"/>
              <a:chOff x="8628062" y="2409031"/>
              <a:chExt cx="2259013" cy="2491581"/>
            </a:xfrm>
          </p:grpSpPr>
          <p:sp>
            <p:nvSpPr>
              <p:cNvPr id="64" name="Oval 3251"/>
              <p:cNvSpPr>
                <a:spLocks noChangeArrowheads="1"/>
              </p:cNvSpPr>
              <p:nvPr/>
            </p:nvSpPr>
            <p:spPr bwMode="auto">
              <a:xfrm>
                <a:off x="8628062" y="2640012"/>
                <a:ext cx="2259013" cy="2260600"/>
              </a:xfrm>
              <a:prstGeom prst="ellipse">
                <a:avLst/>
              </a:prstGeom>
              <a:solidFill>
                <a:schemeClr val="bg2">
                  <a:lumMod val="85000"/>
                </a:schemeClr>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564" name="Group 563"/>
              <p:cNvGrpSpPr/>
              <p:nvPr/>
            </p:nvGrpSpPr>
            <p:grpSpPr>
              <a:xfrm>
                <a:off x="8658219" y="2409031"/>
                <a:ext cx="2187575" cy="2030413"/>
                <a:chOff x="8701088" y="2387600"/>
                <a:chExt cx="2187575" cy="2030413"/>
              </a:xfrm>
            </p:grpSpPr>
            <p:sp>
              <p:nvSpPr>
                <p:cNvPr id="565" name="Freeform 6"/>
                <p:cNvSpPr>
                  <a:spLocks/>
                </p:cNvSpPr>
                <p:nvPr/>
              </p:nvSpPr>
              <p:spPr bwMode="auto">
                <a:xfrm>
                  <a:off x="9118600" y="2814638"/>
                  <a:ext cx="534988" cy="1597025"/>
                </a:xfrm>
                <a:custGeom>
                  <a:avLst/>
                  <a:gdLst>
                    <a:gd name="T0" fmla="*/ 137 w 167"/>
                    <a:gd name="T1" fmla="*/ 101 h 498"/>
                    <a:gd name="T2" fmla="*/ 99 w 167"/>
                    <a:gd name="T3" fmla="*/ 97 h 498"/>
                    <a:gd name="T4" fmla="*/ 95 w 167"/>
                    <a:gd name="T5" fmla="*/ 93 h 498"/>
                    <a:gd name="T6" fmla="*/ 125 w 167"/>
                    <a:gd name="T7" fmla="*/ 79 h 498"/>
                    <a:gd name="T8" fmla="*/ 113 w 167"/>
                    <a:gd name="T9" fmla="*/ 73 h 498"/>
                    <a:gd name="T10" fmla="*/ 118 w 167"/>
                    <a:gd name="T11" fmla="*/ 58 h 498"/>
                    <a:gd name="T12" fmla="*/ 118 w 167"/>
                    <a:gd name="T13" fmla="*/ 57 h 498"/>
                    <a:gd name="T14" fmla="*/ 102 w 167"/>
                    <a:gd name="T15" fmla="*/ 14 h 498"/>
                    <a:gd name="T16" fmla="*/ 48 w 167"/>
                    <a:gd name="T17" fmla="*/ 38 h 498"/>
                    <a:gd name="T18" fmla="*/ 52 w 167"/>
                    <a:gd name="T19" fmla="*/ 57 h 498"/>
                    <a:gd name="T20" fmla="*/ 50 w 167"/>
                    <a:gd name="T21" fmla="*/ 73 h 498"/>
                    <a:gd name="T22" fmla="*/ 58 w 167"/>
                    <a:gd name="T23" fmla="*/ 92 h 498"/>
                    <a:gd name="T24" fmla="*/ 73 w 167"/>
                    <a:gd name="T25" fmla="*/ 97 h 498"/>
                    <a:gd name="T26" fmla="*/ 30 w 167"/>
                    <a:gd name="T27" fmla="*/ 101 h 498"/>
                    <a:gd name="T28" fmla="*/ 30 w 167"/>
                    <a:gd name="T29" fmla="*/ 101 h 498"/>
                    <a:gd name="T30" fmla="*/ 3 w 167"/>
                    <a:gd name="T31" fmla="*/ 229 h 498"/>
                    <a:gd name="T32" fmla="*/ 11 w 167"/>
                    <a:gd name="T33" fmla="*/ 246 h 498"/>
                    <a:gd name="T34" fmla="*/ 18 w 167"/>
                    <a:gd name="T35" fmla="*/ 229 h 498"/>
                    <a:gd name="T36" fmla="*/ 33 w 167"/>
                    <a:gd name="T37" fmla="*/ 154 h 498"/>
                    <a:gd name="T38" fmla="*/ 39 w 167"/>
                    <a:gd name="T39" fmla="*/ 376 h 498"/>
                    <a:gd name="T40" fmla="*/ 57 w 167"/>
                    <a:gd name="T41" fmla="*/ 490 h 498"/>
                    <a:gd name="T42" fmla="*/ 57 w 167"/>
                    <a:gd name="T43" fmla="*/ 498 h 498"/>
                    <a:gd name="T44" fmla="*/ 82 w 167"/>
                    <a:gd name="T45" fmla="*/ 498 h 498"/>
                    <a:gd name="T46" fmla="*/ 82 w 167"/>
                    <a:gd name="T47" fmla="*/ 376 h 498"/>
                    <a:gd name="T48" fmla="*/ 91 w 167"/>
                    <a:gd name="T49" fmla="*/ 490 h 498"/>
                    <a:gd name="T50" fmla="*/ 92 w 167"/>
                    <a:gd name="T51" fmla="*/ 498 h 498"/>
                    <a:gd name="T52" fmla="*/ 116 w 167"/>
                    <a:gd name="T53" fmla="*/ 498 h 498"/>
                    <a:gd name="T54" fmla="*/ 116 w 167"/>
                    <a:gd name="T55" fmla="*/ 376 h 498"/>
                    <a:gd name="T56" fmla="*/ 129 w 167"/>
                    <a:gd name="T57" fmla="*/ 262 h 498"/>
                    <a:gd name="T58" fmla="*/ 146 w 167"/>
                    <a:gd name="T59" fmla="*/ 229 h 498"/>
                    <a:gd name="T60" fmla="*/ 149 w 167"/>
                    <a:gd name="T61" fmla="*/ 238 h 498"/>
                    <a:gd name="T62" fmla="*/ 164 w 167"/>
                    <a:gd name="T63" fmla="*/ 238 h 498"/>
                    <a:gd name="T64" fmla="*/ 167 w 167"/>
                    <a:gd name="T65" fmla="*/ 22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498">
                      <a:moveTo>
                        <a:pt x="137" y="101"/>
                      </a:moveTo>
                      <a:cubicBezTo>
                        <a:pt x="137" y="101"/>
                        <a:pt x="137" y="101"/>
                        <a:pt x="137" y="101"/>
                      </a:cubicBezTo>
                      <a:cubicBezTo>
                        <a:pt x="99" y="97"/>
                        <a:pt x="99" y="97"/>
                        <a:pt x="99" y="97"/>
                      </a:cubicBezTo>
                      <a:cubicBezTo>
                        <a:pt x="99" y="97"/>
                        <a:pt x="99" y="97"/>
                        <a:pt x="99" y="97"/>
                      </a:cubicBezTo>
                      <a:cubicBezTo>
                        <a:pt x="95" y="97"/>
                        <a:pt x="95" y="97"/>
                        <a:pt x="95" y="97"/>
                      </a:cubicBezTo>
                      <a:cubicBezTo>
                        <a:pt x="95" y="93"/>
                        <a:pt x="95" y="93"/>
                        <a:pt x="95" y="93"/>
                      </a:cubicBezTo>
                      <a:cubicBezTo>
                        <a:pt x="100" y="93"/>
                        <a:pt x="105" y="93"/>
                        <a:pt x="112" y="92"/>
                      </a:cubicBezTo>
                      <a:cubicBezTo>
                        <a:pt x="123" y="90"/>
                        <a:pt x="124" y="83"/>
                        <a:pt x="125" y="79"/>
                      </a:cubicBezTo>
                      <a:cubicBezTo>
                        <a:pt x="125" y="75"/>
                        <a:pt x="122" y="68"/>
                        <a:pt x="120" y="73"/>
                      </a:cubicBezTo>
                      <a:cubicBezTo>
                        <a:pt x="119" y="79"/>
                        <a:pt x="114" y="77"/>
                        <a:pt x="113" y="73"/>
                      </a:cubicBezTo>
                      <a:cubicBezTo>
                        <a:pt x="112" y="71"/>
                        <a:pt x="114" y="66"/>
                        <a:pt x="116" y="62"/>
                      </a:cubicBezTo>
                      <a:cubicBezTo>
                        <a:pt x="116" y="60"/>
                        <a:pt x="117" y="59"/>
                        <a:pt x="118" y="58"/>
                      </a:cubicBezTo>
                      <a:cubicBezTo>
                        <a:pt x="118" y="57"/>
                        <a:pt x="118" y="57"/>
                        <a:pt x="118" y="57"/>
                      </a:cubicBezTo>
                      <a:cubicBezTo>
                        <a:pt x="118" y="57"/>
                        <a:pt x="118" y="57"/>
                        <a:pt x="118" y="57"/>
                      </a:cubicBezTo>
                      <a:cubicBezTo>
                        <a:pt x="119" y="53"/>
                        <a:pt x="120" y="49"/>
                        <a:pt x="120" y="44"/>
                      </a:cubicBezTo>
                      <a:cubicBezTo>
                        <a:pt x="120" y="30"/>
                        <a:pt x="113" y="18"/>
                        <a:pt x="102" y="14"/>
                      </a:cubicBezTo>
                      <a:cubicBezTo>
                        <a:pt x="97" y="5"/>
                        <a:pt x="88" y="0"/>
                        <a:pt x="79" y="0"/>
                      </a:cubicBezTo>
                      <a:cubicBezTo>
                        <a:pt x="62" y="0"/>
                        <a:pt x="48" y="17"/>
                        <a:pt x="48" y="38"/>
                      </a:cubicBezTo>
                      <a:cubicBezTo>
                        <a:pt x="48" y="45"/>
                        <a:pt x="50" y="52"/>
                        <a:pt x="52" y="57"/>
                      </a:cubicBezTo>
                      <a:cubicBezTo>
                        <a:pt x="52" y="57"/>
                        <a:pt x="52" y="57"/>
                        <a:pt x="52" y="57"/>
                      </a:cubicBezTo>
                      <a:cubicBezTo>
                        <a:pt x="52" y="57"/>
                        <a:pt x="59" y="70"/>
                        <a:pt x="57" y="73"/>
                      </a:cubicBezTo>
                      <a:cubicBezTo>
                        <a:pt x="56" y="77"/>
                        <a:pt x="51" y="79"/>
                        <a:pt x="50" y="73"/>
                      </a:cubicBezTo>
                      <a:cubicBezTo>
                        <a:pt x="48" y="68"/>
                        <a:pt x="45" y="75"/>
                        <a:pt x="45" y="79"/>
                      </a:cubicBezTo>
                      <a:cubicBezTo>
                        <a:pt x="46" y="83"/>
                        <a:pt x="47" y="90"/>
                        <a:pt x="58" y="92"/>
                      </a:cubicBezTo>
                      <a:cubicBezTo>
                        <a:pt x="64" y="92"/>
                        <a:pt x="68" y="93"/>
                        <a:pt x="72" y="93"/>
                      </a:cubicBezTo>
                      <a:cubicBezTo>
                        <a:pt x="73" y="97"/>
                        <a:pt x="73" y="97"/>
                        <a:pt x="73" y="97"/>
                      </a:cubicBezTo>
                      <a:cubicBezTo>
                        <a:pt x="69" y="97"/>
                        <a:pt x="69" y="97"/>
                        <a:pt x="69" y="97"/>
                      </a:cubicBezTo>
                      <a:cubicBezTo>
                        <a:pt x="30" y="101"/>
                        <a:pt x="30" y="101"/>
                        <a:pt x="30" y="101"/>
                      </a:cubicBezTo>
                      <a:cubicBezTo>
                        <a:pt x="30" y="101"/>
                        <a:pt x="30" y="101"/>
                        <a:pt x="30" y="101"/>
                      </a:cubicBezTo>
                      <a:cubicBezTo>
                        <a:pt x="30" y="101"/>
                        <a:pt x="30" y="101"/>
                        <a:pt x="30" y="101"/>
                      </a:cubicBezTo>
                      <a:cubicBezTo>
                        <a:pt x="10" y="142"/>
                        <a:pt x="4" y="183"/>
                        <a:pt x="0" y="229"/>
                      </a:cubicBezTo>
                      <a:cubicBezTo>
                        <a:pt x="3" y="229"/>
                        <a:pt x="3" y="229"/>
                        <a:pt x="3" y="229"/>
                      </a:cubicBezTo>
                      <a:cubicBezTo>
                        <a:pt x="3" y="238"/>
                        <a:pt x="3" y="238"/>
                        <a:pt x="3" y="238"/>
                      </a:cubicBezTo>
                      <a:cubicBezTo>
                        <a:pt x="3" y="242"/>
                        <a:pt x="6" y="246"/>
                        <a:pt x="11" y="246"/>
                      </a:cubicBezTo>
                      <a:cubicBezTo>
                        <a:pt x="15" y="246"/>
                        <a:pt x="18" y="242"/>
                        <a:pt x="18" y="238"/>
                      </a:cubicBezTo>
                      <a:cubicBezTo>
                        <a:pt x="18" y="229"/>
                        <a:pt x="18" y="229"/>
                        <a:pt x="18" y="229"/>
                      </a:cubicBezTo>
                      <a:cubicBezTo>
                        <a:pt x="21" y="229"/>
                        <a:pt x="21" y="229"/>
                        <a:pt x="21" y="229"/>
                      </a:cubicBezTo>
                      <a:cubicBezTo>
                        <a:pt x="24" y="203"/>
                        <a:pt x="27" y="178"/>
                        <a:pt x="33" y="154"/>
                      </a:cubicBezTo>
                      <a:cubicBezTo>
                        <a:pt x="39" y="262"/>
                        <a:pt x="39" y="262"/>
                        <a:pt x="39" y="262"/>
                      </a:cubicBezTo>
                      <a:cubicBezTo>
                        <a:pt x="39" y="376"/>
                        <a:pt x="39" y="376"/>
                        <a:pt x="39" y="376"/>
                      </a:cubicBezTo>
                      <a:cubicBezTo>
                        <a:pt x="54" y="376"/>
                        <a:pt x="54" y="376"/>
                        <a:pt x="54" y="376"/>
                      </a:cubicBezTo>
                      <a:cubicBezTo>
                        <a:pt x="57" y="490"/>
                        <a:pt x="57" y="490"/>
                        <a:pt x="57" y="490"/>
                      </a:cubicBezTo>
                      <a:cubicBezTo>
                        <a:pt x="56" y="492"/>
                        <a:pt x="55" y="495"/>
                        <a:pt x="55" y="498"/>
                      </a:cubicBezTo>
                      <a:cubicBezTo>
                        <a:pt x="57" y="498"/>
                        <a:pt x="57" y="498"/>
                        <a:pt x="57" y="498"/>
                      </a:cubicBezTo>
                      <a:cubicBezTo>
                        <a:pt x="79" y="498"/>
                        <a:pt x="79" y="498"/>
                        <a:pt x="79" y="498"/>
                      </a:cubicBezTo>
                      <a:cubicBezTo>
                        <a:pt x="82" y="498"/>
                        <a:pt x="82" y="498"/>
                        <a:pt x="82" y="498"/>
                      </a:cubicBezTo>
                      <a:cubicBezTo>
                        <a:pt x="82" y="495"/>
                        <a:pt x="81" y="492"/>
                        <a:pt x="79" y="490"/>
                      </a:cubicBezTo>
                      <a:cubicBezTo>
                        <a:pt x="82" y="376"/>
                        <a:pt x="82" y="376"/>
                        <a:pt x="82" y="376"/>
                      </a:cubicBezTo>
                      <a:cubicBezTo>
                        <a:pt x="89" y="376"/>
                        <a:pt x="89" y="376"/>
                        <a:pt x="89" y="376"/>
                      </a:cubicBezTo>
                      <a:cubicBezTo>
                        <a:pt x="91" y="490"/>
                        <a:pt x="91" y="490"/>
                        <a:pt x="91" y="490"/>
                      </a:cubicBezTo>
                      <a:cubicBezTo>
                        <a:pt x="90" y="492"/>
                        <a:pt x="89" y="495"/>
                        <a:pt x="89" y="498"/>
                      </a:cubicBezTo>
                      <a:cubicBezTo>
                        <a:pt x="92" y="498"/>
                        <a:pt x="92" y="498"/>
                        <a:pt x="92" y="498"/>
                      </a:cubicBezTo>
                      <a:cubicBezTo>
                        <a:pt x="113" y="498"/>
                        <a:pt x="113" y="498"/>
                        <a:pt x="113" y="498"/>
                      </a:cubicBezTo>
                      <a:cubicBezTo>
                        <a:pt x="116" y="498"/>
                        <a:pt x="116" y="498"/>
                        <a:pt x="116" y="498"/>
                      </a:cubicBezTo>
                      <a:cubicBezTo>
                        <a:pt x="116" y="495"/>
                        <a:pt x="115" y="492"/>
                        <a:pt x="113" y="490"/>
                      </a:cubicBezTo>
                      <a:cubicBezTo>
                        <a:pt x="116" y="376"/>
                        <a:pt x="116" y="376"/>
                        <a:pt x="116" y="376"/>
                      </a:cubicBezTo>
                      <a:cubicBezTo>
                        <a:pt x="129" y="376"/>
                        <a:pt x="129" y="376"/>
                        <a:pt x="129" y="376"/>
                      </a:cubicBezTo>
                      <a:cubicBezTo>
                        <a:pt x="129" y="262"/>
                        <a:pt x="129" y="262"/>
                        <a:pt x="129" y="262"/>
                      </a:cubicBezTo>
                      <a:cubicBezTo>
                        <a:pt x="134" y="155"/>
                        <a:pt x="134" y="155"/>
                        <a:pt x="134" y="155"/>
                      </a:cubicBezTo>
                      <a:cubicBezTo>
                        <a:pt x="140" y="179"/>
                        <a:pt x="143" y="203"/>
                        <a:pt x="146" y="229"/>
                      </a:cubicBezTo>
                      <a:cubicBezTo>
                        <a:pt x="149" y="229"/>
                        <a:pt x="149" y="229"/>
                        <a:pt x="149" y="229"/>
                      </a:cubicBezTo>
                      <a:cubicBezTo>
                        <a:pt x="149" y="238"/>
                        <a:pt x="149" y="238"/>
                        <a:pt x="149" y="238"/>
                      </a:cubicBezTo>
                      <a:cubicBezTo>
                        <a:pt x="149" y="242"/>
                        <a:pt x="152" y="246"/>
                        <a:pt x="156" y="246"/>
                      </a:cubicBezTo>
                      <a:cubicBezTo>
                        <a:pt x="160" y="246"/>
                        <a:pt x="164" y="242"/>
                        <a:pt x="164" y="238"/>
                      </a:cubicBezTo>
                      <a:cubicBezTo>
                        <a:pt x="164" y="229"/>
                        <a:pt x="164" y="229"/>
                        <a:pt x="164" y="229"/>
                      </a:cubicBezTo>
                      <a:cubicBezTo>
                        <a:pt x="167" y="229"/>
                        <a:pt x="167" y="229"/>
                        <a:pt x="167" y="229"/>
                      </a:cubicBezTo>
                      <a:cubicBezTo>
                        <a:pt x="162" y="183"/>
                        <a:pt x="156" y="142"/>
                        <a:pt x="137" y="101"/>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66" name="Freeform 8"/>
                <p:cNvSpPr>
                  <a:spLocks/>
                </p:cNvSpPr>
                <p:nvPr/>
              </p:nvSpPr>
              <p:spPr bwMode="auto">
                <a:xfrm>
                  <a:off x="9801225" y="2787650"/>
                  <a:ext cx="747713" cy="1624013"/>
                </a:xfrm>
                <a:custGeom>
                  <a:avLst/>
                  <a:gdLst>
                    <a:gd name="T0" fmla="*/ 183 w 233"/>
                    <a:gd name="T1" fmla="*/ 95 h 506"/>
                    <a:gd name="T2" fmla="*/ 182 w 233"/>
                    <a:gd name="T3" fmla="*/ 95 h 506"/>
                    <a:gd name="T4" fmla="*/ 182 w 233"/>
                    <a:gd name="T5" fmla="*/ 95 h 506"/>
                    <a:gd name="T6" fmla="*/ 132 w 233"/>
                    <a:gd name="T7" fmla="*/ 91 h 506"/>
                    <a:gd name="T8" fmla="*/ 132 w 233"/>
                    <a:gd name="T9" fmla="*/ 91 h 506"/>
                    <a:gd name="T10" fmla="*/ 132 w 233"/>
                    <a:gd name="T11" fmla="*/ 91 h 506"/>
                    <a:gd name="T12" fmla="*/ 132 w 233"/>
                    <a:gd name="T13" fmla="*/ 91 h 506"/>
                    <a:gd name="T14" fmla="*/ 132 w 233"/>
                    <a:gd name="T15" fmla="*/ 83 h 506"/>
                    <a:gd name="T16" fmla="*/ 143 w 233"/>
                    <a:gd name="T17" fmla="*/ 70 h 506"/>
                    <a:gd name="T18" fmla="*/ 143 w 233"/>
                    <a:gd name="T19" fmla="*/ 59 h 506"/>
                    <a:gd name="T20" fmla="*/ 148 w 233"/>
                    <a:gd name="T21" fmla="*/ 54 h 506"/>
                    <a:gd name="T22" fmla="*/ 148 w 233"/>
                    <a:gd name="T23" fmla="*/ 44 h 506"/>
                    <a:gd name="T24" fmla="*/ 145 w 233"/>
                    <a:gd name="T25" fmla="*/ 40 h 506"/>
                    <a:gd name="T26" fmla="*/ 151 w 233"/>
                    <a:gd name="T27" fmla="*/ 26 h 506"/>
                    <a:gd name="T28" fmla="*/ 132 w 233"/>
                    <a:gd name="T29" fmla="*/ 7 h 506"/>
                    <a:gd name="T30" fmla="*/ 131 w 233"/>
                    <a:gd name="T31" fmla="*/ 7 h 506"/>
                    <a:gd name="T32" fmla="*/ 110 w 233"/>
                    <a:gd name="T33" fmla="*/ 0 h 506"/>
                    <a:gd name="T34" fmla="*/ 81 w 233"/>
                    <a:gd name="T35" fmla="*/ 25 h 506"/>
                    <a:gd name="T36" fmla="*/ 87 w 233"/>
                    <a:gd name="T37" fmla="*/ 39 h 506"/>
                    <a:gd name="T38" fmla="*/ 83 w 233"/>
                    <a:gd name="T39" fmla="*/ 44 h 506"/>
                    <a:gd name="T40" fmla="*/ 83 w 233"/>
                    <a:gd name="T41" fmla="*/ 54 h 506"/>
                    <a:gd name="T42" fmla="*/ 88 w 233"/>
                    <a:gd name="T43" fmla="*/ 59 h 506"/>
                    <a:gd name="T44" fmla="*/ 88 w 233"/>
                    <a:gd name="T45" fmla="*/ 70 h 506"/>
                    <a:gd name="T46" fmla="*/ 99 w 233"/>
                    <a:gd name="T47" fmla="*/ 83 h 506"/>
                    <a:gd name="T48" fmla="*/ 99 w 233"/>
                    <a:gd name="T49" fmla="*/ 91 h 506"/>
                    <a:gd name="T50" fmla="*/ 49 w 233"/>
                    <a:gd name="T51" fmla="*/ 95 h 506"/>
                    <a:gd name="T52" fmla="*/ 49 w 233"/>
                    <a:gd name="T53" fmla="*/ 97 h 506"/>
                    <a:gd name="T54" fmla="*/ 0 w 233"/>
                    <a:gd name="T55" fmla="*/ 276 h 506"/>
                    <a:gd name="T56" fmla="*/ 3 w 233"/>
                    <a:gd name="T57" fmla="*/ 276 h 506"/>
                    <a:gd name="T58" fmla="*/ 3 w 233"/>
                    <a:gd name="T59" fmla="*/ 289 h 506"/>
                    <a:gd name="T60" fmla="*/ 14 w 233"/>
                    <a:gd name="T61" fmla="*/ 299 h 506"/>
                    <a:gd name="T62" fmla="*/ 25 w 233"/>
                    <a:gd name="T63" fmla="*/ 289 h 506"/>
                    <a:gd name="T64" fmla="*/ 25 w 233"/>
                    <a:gd name="T65" fmla="*/ 276 h 506"/>
                    <a:gd name="T66" fmla="*/ 28 w 233"/>
                    <a:gd name="T67" fmla="*/ 276 h 506"/>
                    <a:gd name="T68" fmla="*/ 49 w 233"/>
                    <a:gd name="T69" fmla="*/ 176 h 506"/>
                    <a:gd name="T70" fmla="*/ 49 w 233"/>
                    <a:gd name="T71" fmla="*/ 318 h 506"/>
                    <a:gd name="T72" fmla="*/ 67 w 233"/>
                    <a:gd name="T73" fmla="*/ 318 h 506"/>
                    <a:gd name="T74" fmla="*/ 73 w 233"/>
                    <a:gd name="T75" fmla="*/ 489 h 506"/>
                    <a:gd name="T76" fmla="*/ 79 w 233"/>
                    <a:gd name="T77" fmla="*/ 489 h 506"/>
                    <a:gd name="T78" fmla="*/ 70 w 233"/>
                    <a:gd name="T79" fmla="*/ 506 h 506"/>
                    <a:gd name="T80" fmla="*/ 111 w 233"/>
                    <a:gd name="T81" fmla="*/ 506 h 506"/>
                    <a:gd name="T82" fmla="*/ 102 w 233"/>
                    <a:gd name="T83" fmla="*/ 489 h 506"/>
                    <a:gd name="T84" fmla="*/ 108 w 233"/>
                    <a:gd name="T85" fmla="*/ 489 h 506"/>
                    <a:gd name="T86" fmla="*/ 115 w 233"/>
                    <a:gd name="T87" fmla="*/ 318 h 506"/>
                    <a:gd name="T88" fmla="*/ 117 w 233"/>
                    <a:gd name="T89" fmla="*/ 318 h 506"/>
                    <a:gd name="T90" fmla="*/ 123 w 233"/>
                    <a:gd name="T91" fmla="*/ 489 h 506"/>
                    <a:gd name="T92" fmla="*/ 129 w 233"/>
                    <a:gd name="T93" fmla="*/ 489 h 506"/>
                    <a:gd name="T94" fmla="*/ 120 w 233"/>
                    <a:gd name="T95" fmla="*/ 506 h 506"/>
                    <a:gd name="T96" fmla="*/ 161 w 233"/>
                    <a:gd name="T97" fmla="*/ 506 h 506"/>
                    <a:gd name="T98" fmla="*/ 153 w 233"/>
                    <a:gd name="T99" fmla="*/ 489 h 506"/>
                    <a:gd name="T100" fmla="*/ 158 w 233"/>
                    <a:gd name="T101" fmla="*/ 489 h 506"/>
                    <a:gd name="T102" fmla="*/ 165 w 233"/>
                    <a:gd name="T103" fmla="*/ 318 h 506"/>
                    <a:gd name="T104" fmla="*/ 182 w 233"/>
                    <a:gd name="T105" fmla="*/ 318 h 506"/>
                    <a:gd name="T106" fmla="*/ 182 w 233"/>
                    <a:gd name="T107" fmla="*/ 173 h 506"/>
                    <a:gd name="T108" fmla="*/ 204 w 233"/>
                    <a:gd name="T109" fmla="*/ 276 h 506"/>
                    <a:gd name="T110" fmla="*/ 208 w 233"/>
                    <a:gd name="T111" fmla="*/ 276 h 506"/>
                    <a:gd name="T112" fmla="*/ 208 w 233"/>
                    <a:gd name="T113" fmla="*/ 289 h 506"/>
                    <a:gd name="T114" fmla="*/ 218 w 233"/>
                    <a:gd name="T115" fmla="*/ 299 h 506"/>
                    <a:gd name="T116" fmla="*/ 229 w 233"/>
                    <a:gd name="T117" fmla="*/ 289 h 506"/>
                    <a:gd name="T118" fmla="*/ 229 w 233"/>
                    <a:gd name="T119" fmla="*/ 276 h 506"/>
                    <a:gd name="T120" fmla="*/ 233 w 233"/>
                    <a:gd name="T121" fmla="*/ 276 h 506"/>
                    <a:gd name="T122" fmla="*/ 183 w 233"/>
                    <a:gd name="T123" fmla="*/ 9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 h="506">
                      <a:moveTo>
                        <a:pt x="183" y="95"/>
                      </a:moveTo>
                      <a:cubicBezTo>
                        <a:pt x="182" y="95"/>
                        <a:pt x="182" y="95"/>
                        <a:pt x="182" y="95"/>
                      </a:cubicBezTo>
                      <a:cubicBezTo>
                        <a:pt x="182" y="95"/>
                        <a:pt x="182" y="95"/>
                        <a:pt x="182" y="95"/>
                      </a:cubicBezTo>
                      <a:cubicBezTo>
                        <a:pt x="132" y="91"/>
                        <a:pt x="132" y="91"/>
                        <a:pt x="132" y="91"/>
                      </a:cubicBezTo>
                      <a:cubicBezTo>
                        <a:pt x="132" y="91"/>
                        <a:pt x="132" y="91"/>
                        <a:pt x="132" y="91"/>
                      </a:cubicBezTo>
                      <a:cubicBezTo>
                        <a:pt x="132" y="91"/>
                        <a:pt x="132" y="91"/>
                        <a:pt x="132" y="91"/>
                      </a:cubicBezTo>
                      <a:cubicBezTo>
                        <a:pt x="132" y="91"/>
                        <a:pt x="132" y="91"/>
                        <a:pt x="132" y="91"/>
                      </a:cubicBezTo>
                      <a:cubicBezTo>
                        <a:pt x="132" y="83"/>
                        <a:pt x="132" y="83"/>
                        <a:pt x="132" y="83"/>
                      </a:cubicBezTo>
                      <a:cubicBezTo>
                        <a:pt x="138" y="82"/>
                        <a:pt x="143" y="76"/>
                        <a:pt x="143" y="70"/>
                      </a:cubicBezTo>
                      <a:cubicBezTo>
                        <a:pt x="143" y="59"/>
                        <a:pt x="143" y="59"/>
                        <a:pt x="143" y="59"/>
                      </a:cubicBezTo>
                      <a:cubicBezTo>
                        <a:pt x="146" y="59"/>
                        <a:pt x="148" y="57"/>
                        <a:pt x="148" y="54"/>
                      </a:cubicBezTo>
                      <a:cubicBezTo>
                        <a:pt x="148" y="44"/>
                        <a:pt x="148" y="44"/>
                        <a:pt x="148" y="44"/>
                      </a:cubicBezTo>
                      <a:cubicBezTo>
                        <a:pt x="148" y="42"/>
                        <a:pt x="146" y="40"/>
                        <a:pt x="145" y="40"/>
                      </a:cubicBezTo>
                      <a:cubicBezTo>
                        <a:pt x="148" y="36"/>
                        <a:pt x="151" y="31"/>
                        <a:pt x="151" y="26"/>
                      </a:cubicBezTo>
                      <a:cubicBezTo>
                        <a:pt x="151" y="16"/>
                        <a:pt x="142" y="7"/>
                        <a:pt x="132" y="7"/>
                      </a:cubicBezTo>
                      <a:cubicBezTo>
                        <a:pt x="131" y="7"/>
                        <a:pt x="131" y="7"/>
                        <a:pt x="131" y="7"/>
                      </a:cubicBezTo>
                      <a:cubicBezTo>
                        <a:pt x="126" y="3"/>
                        <a:pt x="118" y="0"/>
                        <a:pt x="110" y="0"/>
                      </a:cubicBezTo>
                      <a:cubicBezTo>
                        <a:pt x="94" y="0"/>
                        <a:pt x="81" y="11"/>
                        <a:pt x="81" y="25"/>
                      </a:cubicBezTo>
                      <a:cubicBezTo>
                        <a:pt x="81" y="30"/>
                        <a:pt x="83" y="35"/>
                        <a:pt x="87" y="39"/>
                      </a:cubicBezTo>
                      <a:cubicBezTo>
                        <a:pt x="85" y="40"/>
                        <a:pt x="83" y="42"/>
                        <a:pt x="83" y="44"/>
                      </a:cubicBezTo>
                      <a:cubicBezTo>
                        <a:pt x="83" y="54"/>
                        <a:pt x="83" y="54"/>
                        <a:pt x="83" y="54"/>
                      </a:cubicBezTo>
                      <a:cubicBezTo>
                        <a:pt x="83" y="57"/>
                        <a:pt x="85" y="59"/>
                        <a:pt x="88" y="59"/>
                      </a:cubicBezTo>
                      <a:cubicBezTo>
                        <a:pt x="88" y="70"/>
                        <a:pt x="88" y="70"/>
                        <a:pt x="88" y="70"/>
                      </a:cubicBezTo>
                      <a:cubicBezTo>
                        <a:pt x="88" y="77"/>
                        <a:pt x="93" y="82"/>
                        <a:pt x="99" y="83"/>
                      </a:cubicBezTo>
                      <a:cubicBezTo>
                        <a:pt x="99" y="91"/>
                        <a:pt x="99" y="91"/>
                        <a:pt x="99" y="91"/>
                      </a:cubicBezTo>
                      <a:cubicBezTo>
                        <a:pt x="49" y="95"/>
                        <a:pt x="49" y="95"/>
                        <a:pt x="49" y="95"/>
                      </a:cubicBezTo>
                      <a:cubicBezTo>
                        <a:pt x="49" y="97"/>
                        <a:pt x="49" y="97"/>
                        <a:pt x="49" y="97"/>
                      </a:cubicBezTo>
                      <a:cubicBezTo>
                        <a:pt x="23" y="155"/>
                        <a:pt x="6" y="213"/>
                        <a:pt x="0" y="276"/>
                      </a:cubicBezTo>
                      <a:cubicBezTo>
                        <a:pt x="3" y="276"/>
                        <a:pt x="3" y="276"/>
                        <a:pt x="3" y="276"/>
                      </a:cubicBezTo>
                      <a:cubicBezTo>
                        <a:pt x="3" y="289"/>
                        <a:pt x="3" y="289"/>
                        <a:pt x="3" y="289"/>
                      </a:cubicBezTo>
                      <a:cubicBezTo>
                        <a:pt x="3" y="295"/>
                        <a:pt x="8" y="299"/>
                        <a:pt x="14" y="299"/>
                      </a:cubicBezTo>
                      <a:cubicBezTo>
                        <a:pt x="20" y="299"/>
                        <a:pt x="25" y="295"/>
                        <a:pt x="25" y="289"/>
                      </a:cubicBezTo>
                      <a:cubicBezTo>
                        <a:pt x="25" y="276"/>
                        <a:pt x="25" y="276"/>
                        <a:pt x="25" y="276"/>
                      </a:cubicBezTo>
                      <a:cubicBezTo>
                        <a:pt x="28" y="276"/>
                        <a:pt x="28" y="276"/>
                        <a:pt x="28" y="276"/>
                      </a:cubicBezTo>
                      <a:cubicBezTo>
                        <a:pt x="32" y="241"/>
                        <a:pt x="39" y="208"/>
                        <a:pt x="49" y="176"/>
                      </a:cubicBezTo>
                      <a:cubicBezTo>
                        <a:pt x="49" y="318"/>
                        <a:pt x="49" y="318"/>
                        <a:pt x="49" y="318"/>
                      </a:cubicBezTo>
                      <a:cubicBezTo>
                        <a:pt x="67" y="318"/>
                        <a:pt x="67" y="318"/>
                        <a:pt x="67" y="318"/>
                      </a:cubicBezTo>
                      <a:cubicBezTo>
                        <a:pt x="73" y="489"/>
                        <a:pt x="73" y="489"/>
                        <a:pt x="73" y="489"/>
                      </a:cubicBezTo>
                      <a:cubicBezTo>
                        <a:pt x="79" y="489"/>
                        <a:pt x="79" y="489"/>
                        <a:pt x="79" y="489"/>
                      </a:cubicBezTo>
                      <a:cubicBezTo>
                        <a:pt x="74" y="493"/>
                        <a:pt x="70" y="499"/>
                        <a:pt x="70" y="506"/>
                      </a:cubicBezTo>
                      <a:cubicBezTo>
                        <a:pt x="111" y="506"/>
                        <a:pt x="111" y="506"/>
                        <a:pt x="111" y="506"/>
                      </a:cubicBezTo>
                      <a:cubicBezTo>
                        <a:pt x="111" y="499"/>
                        <a:pt x="108" y="493"/>
                        <a:pt x="102" y="489"/>
                      </a:cubicBezTo>
                      <a:cubicBezTo>
                        <a:pt x="108" y="489"/>
                        <a:pt x="108" y="489"/>
                        <a:pt x="108" y="489"/>
                      </a:cubicBezTo>
                      <a:cubicBezTo>
                        <a:pt x="115" y="318"/>
                        <a:pt x="115" y="318"/>
                        <a:pt x="115" y="318"/>
                      </a:cubicBezTo>
                      <a:cubicBezTo>
                        <a:pt x="117" y="318"/>
                        <a:pt x="117" y="318"/>
                        <a:pt x="117" y="318"/>
                      </a:cubicBezTo>
                      <a:cubicBezTo>
                        <a:pt x="123" y="489"/>
                        <a:pt x="123" y="489"/>
                        <a:pt x="123" y="489"/>
                      </a:cubicBezTo>
                      <a:cubicBezTo>
                        <a:pt x="129" y="489"/>
                        <a:pt x="129" y="489"/>
                        <a:pt x="129" y="489"/>
                      </a:cubicBezTo>
                      <a:cubicBezTo>
                        <a:pt x="124" y="493"/>
                        <a:pt x="120" y="499"/>
                        <a:pt x="120" y="506"/>
                      </a:cubicBezTo>
                      <a:cubicBezTo>
                        <a:pt x="161" y="506"/>
                        <a:pt x="161" y="506"/>
                        <a:pt x="161" y="506"/>
                      </a:cubicBezTo>
                      <a:cubicBezTo>
                        <a:pt x="161" y="499"/>
                        <a:pt x="158" y="493"/>
                        <a:pt x="153" y="489"/>
                      </a:cubicBezTo>
                      <a:cubicBezTo>
                        <a:pt x="158" y="489"/>
                        <a:pt x="158" y="489"/>
                        <a:pt x="158" y="489"/>
                      </a:cubicBezTo>
                      <a:cubicBezTo>
                        <a:pt x="165" y="318"/>
                        <a:pt x="165" y="318"/>
                        <a:pt x="165" y="318"/>
                      </a:cubicBezTo>
                      <a:cubicBezTo>
                        <a:pt x="182" y="318"/>
                        <a:pt x="182" y="318"/>
                        <a:pt x="182" y="318"/>
                      </a:cubicBezTo>
                      <a:cubicBezTo>
                        <a:pt x="182" y="173"/>
                        <a:pt x="182" y="173"/>
                        <a:pt x="182" y="173"/>
                      </a:cubicBezTo>
                      <a:cubicBezTo>
                        <a:pt x="193" y="206"/>
                        <a:pt x="200" y="240"/>
                        <a:pt x="204" y="276"/>
                      </a:cubicBezTo>
                      <a:cubicBezTo>
                        <a:pt x="208" y="276"/>
                        <a:pt x="208" y="276"/>
                        <a:pt x="208" y="276"/>
                      </a:cubicBezTo>
                      <a:cubicBezTo>
                        <a:pt x="208" y="289"/>
                        <a:pt x="208" y="289"/>
                        <a:pt x="208" y="289"/>
                      </a:cubicBezTo>
                      <a:cubicBezTo>
                        <a:pt x="208" y="295"/>
                        <a:pt x="212" y="299"/>
                        <a:pt x="218" y="299"/>
                      </a:cubicBezTo>
                      <a:cubicBezTo>
                        <a:pt x="224" y="299"/>
                        <a:pt x="229" y="295"/>
                        <a:pt x="229" y="289"/>
                      </a:cubicBezTo>
                      <a:cubicBezTo>
                        <a:pt x="229" y="276"/>
                        <a:pt x="229" y="276"/>
                        <a:pt x="229" y="276"/>
                      </a:cubicBezTo>
                      <a:cubicBezTo>
                        <a:pt x="233" y="276"/>
                        <a:pt x="233" y="276"/>
                        <a:pt x="233" y="276"/>
                      </a:cubicBezTo>
                      <a:cubicBezTo>
                        <a:pt x="227" y="212"/>
                        <a:pt x="210" y="153"/>
                        <a:pt x="183" y="95"/>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67" name="Freeform 9"/>
                <p:cNvSpPr>
                  <a:spLocks/>
                </p:cNvSpPr>
                <p:nvPr/>
              </p:nvSpPr>
              <p:spPr bwMode="auto">
                <a:xfrm>
                  <a:off x="10417175" y="2486025"/>
                  <a:ext cx="311150" cy="360363"/>
                </a:xfrm>
                <a:custGeom>
                  <a:avLst/>
                  <a:gdLst>
                    <a:gd name="T0" fmla="*/ 91 w 97"/>
                    <a:gd name="T1" fmla="*/ 88 h 112"/>
                    <a:gd name="T2" fmla="*/ 82 w 97"/>
                    <a:gd name="T3" fmla="*/ 88 h 112"/>
                    <a:gd name="T4" fmla="*/ 85 w 97"/>
                    <a:gd name="T5" fmla="*/ 74 h 112"/>
                    <a:gd name="T6" fmla="*/ 88 w 97"/>
                    <a:gd name="T7" fmla="*/ 69 h 112"/>
                    <a:gd name="T8" fmla="*/ 88 w 97"/>
                    <a:gd name="T9" fmla="*/ 69 h 112"/>
                    <a:gd name="T10" fmla="*/ 88 w 97"/>
                    <a:gd name="T11" fmla="*/ 69 h 112"/>
                    <a:gd name="T12" fmla="*/ 91 w 97"/>
                    <a:gd name="T13" fmla="*/ 53 h 112"/>
                    <a:gd name="T14" fmla="*/ 69 w 97"/>
                    <a:gd name="T15" fmla="*/ 17 h 112"/>
                    <a:gd name="T16" fmla="*/ 40 w 97"/>
                    <a:gd name="T17" fmla="*/ 0 h 112"/>
                    <a:gd name="T18" fmla="*/ 4 w 97"/>
                    <a:gd name="T19" fmla="*/ 46 h 112"/>
                    <a:gd name="T20" fmla="*/ 9 w 97"/>
                    <a:gd name="T21" fmla="*/ 69 h 112"/>
                    <a:gd name="T22" fmla="*/ 9 w 97"/>
                    <a:gd name="T23" fmla="*/ 69 h 112"/>
                    <a:gd name="T24" fmla="*/ 15 w 97"/>
                    <a:gd name="T25" fmla="*/ 88 h 112"/>
                    <a:gd name="T26" fmla="*/ 6 w 97"/>
                    <a:gd name="T27" fmla="*/ 88 h 112"/>
                    <a:gd name="T28" fmla="*/ 0 w 97"/>
                    <a:gd name="T29" fmla="*/ 95 h 112"/>
                    <a:gd name="T30" fmla="*/ 16 w 97"/>
                    <a:gd name="T31" fmla="*/ 110 h 112"/>
                    <a:gd name="T32" fmla="*/ 42 w 97"/>
                    <a:gd name="T33" fmla="*/ 112 h 112"/>
                    <a:gd name="T34" fmla="*/ 44 w 97"/>
                    <a:gd name="T35" fmla="*/ 112 h 112"/>
                    <a:gd name="T36" fmla="*/ 44 w 97"/>
                    <a:gd name="T37" fmla="*/ 112 h 112"/>
                    <a:gd name="T38" fmla="*/ 47 w 97"/>
                    <a:gd name="T39" fmla="*/ 112 h 112"/>
                    <a:gd name="T40" fmla="*/ 48 w 97"/>
                    <a:gd name="T41" fmla="*/ 112 h 112"/>
                    <a:gd name="T42" fmla="*/ 49 w 97"/>
                    <a:gd name="T43" fmla="*/ 112 h 112"/>
                    <a:gd name="T44" fmla="*/ 53 w 97"/>
                    <a:gd name="T45" fmla="*/ 112 h 112"/>
                    <a:gd name="T46" fmla="*/ 53 w 97"/>
                    <a:gd name="T47" fmla="*/ 112 h 112"/>
                    <a:gd name="T48" fmla="*/ 54 w 97"/>
                    <a:gd name="T49" fmla="*/ 112 h 112"/>
                    <a:gd name="T50" fmla="*/ 81 w 97"/>
                    <a:gd name="T51" fmla="*/ 110 h 112"/>
                    <a:gd name="T52" fmla="*/ 96 w 97"/>
                    <a:gd name="T53" fmla="*/ 95 h 112"/>
                    <a:gd name="T54" fmla="*/ 91 w 97"/>
                    <a:gd name="T55"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7" h="112">
                      <a:moveTo>
                        <a:pt x="91" y="88"/>
                      </a:moveTo>
                      <a:cubicBezTo>
                        <a:pt x="89" y="95"/>
                        <a:pt x="83" y="93"/>
                        <a:pt x="82" y="88"/>
                      </a:cubicBezTo>
                      <a:cubicBezTo>
                        <a:pt x="81" y="86"/>
                        <a:pt x="83" y="79"/>
                        <a:pt x="85" y="74"/>
                      </a:cubicBezTo>
                      <a:cubicBezTo>
                        <a:pt x="86" y="73"/>
                        <a:pt x="87" y="71"/>
                        <a:pt x="88" y="69"/>
                      </a:cubicBezTo>
                      <a:cubicBezTo>
                        <a:pt x="88" y="69"/>
                        <a:pt x="88" y="69"/>
                        <a:pt x="88" y="69"/>
                      </a:cubicBezTo>
                      <a:cubicBezTo>
                        <a:pt x="88" y="69"/>
                        <a:pt x="88" y="69"/>
                        <a:pt x="88" y="69"/>
                      </a:cubicBezTo>
                      <a:cubicBezTo>
                        <a:pt x="90" y="64"/>
                        <a:pt x="91" y="59"/>
                        <a:pt x="91" y="53"/>
                      </a:cubicBezTo>
                      <a:cubicBezTo>
                        <a:pt x="91" y="36"/>
                        <a:pt x="82" y="22"/>
                        <a:pt x="69" y="17"/>
                      </a:cubicBezTo>
                      <a:cubicBezTo>
                        <a:pt x="62" y="7"/>
                        <a:pt x="52" y="0"/>
                        <a:pt x="40" y="0"/>
                      </a:cubicBezTo>
                      <a:cubicBezTo>
                        <a:pt x="20" y="0"/>
                        <a:pt x="4" y="20"/>
                        <a:pt x="4" y="46"/>
                      </a:cubicBezTo>
                      <a:cubicBezTo>
                        <a:pt x="4" y="54"/>
                        <a:pt x="6" y="62"/>
                        <a:pt x="9" y="69"/>
                      </a:cubicBezTo>
                      <a:cubicBezTo>
                        <a:pt x="9" y="69"/>
                        <a:pt x="9" y="69"/>
                        <a:pt x="9" y="69"/>
                      </a:cubicBezTo>
                      <a:cubicBezTo>
                        <a:pt x="9" y="69"/>
                        <a:pt x="17" y="84"/>
                        <a:pt x="15" y="88"/>
                      </a:cubicBezTo>
                      <a:cubicBezTo>
                        <a:pt x="13" y="93"/>
                        <a:pt x="8" y="95"/>
                        <a:pt x="6" y="88"/>
                      </a:cubicBezTo>
                      <a:cubicBezTo>
                        <a:pt x="3" y="82"/>
                        <a:pt x="0" y="90"/>
                        <a:pt x="0" y="95"/>
                      </a:cubicBezTo>
                      <a:cubicBezTo>
                        <a:pt x="1" y="101"/>
                        <a:pt x="2" y="108"/>
                        <a:pt x="16" y="110"/>
                      </a:cubicBezTo>
                      <a:cubicBezTo>
                        <a:pt x="27" y="112"/>
                        <a:pt x="33" y="112"/>
                        <a:pt x="42" y="112"/>
                      </a:cubicBezTo>
                      <a:cubicBezTo>
                        <a:pt x="43" y="112"/>
                        <a:pt x="44" y="112"/>
                        <a:pt x="44" y="112"/>
                      </a:cubicBezTo>
                      <a:cubicBezTo>
                        <a:pt x="44" y="112"/>
                        <a:pt x="44" y="112"/>
                        <a:pt x="44" y="112"/>
                      </a:cubicBezTo>
                      <a:cubicBezTo>
                        <a:pt x="45" y="112"/>
                        <a:pt x="46" y="112"/>
                        <a:pt x="47" y="112"/>
                      </a:cubicBezTo>
                      <a:cubicBezTo>
                        <a:pt x="48" y="112"/>
                        <a:pt x="48" y="112"/>
                        <a:pt x="48" y="112"/>
                      </a:cubicBezTo>
                      <a:cubicBezTo>
                        <a:pt x="49" y="112"/>
                        <a:pt x="49" y="112"/>
                        <a:pt x="49" y="112"/>
                      </a:cubicBezTo>
                      <a:cubicBezTo>
                        <a:pt x="50" y="112"/>
                        <a:pt x="51" y="112"/>
                        <a:pt x="53" y="112"/>
                      </a:cubicBezTo>
                      <a:cubicBezTo>
                        <a:pt x="53" y="112"/>
                        <a:pt x="53" y="112"/>
                        <a:pt x="53" y="112"/>
                      </a:cubicBezTo>
                      <a:cubicBezTo>
                        <a:pt x="53" y="112"/>
                        <a:pt x="54" y="112"/>
                        <a:pt x="54" y="112"/>
                      </a:cubicBezTo>
                      <a:cubicBezTo>
                        <a:pt x="63" y="112"/>
                        <a:pt x="69" y="112"/>
                        <a:pt x="81" y="110"/>
                      </a:cubicBezTo>
                      <a:cubicBezTo>
                        <a:pt x="94" y="108"/>
                        <a:pt x="96" y="101"/>
                        <a:pt x="96" y="95"/>
                      </a:cubicBezTo>
                      <a:cubicBezTo>
                        <a:pt x="97" y="90"/>
                        <a:pt x="93" y="82"/>
                        <a:pt x="91" y="88"/>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68" name="Freeform 10"/>
                <p:cNvSpPr>
                  <a:spLocks/>
                </p:cNvSpPr>
                <p:nvPr/>
              </p:nvSpPr>
              <p:spPr bwMode="auto">
                <a:xfrm>
                  <a:off x="10514013" y="2890838"/>
                  <a:ext cx="107950" cy="546100"/>
                </a:xfrm>
                <a:custGeom>
                  <a:avLst/>
                  <a:gdLst>
                    <a:gd name="T0" fmla="*/ 42 w 68"/>
                    <a:gd name="T1" fmla="*/ 37 h 344"/>
                    <a:gd name="T2" fmla="*/ 62 w 68"/>
                    <a:gd name="T3" fmla="*/ 20 h 344"/>
                    <a:gd name="T4" fmla="*/ 34 w 68"/>
                    <a:gd name="T5" fmla="*/ 0 h 344"/>
                    <a:gd name="T6" fmla="*/ 6 w 68"/>
                    <a:gd name="T7" fmla="*/ 20 h 344"/>
                    <a:gd name="T8" fmla="*/ 26 w 68"/>
                    <a:gd name="T9" fmla="*/ 37 h 344"/>
                    <a:gd name="T10" fmla="*/ 0 w 68"/>
                    <a:gd name="T11" fmla="*/ 316 h 344"/>
                    <a:gd name="T12" fmla="*/ 34 w 68"/>
                    <a:gd name="T13" fmla="*/ 344 h 344"/>
                    <a:gd name="T14" fmla="*/ 68 w 68"/>
                    <a:gd name="T15" fmla="*/ 316 h 344"/>
                    <a:gd name="T16" fmla="*/ 42 w 68"/>
                    <a:gd name="T17" fmla="*/ 3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44">
                      <a:moveTo>
                        <a:pt x="42" y="37"/>
                      </a:moveTo>
                      <a:lnTo>
                        <a:pt x="62" y="20"/>
                      </a:lnTo>
                      <a:lnTo>
                        <a:pt x="34" y="0"/>
                      </a:lnTo>
                      <a:lnTo>
                        <a:pt x="6" y="20"/>
                      </a:lnTo>
                      <a:lnTo>
                        <a:pt x="26" y="37"/>
                      </a:lnTo>
                      <a:lnTo>
                        <a:pt x="0" y="316"/>
                      </a:lnTo>
                      <a:lnTo>
                        <a:pt x="34" y="344"/>
                      </a:lnTo>
                      <a:lnTo>
                        <a:pt x="68" y="316"/>
                      </a:lnTo>
                      <a:lnTo>
                        <a:pt x="42" y="37"/>
                      </a:ln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69" name="Freeform 11"/>
                <p:cNvSpPr>
                  <a:spLocks/>
                </p:cNvSpPr>
                <p:nvPr/>
              </p:nvSpPr>
              <p:spPr bwMode="auto">
                <a:xfrm>
                  <a:off x="10696575" y="2874963"/>
                  <a:ext cx="192088" cy="496888"/>
                </a:xfrm>
                <a:custGeom>
                  <a:avLst/>
                  <a:gdLst>
                    <a:gd name="T0" fmla="*/ 0 w 60"/>
                    <a:gd name="T1" fmla="*/ 7 h 155"/>
                    <a:gd name="T2" fmla="*/ 24 w 60"/>
                    <a:gd name="T3" fmla="*/ 0 h 155"/>
                    <a:gd name="T4" fmla="*/ 60 w 60"/>
                    <a:gd name="T5" fmla="*/ 155 h 155"/>
                    <a:gd name="T6" fmla="*/ 35 w 60"/>
                    <a:gd name="T7" fmla="*/ 155 h 155"/>
                    <a:gd name="T8" fmla="*/ 0 w 60"/>
                    <a:gd name="T9" fmla="*/ 7 h 155"/>
                  </a:gdLst>
                  <a:ahLst/>
                  <a:cxnLst>
                    <a:cxn ang="0">
                      <a:pos x="T0" y="T1"/>
                    </a:cxn>
                    <a:cxn ang="0">
                      <a:pos x="T2" y="T3"/>
                    </a:cxn>
                    <a:cxn ang="0">
                      <a:pos x="T4" y="T5"/>
                    </a:cxn>
                    <a:cxn ang="0">
                      <a:pos x="T6" y="T7"/>
                    </a:cxn>
                    <a:cxn ang="0">
                      <a:pos x="T8" y="T9"/>
                    </a:cxn>
                  </a:cxnLst>
                  <a:rect l="0" t="0" r="r" b="b"/>
                  <a:pathLst>
                    <a:path w="60" h="155">
                      <a:moveTo>
                        <a:pt x="0" y="7"/>
                      </a:moveTo>
                      <a:cubicBezTo>
                        <a:pt x="8" y="5"/>
                        <a:pt x="16" y="3"/>
                        <a:pt x="24" y="0"/>
                      </a:cubicBezTo>
                      <a:cubicBezTo>
                        <a:pt x="47" y="51"/>
                        <a:pt x="54" y="100"/>
                        <a:pt x="60" y="155"/>
                      </a:cubicBezTo>
                      <a:cubicBezTo>
                        <a:pt x="35" y="155"/>
                        <a:pt x="35" y="155"/>
                        <a:pt x="35" y="155"/>
                      </a:cubicBezTo>
                      <a:cubicBezTo>
                        <a:pt x="29" y="102"/>
                        <a:pt x="23" y="55"/>
                        <a:pt x="0" y="7"/>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0" name="Freeform 12"/>
                <p:cNvSpPr>
                  <a:spLocks/>
                </p:cNvSpPr>
                <p:nvPr/>
              </p:nvSpPr>
              <p:spPr bwMode="auto">
                <a:xfrm>
                  <a:off x="10448925" y="3814763"/>
                  <a:ext cx="115888" cy="596900"/>
                </a:xfrm>
                <a:custGeom>
                  <a:avLst/>
                  <a:gdLst>
                    <a:gd name="T0" fmla="*/ 63 w 73"/>
                    <a:gd name="T1" fmla="*/ 376 h 376"/>
                    <a:gd name="T2" fmla="*/ 10 w 73"/>
                    <a:gd name="T3" fmla="*/ 376 h 376"/>
                    <a:gd name="T4" fmla="*/ 0 w 73"/>
                    <a:gd name="T5" fmla="*/ 0 h 376"/>
                    <a:gd name="T6" fmla="*/ 73 w 73"/>
                    <a:gd name="T7" fmla="*/ 0 h 376"/>
                    <a:gd name="T8" fmla="*/ 63 w 73"/>
                    <a:gd name="T9" fmla="*/ 376 h 376"/>
                  </a:gdLst>
                  <a:ahLst/>
                  <a:cxnLst>
                    <a:cxn ang="0">
                      <a:pos x="T0" y="T1"/>
                    </a:cxn>
                    <a:cxn ang="0">
                      <a:pos x="T2" y="T3"/>
                    </a:cxn>
                    <a:cxn ang="0">
                      <a:pos x="T4" y="T5"/>
                    </a:cxn>
                    <a:cxn ang="0">
                      <a:pos x="T6" y="T7"/>
                    </a:cxn>
                    <a:cxn ang="0">
                      <a:pos x="T8" y="T9"/>
                    </a:cxn>
                  </a:cxnLst>
                  <a:rect l="0" t="0" r="r" b="b"/>
                  <a:pathLst>
                    <a:path w="73" h="376">
                      <a:moveTo>
                        <a:pt x="63" y="376"/>
                      </a:moveTo>
                      <a:lnTo>
                        <a:pt x="10" y="376"/>
                      </a:lnTo>
                      <a:lnTo>
                        <a:pt x="0" y="0"/>
                      </a:lnTo>
                      <a:lnTo>
                        <a:pt x="73" y="0"/>
                      </a:lnTo>
                      <a:lnTo>
                        <a:pt x="63" y="376"/>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1" name="Freeform 13"/>
                <p:cNvSpPr>
                  <a:spLocks/>
                </p:cNvSpPr>
                <p:nvPr/>
              </p:nvSpPr>
              <p:spPr bwMode="auto">
                <a:xfrm>
                  <a:off x="10455275" y="4360863"/>
                  <a:ext cx="106363" cy="50800"/>
                </a:xfrm>
                <a:custGeom>
                  <a:avLst/>
                  <a:gdLst>
                    <a:gd name="T0" fmla="*/ 16 w 33"/>
                    <a:gd name="T1" fmla="*/ 0 h 16"/>
                    <a:gd name="T2" fmla="*/ 0 w 33"/>
                    <a:gd name="T3" fmla="*/ 16 h 16"/>
                    <a:gd name="T4" fmla="*/ 33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7" y="0"/>
                        <a:pt x="0" y="7"/>
                        <a:pt x="0" y="16"/>
                      </a:cubicBezTo>
                      <a:cubicBezTo>
                        <a:pt x="33" y="16"/>
                        <a:pt x="33" y="16"/>
                        <a:pt x="33" y="16"/>
                      </a:cubicBezTo>
                      <a:cubicBezTo>
                        <a:pt x="33" y="7"/>
                        <a:pt x="25" y="0"/>
                        <a:pt x="16" y="0"/>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2" name="Freeform 14"/>
                <p:cNvSpPr>
                  <a:spLocks/>
                </p:cNvSpPr>
                <p:nvPr/>
              </p:nvSpPr>
              <p:spPr bwMode="auto">
                <a:xfrm>
                  <a:off x="10583863" y="3814763"/>
                  <a:ext cx="112713" cy="596900"/>
                </a:xfrm>
                <a:custGeom>
                  <a:avLst/>
                  <a:gdLst>
                    <a:gd name="T0" fmla="*/ 8 w 71"/>
                    <a:gd name="T1" fmla="*/ 376 h 376"/>
                    <a:gd name="T2" fmla="*/ 61 w 71"/>
                    <a:gd name="T3" fmla="*/ 376 h 376"/>
                    <a:gd name="T4" fmla="*/ 71 w 71"/>
                    <a:gd name="T5" fmla="*/ 0 h 376"/>
                    <a:gd name="T6" fmla="*/ 0 w 71"/>
                    <a:gd name="T7" fmla="*/ 0 h 376"/>
                    <a:gd name="T8" fmla="*/ 8 w 71"/>
                    <a:gd name="T9" fmla="*/ 376 h 376"/>
                  </a:gdLst>
                  <a:ahLst/>
                  <a:cxnLst>
                    <a:cxn ang="0">
                      <a:pos x="T0" y="T1"/>
                    </a:cxn>
                    <a:cxn ang="0">
                      <a:pos x="T2" y="T3"/>
                    </a:cxn>
                    <a:cxn ang="0">
                      <a:pos x="T4" y="T5"/>
                    </a:cxn>
                    <a:cxn ang="0">
                      <a:pos x="T6" y="T7"/>
                    </a:cxn>
                    <a:cxn ang="0">
                      <a:pos x="T8" y="T9"/>
                    </a:cxn>
                  </a:cxnLst>
                  <a:rect l="0" t="0" r="r" b="b"/>
                  <a:pathLst>
                    <a:path w="71" h="376">
                      <a:moveTo>
                        <a:pt x="8" y="376"/>
                      </a:moveTo>
                      <a:lnTo>
                        <a:pt x="61" y="376"/>
                      </a:lnTo>
                      <a:lnTo>
                        <a:pt x="71" y="0"/>
                      </a:lnTo>
                      <a:lnTo>
                        <a:pt x="0" y="0"/>
                      </a:lnTo>
                      <a:lnTo>
                        <a:pt x="8" y="376"/>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3" name="Freeform 15"/>
                <p:cNvSpPr>
                  <a:spLocks/>
                </p:cNvSpPr>
                <p:nvPr/>
              </p:nvSpPr>
              <p:spPr bwMode="auto">
                <a:xfrm>
                  <a:off x="10587038" y="4360863"/>
                  <a:ext cx="106363" cy="50800"/>
                </a:xfrm>
                <a:custGeom>
                  <a:avLst/>
                  <a:gdLst>
                    <a:gd name="T0" fmla="*/ 16 w 33"/>
                    <a:gd name="T1" fmla="*/ 0 h 16"/>
                    <a:gd name="T2" fmla="*/ 33 w 33"/>
                    <a:gd name="T3" fmla="*/ 16 h 16"/>
                    <a:gd name="T4" fmla="*/ 0 w 33"/>
                    <a:gd name="T5" fmla="*/ 16 h 16"/>
                    <a:gd name="T6" fmla="*/ 16 w 33"/>
                    <a:gd name="T7" fmla="*/ 0 h 16"/>
                  </a:gdLst>
                  <a:ahLst/>
                  <a:cxnLst>
                    <a:cxn ang="0">
                      <a:pos x="T0" y="T1"/>
                    </a:cxn>
                    <a:cxn ang="0">
                      <a:pos x="T2" y="T3"/>
                    </a:cxn>
                    <a:cxn ang="0">
                      <a:pos x="T4" y="T5"/>
                    </a:cxn>
                    <a:cxn ang="0">
                      <a:pos x="T6" y="T7"/>
                    </a:cxn>
                  </a:cxnLst>
                  <a:rect l="0" t="0" r="r" b="b"/>
                  <a:pathLst>
                    <a:path w="33" h="16">
                      <a:moveTo>
                        <a:pt x="16" y="0"/>
                      </a:moveTo>
                      <a:cubicBezTo>
                        <a:pt x="25" y="0"/>
                        <a:pt x="33" y="7"/>
                        <a:pt x="33" y="16"/>
                      </a:cubicBezTo>
                      <a:cubicBezTo>
                        <a:pt x="0" y="16"/>
                        <a:pt x="0" y="16"/>
                        <a:pt x="0" y="16"/>
                      </a:cubicBezTo>
                      <a:cubicBezTo>
                        <a:pt x="0" y="7"/>
                        <a:pt x="7" y="0"/>
                        <a:pt x="16" y="0"/>
                      </a:cubicBezTo>
                      <a:close/>
                    </a:path>
                  </a:pathLst>
                </a:custGeom>
                <a:solidFill>
                  <a:srgbClr val="6E4A2A"/>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4" name="Freeform 16"/>
                <p:cNvSpPr>
                  <a:spLocks/>
                </p:cNvSpPr>
                <p:nvPr/>
              </p:nvSpPr>
              <p:spPr bwMode="auto">
                <a:xfrm>
                  <a:off x="10818813" y="3371850"/>
                  <a:ext cx="57150" cy="65088"/>
                </a:xfrm>
                <a:custGeom>
                  <a:avLst/>
                  <a:gdLst>
                    <a:gd name="T0" fmla="*/ 0 w 18"/>
                    <a:gd name="T1" fmla="*/ 0 h 20"/>
                    <a:gd name="T2" fmla="*/ 0 w 18"/>
                    <a:gd name="T3" fmla="*/ 11 h 20"/>
                    <a:gd name="T4" fmla="*/ 9 w 18"/>
                    <a:gd name="T5" fmla="*/ 20 h 20"/>
                    <a:gd name="T6" fmla="*/ 18 w 18"/>
                    <a:gd name="T7" fmla="*/ 11 h 20"/>
                    <a:gd name="T8" fmla="*/ 18 w 18"/>
                    <a:gd name="T9" fmla="*/ 0 h 20"/>
                    <a:gd name="T10" fmla="*/ 0 w 18"/>
                    <a:gd name="T11" fmla="*/ 0 h 20"/>
                  </a:gdLst>
                  <a:ahLst/>
                  <a:cxnLst>
                    <a:cxn ang="0">
                      <a:pos x="T0" y="T1"/>
                    </a:cxn>
                    <a:cxn ang="0">
                      <a:pos x="T2" y="T3"/>
                    </a:cxn>
                    <a:cxn ang="0">
                      <a:pos x="T4" y="T5"/>
                    </a:cxn>
                    <a:cxn ang="0">
                      <a:pos x="T6" y="T7"/>
                    </a:cxn>
                    <a:cxn ang="0">
                      <a:pos x="T8" y="T9"/>
                    </a:cxn>
                    <a:cxn ang="0">
                      <a:pos x="T10" y="T11"/>
                    </a:cxn>
                  </a:cxnLst>
                  <a:rect l="0" t="0" r="r" b="b"/>
                  <a:pathLst>
                    <a:path w="18" h="20">
                      <a:moveTo>
                        <a:pt x="0" y="0"/>
                      </a:moveTo>
                      <a:cubicBezTo>
                        <a:pt x="0" y="11"/>
                        <a:pt x="0" y="11"/>
                        <a:pt x="0" y="11"/>
                      </a:cubicBezTo>
                      <a:cubicBezTo>
                        <a:pt x="0" y="16"/>
                        <a:pt x="4" y="20"/>
                        <a:pt x="9" y="20"/>
                      </a:cubicBezTo>
                      <a:cubicBezTo>
                        <a:pt x="14" y="20"/>
                        <a:pt x="18" y="16"/>
                        <a:pt x="18" y="11"/>
                      </a:cubicBezTo>
                      <a:cubicBezTo>
                        <a:pt x="18" y="0"/>
                        <a:pt x="18" y="0"/>
                        <a:pt x="18"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5" name="Freeform 17"/>
                <p:cNvSpPr>
                  <a:spLocks/>
                </p:cNvSpPr>
                <p:nvPr/>
              </p:nvSpPr>
              <p:spPr bwMode="auto">
                <a:xfrm>
                  <a:off x="10244138" y="2874963"/>
                  <a:ext cx="195263" cy="496888"/>
                </a:xfrm>
                <a:custGeom>
                  <a:avLst/>
                  <a:gdLst>
                    <a:gd name="T0" fmla="*/ 61 w 61"/>
                    <a:gd name="T1" fmla="*/ 7 h 155"/>
                    <a:gd name="T2" fmla="*/ 36 w 61"/>
                    <a:gd name="T3" fmla="*/ 0 h 155"/>
                    <a:gd name="T4" fmla="*/ 0 w 61"/>
                    <a:gd name="T5" fmla="*/ 155 h 155"/>
                    <a:gd name="T6" fmla="*/ 25 w 61"/>
                    <a:gd name="T7" fmla="*/ 155 h 155"/>
                    <a:gd name="T8" fmla="*/ 61 w 61"/>
                    <a:gd name="T9" fmla="*/ 7 h 155"/>
                  </a:gdLst>
                  <a:ahLst/>
                  <a:cxnLst>
                    <a:cxn ang="0">
                      <a:pos x="T0" y="T1"/>
                    </a:cxn>
                    <a:cxn ang="0">
                      <a:pos x="T2" y="T3"/>
                    </a:cxn>
                    <a:cxn ang="0">
                      <a:pos x="T4" y="T5"/>
                    </a:cxn>
                    <a:cxn ang="0">
                      <a:pos x="T6" y="T7"/>
                    </a:cxn>
                    <a:cxn ang="0">
                      <a:pos x="T8" y="T9"/>
                    </a:cxn>
                  </a:cxnLst>
                  <a:rect l="0" t="0" r="r" b="b"/>
                  <a:pathLst>
                    <a:path w="61" h="155">
                      <a:moveTo>
                        <a:pt x="61" y="7"/>
                      </a:moveTo>
                      <a:cubicBezTo>
                        <a:pt x="53" y="5"/>
                        <a:pt x="44" y="3"/>
                        <a:pt x="36" y="0"/>
                      </a:cubicBezTo>
                      <a:cubicBezTo>
                        <a:pt x="12" y="51"/>
                        <a:pt x="5" y="100"/>
                        <a:pt x="0" y="155"/>
                      </a:cubicBezTo>
                      <a:cubicBezTo>
                        <a:pt x="25" y="155"/>
                        <a:pt x="25" y="155"/>
                        <a:pt x="25" y="155"/>
                      </a:cubicBezTo>
                      <a:cubicBezTo>
                        <a:pt x="31" y="102"/>
                        <a:pt x="38" y="55"/>
                        <a:pt x="61" y="7"/>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6" name="Freeform 18"/>
                <p:cNvSpPr>
                  <a:spLocks/>
                </p:cNvSpPr>
                <p:nvPr/>
              </p:nvSpPr>
              <p:spPr bwMode="auto">
                <a:xfrm>
                  <a:off x="10253663" y="3371850"/>
                  <a:ext cx="60325" cy="65088"/>
                </a:xfrm>
                <a:custGeom>
                  <a:avLst/>
                  <a:gdLst>
                    <a:gd name="T0" fmla="*/ 19 w 19"/>
                    <a:gd name="T1" fmla="*/ 0 h 20"/>
                    <a:gd name="T2" fmla="*/ 19 w 19"/>
                    <a:gd name="T3" fmla="*/ 11 h 20"/>
                    <a:gd name="T4" fmla="*/ 10 w 19"/>
                    <a:gd name="T5" fmla="*/ 20 h 20"/>
                    <a:gd name="T6" fmla="*/ 0 w 19"/>
                    <a:gd name="T7" fmla="*/ 11 h 20"/>
                    <a:gd name="T8" fmla="*/ 0 w 19"/>
                    <a:gd name="T9" fmla="*/ 0 h 20"/>
                    <a:gd name="T10" fmla="*/ 19 w 19"/>
                    <a:gd name="T11" fmla="*/ 0 h 20"/>
                  </a:gdLst>
                  <a:ahLst/>
                  <a:cxnLst>
                    <a:cxn ang="0">
                      <a:pos x="T0" y="T1"/>
                    </a:cxn>
                    <a:cxn ang="0">
                      <a:pos x="T2" y="T3"/>
                    </a:cxn>
                    <a:cxn ang="0">
                      <a:pos x="T4" y="T5"/>
                    </a:cxn>
                    <a:cxn ang="0">
                      <a:pos x="T6" y="T7"/>
                    </a:cxn>
                    <a:cxn ang="0">
                      <a:pos x="T8" y="T9"/>
                    </a:cxn>
                    <a:cxn ang="0">
                      <a:pos x="T10" y="T11"/>
                    </a:cxn>
                  </a:cxnLst>
                  <a:rect l="0" t="0" r="r" b="b"/>
                  <a:pathLst>
                    <a:path w="19" h="20">
                      <a:moveTo>
                        <a:pt x="19" y="0"/>
                      </a:moveTo>
                      <a:cubicBezTo>
                        <a:pt x="19" y="11"/>
                        <a:pt x="19" y="11"/>
                        <a:pt x="19" y="11"/>
                      </a:cubicBezTo>
                      <a:cubicBezTo>
                        <a:pt x="19" y="16"/>
                        <a:pt x="15" y="20"/>
                        <a:pt x="10" y="20"/>
                      </a:cubicBezTo>
                      <a:cubicBezTo>
                        <a:pt x="4" y="20"/>
                        <a:pt x="0" y="16"/>
                        <a:pt x="0" y="11"/>
                      </a:cubicBezTo>
                      <a:cubicBezTo>
                        <a:pt x="0" y="0"/>
                        <a:pt x="0" y="0"/>
                        <a:pt x="0" y="0"/>
                      </a:cubicBezTo>
                      <a:lnTo>
                        <a:pt x="19"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7" name="Freeform 19"/>
                <p:cNvSpPr>
                  <a:spLocks/>
                </p:cNvSpPr>
                <p:nvPr/>
              </p:nvSpPr>
              <p:spPr bwMode="auto">
                <a:xfrm>
                  <a:off x="10363200" y="2862263"/>
                  <a:ext cx="409575" cy="635000"/>
                </a:xfrm>
                <a:custGeom>
                  <a:avLst/>
                  <a:gdLst>
                    <a:gd name="T0" fmla="*/ 165 w 258"/>
                    <a:gd name="T1" fmla="*/ 0 h 400"/>
                    <a:gd name="T2" fmla="*/ 129 w 258"/>
                    <a:gd name="T3" fmla="*/ 291 h 400"/>
                    <a:gd name="T4" fmla="*/ 93 w 258"/>
                    <a:gd name="T5" fmla="*/ 0 h 400"/>
                    <a:gd name="T6" fmla="*/ 0 w 258"/>
                    <a:gd name="T7" fmla="*/ 8 h 400"/>
                    <a:gd name="T8" fmla="*/ 18 w 258"/>
                    <a:gd name="T9" fmla="*/ 400 h 400"/>
                    <a:gd name="T10" fmla="*/ 238 w 258"/>
                    <a:gd name="T11" fmla="*/ 400 h 400"/>
                    <a:gd name="T12" fmla="*/ 258 w 258"/>
                    <a:gd name="T13" fmla="*/ 8 h 400"/>
                    <a:gd name="T14" fmla="*/ 165 w 258"/>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400">
                      <a:moveTo>
                        <a:pt x="165" y="0"/>
                      </a:moveTo>
                      <a:lnTo>
                        <a:pt x="129" y="291"/>
                      </a:lnTo>
                      <a:lnTo>
                        <a:pt x="93" y="0"/>
                      </a:lnTo>
                      <a:lnTo>
                        <a:pt x="0" y="8"/>
                      </a:lnTo>
                      <a:lnTo>
                        <a:pt x="18" y="400"/>
                      </a:lnTo>
                      <a:lnTo>
                        <a:pt x="238" y="400"/>
                      </a:lnTo>
                      <a:lnTo>
                        <a:pt x="258" y="8"/>
                      </a:lnTo>
                      <a:lnTo>
                        <a:pt x="165" y="0"/>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78" name="Freeform 32"/>
                <p:cNvSpPr>
                  <a:spLocks/>
                </p:cNvSpPr>
                <p:nvPr/>
              </p:nvSpPr>
              <p:spPr bwMode="auto">
                <a:xfrm>
                  <a:off x="10448925" y="2611438"/>
                  <a:ext cx="231775" cy="279400"/>
                </a:xfrm>
                <a:custGeom>
                  <a:avLst/>
                  <a:gdLst>
                    <a:gd name="T0" fmla="*/ 69 w 72"/>
                    <a:gd name="T1" fmla="*/ 15 h 87"/>
                    <a:gd name="T2" fmla="*/ 67 w 72"/>
                    <a:gd name="T3" fmla="*/ 15 h 87"/>
                    <a:gd name="T4" fmla="*/ 67 w 72"/>
                    <a:gd name="T5" fmla="*/ 11 h 87"/>
                    <a:gd name="T6" fmla="*/ 67 w 72"/>
                    <a:gd name="T7" fmla="*/ 9 h 87"/>
                    <a:gd name="T8" fmla="*/ 67 w 72"/>
                    <a:gd name="T9" fmla="*/ 9 h 87"/>
                    <a:gd name="T10" fmla="*/ 67 w 72"/>
                    <a:gd name="T11" fmla="*/ 8 h 87"/>
                    <a:gd name="T12" fmla="*/ 67 w 72"/>
                    <a:gd name="T13" fmla="*/ 7 h 87"/>
                    <a:gd name="T14" fmla="*/ 66 w 72"/>
                    <a:gd name="T15" fmla="*/ 7 h 87"/>
                    <a:gd name="T16" fmla="*/ 66 w 72"/>
                    <a:gd name="T17" fmla="*/ 6 h 87"/>
                    <a:gd name="T18" fmla="*/ 66 w 72"/>
                    <a:gd name="T19" fmla="*/ 6 h 87"/>
                    <a:gd name="T20" fmla="*/ 65 w 72"/>
                    <a:gd name="T21" fmla="*/ 4 h 87"/>
                    <a:gd name="T22" fmla="*/ 65 w 72"/>
                    <a:gd name="T23" fmla="*/ 4 h 87"/>
                    <a:gd name="T24" fmla="*/ 65 w 72"/>
                    <a:gd name="T25" fmla="*/ 3 h 87"/>
                    <a:gd name="T26" fmla="*/ 65 w 72"/>
                    <a:gd name="T27" fmla="*/ 3 h 87"/>
                    <a:gd name="T28" fmla="*/ 64 w 72"/>
                    <a:gd name="T29" fmla="*/ 2 h 87"/>
                    <a:gd name="T30" fmla="*/ 64 w 72"/>
                    <a:gd name="T31" fmla="*/ 2 h 87"/>
                    <a:gd name="T32" fmla="*/ 59 w 72"/>
                    <a:gd name="T33" fmla="*/ 3 h 87"/>
                    <a:gd name="T34" fmla="*/ 48 w 72"/>
                    <a:gd name="T35" fmla="*/ 0 h 87"/>
                    <a:gd name="T36" fmla="*/ 30 w 72"/>
                    <a:gd name="T37" fmla="*/ 3 h 87"/>
                    <a:gd name="T38" fmla="*/ 10 w 72"/>
                    <a:gd name="T39" fmla="*/ 0 h 87"/>
                    <a:gd name="T40" fmla="*/ 7 w 72"/>
                    <a:gd name="T41" fmla="*/ 3 h 87"/>
                    <a:gd name="T42" fmla="*/ 7 w 72"/>
                    <a:gd name="T43" fmla="*/ 3 h 87"/>
                    <a:gd name="T44" fmla="*/ 7 w 72"/>
                    <a:gd name="T45" fmla="*/ 5 h 87"/>
                    <a:gd name="T46" fmla="*/ 7 w 72"/>
                    <a:gd name="T47" fmla="*/ 5 h 87"/>
                    <a:gd name="T48" fmla="*/ 6 w 72"/>
                    <a:gd name="T49" fmla="*/ 6 h 87"/>
                    <a:gd name="T50" fmla="*/ 6 w 72"/>
                    <a:gd name="T51" fmla="*/ 6 h 87"/>
                    <a:gd name="T52" fmla="*/ 6 w 72"/>
                    <a:gd name="T53" fmla="*/ 7 h 87"/>
                    <a:gd name="T54" fmla="*/ 6 w 72"/>
                    <a:gd name="T55" fmla="*/ 8 h 87"/>
                    <a:gd name="T56" fmla="*/ 6 w 72"/>
                    <a:gd name="T57" fmla="*/ 9 h 87"/>
                    <a:gd name="T58" fmla="*/ 6 w 72"/>
                    <a:gd name="T59" fmla="*/ 9 h 87"/>
                    <a:gd name="T60" fmla="*/ 6 w 72"/>
                    <a:gd name="T61" fmla="*/ 11 h 87"/>
                    <a:gd name="T62" fmla="*/ 6 w 72"/>
                    <a:gd name="T63" fmla="*/ 15 h 87"/>
                    <a:gd name="T64" fmla="*/ 5 w 72"/>
                    <a:gd name="T65" fmla="*/ 15 h 87"/>
                    <a:gd name="T66" fmla="*/ 0 w 72"/>
                    <a:gd name="T67" fmla="*/ 20 h 87"/>
                    <a:gd name="T68" fmla="*/ 0 w 72"/>
                    <a:gd name="T69" fmla="*/ 32 h 87"/>
                    <a:gd name="T70" fmla="*/ 6 w 72"/>
                    <a:gd name="T71" fmla="*/ 37 h 87"/>
                    <a:gd name="T72" fmla="*/ 10 w 72"/>
                    <a:gd name="T73" fmla="*/ 49 h 87"/>
                    <a:gd name="T74" fmla="*/ 22 w 72"/>
                    <a:gd name="T75" fmla="*/ 64 h 87"/>
                    <a:gd name="T76" fmla="*/ 24 w 72"/>
                    <a:gd name="T77" fmla="*/ 78 h 87"/>
                    <a:gd name="T78" fmla="*/ 37 w 72"/>
                    <a:gd name="T79" fmla="*/ 87 h 87"/>
                    <a:gd name="T80" fmla="*/ 50 w 72"/>
                    <a:gd name="T81" fmla="*/ 78 h 87"/>
                    <a:gd name="T82" fmla="*/ 52 w 72"/>
                    <a:gd name="T83" fmla="*/ 63 h 87"/>
                    <a:gd name="T84" fmla="*/ 62 w 72"/>
                    <a:gd name="T85" fmla="*/ 49 h 87"/>
                    <a:gd name="T86" fmla="*/ 67 w 72"/>
                    <a:gd name="T87" fmla="*/ 37 h 87"/>
                    <a:gd name="T88" fmla="*/ 72 w 72"/>
                    <a:gd name="T89" fmla="*/ 32 h 87"/>
                    <a:gd name="T90" fmla="*/ 72 w 72"/>
                    <a:gd name="T91" fmla="*/ 20 h 87"/>
                    <a:gd name="T92" fmla="*/ 69 w 72"/>
                    <a:gd name="T93"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2" h="87">
                      <a:moveTo>
                        <a:pt x="69" y="15"/>
                      </a:moveTo>
                      <a:cubicBezTo>
                        <a:pt x="68" y="15"/>
                        <a:pt x="68" y="15"/>
                        <a:pt x="67" y="15"/>
                      </a:cubicBezTo>
                      <a:cubicBezTo>
                        <a:pt x="67" y="11"/>
                        <a:pt x="67" y="11"/>
                        <a:pt x="67" y="11"/>
                      </a:cubicBezTo>
                      <a:cubicBezTo>
                        <a:pt x="67" y="10"/>
                        <a:pt x="67" y="10"/>
                        <a:pt x="67" y="9"/>
                      </a:cubicBezTo>
                      <a:cubicBezTo>
                        <a:pt x="67" y="9"/>
                        <a:pt x="67" y="9"/>
                        <a:pt x="67" y="9"/>
                      </a:cubicBezTo>
                      <a:cubicBezTo>
                        <a:pt x="67" y="9"/>
                        <a:pt x="67" y="8"/>
                        <a:pt x="67" y="8"/>
                      </a:cubicBezTo>
                      <a:cubicBezTo>
                        <a:pt x="67" y="8"/>
                        <a:pt x="67" y="8"/>
                        <a:pt x="67" y="7"/>
                      </a:cubicBezTo>
                      <a:cubicBezTo>
                        <a:pt x="67" y="7"/>
                        <a:pt x="66" y="7"/>
                        <a:pt x="66" y="7"/>
                      </a:cubicBezTo>
                      <a:cubicBezTo>
                        <a:pt x="66" y="7"/>
                        <a:pt x="66" y="6"/>
                        <a:pt x="66" y="6"/>
                      </a:cubicBezTo>
                      <a:cubicBezTo>
                        <a:pt x="66" y="6"/>
                        <a:pt x="66" y="6"/>
                        <a:pt x="66" y="6"/>
                      </a:cubicBezTo>
                      <a:cubicBezTo>
                        <a:pt x="66" y="5"/>
                        <a:pt x="66" y="5"/>
                        <a:pt x="65" y="4"/>
                      </a:cubicBezTo>
                      <a:cubicBezTo>
                        <a:pt x="65" y="4"/>
                        <a:pt x="65" y="4"/>
                        <a:pt x="65" y="4"/>
                      </a:cubicBezTo>
                      <a:cubicBezTo>
                        <a:pt x="65" y="4"/>
                        <a:pt x="65" y="3"/>
                        <a:pt x="65" y="3"/>
                      </a:cubicBezTo>
                      <a:cubicBezTo>
                        <a:pt x="65" y="3"/>
                        <a:pt x="65" y="3"/>
                        <a:pt x="65" y="3"/>
                      </a:cubicBezTo>
                      <a:cubicBezTo>
                        <a:pt x="65" y="3"/>
                        <a:pt x="64" y="2"/>
                        <a:pt x="64" y="2"/>
                      </a:cubicBezTo>
                      <a:cubicBezTo>
                        <a:pt x="64" y="2"/>
                        <a:pt x="64" y="2"/>
                        <a:pt x="64" y="2"/>
                      </a:cubicBezTo>
                      <a:cubicBezTo>
                        <a:pt x="62" y="2"/>
                        <a:pt x="61" y="3"/>
                        <a:pt x="59" y="3"/>
                      </a:cubicBezTo>
                      <a:cubicBezTo>
                        <a:pt x="54" y="3"/>
                        <a:pt x="51" y="2"/>
                        <a:pt x="48" y="0"/>
                      </a:cubicBezTo>
                      <a:cubicBezTo>
                        <a:pt x="44" y="2"/>
                        <a:pt x="37" y="3"/>
                        <a:pt x="30" y="3"/>
                      </a:cubicBezTo>
                      <a:cubicBezTo>
                        <a:pt x="22" y="3"/>
                        <a:pt x="15" y="2"/>
                        <a:pt x="10" y="0"/>
                      </a:cubicBezTo>
                      <a:cubicBezTo>
                        <a:pt x="9" y="1"/>
                        <a:pt x="8" y="2"/>
                        <a:pt x="7" y="3"/>
                      </a:cubicBezTo>
                      <a:cubicBezTo>
                        <a:pt x="7" y="3"/>
                        <a:pt x="7" y="3"/>
                        <a:pt x="7" y="3"/>
                      </a:cubicBezTo>
                      <a:cubicBezTo>
                        <a:pt x="7" y="4"/>
                        <a:pt x="7" y="4"/>
                        <a:pt x="7" y="5"/>
                      </a:cubicBezTo>
                      <a:cubicBezTo>
                        <a:pt x="7" y="5"/>
                        <a:pt x="7" y="5"/>
                        <a:pt x="7" y="5"/>
                      </a:cubicBezTo>
                      <a:cubicBezTo>
                        <a:pt x="7" y="5"/>
                        <a:pt x="6" y="6"/>
                        <a:pt x="6" y="6"/>
                      </a:cubicBezTo>
                      <a:cubicBezTo>
                        <a:pt x="6" y="6"/>
                        <a:pt x="6" y="6"/>
                        <a:pt x="6" y="6"/>
                      </a:cubicBezTo>
                      <a:cubicBezTo>
                        <a:pt x="6" y="7"/>
                        <a:pt x="6" y="7"/>
                        <a:pt x="6" y="7"/>
                      </a:cubicBezTo>
                      <a:cubicBezTo>
                        <a:pt x="6" y="7"/>
                        <a:pt x="6" y="8"/>
                        <a:pt x="6" y="8"/>
                      </a:cubicBezTo>
                      <a:cubicBezTo>
                        <a:pt x="6" y="8"/>
                        <a:pt x="6" y="8"/>
                        <a:pt x="6" y="9"/>
                      </a:cubicBezTo>
                      <a:cubicBezTo>
                        <a:pt x="6" y="9"/>
                        <a:pt x="6" y="9"/>
                        <a:pt x="6" y="9"/>
                      </a:cubicBezTo>
                      <a:cubicBezTo>
                        <a:pt x="6" y="10"/>
                        <a:pt x="6" y="10"/>
                        <a:pt x="6" y="11"/>
                      </a:cubicBezTo>
                      <a:cubicBezTo>
                        <a:pt x="6" y="15"/>
                        <a:pt x="6" y="15"/>
                        <a:pt x="6" y="15"/>
                      </a:cubicBezTo>
                      <a:cubicBezTo>
                        <a:pt x="5" y="15"/>
                        <a:pt x="5" y="15"/>
                        <a:pt x="5" y="15"/>
                      </a:cubicBezTo>
                      <a:cubicBezTo>
                        <a:pt x="2" y="16"/>
                        <a:pt x="0" y="18"/>
                        <a:pt x="0" y="20"/>
                      </a:cubicBezTo>
                      <a:cubicBezTo>
                        <a:pt x="0" y="32"/>
                        <a:pt x="0" y="32"/>
                        <a:pt x="0" y="32"/>
                      </a:cubicBezTo>
                      <a:cubicBezTo>
                        <a:pt x="0" y="34"/>
                        <a:pt x="3" y="37"/>
                        <a:pt x="6" y="37"/>
                      </a:cubicBezTo>
                      <a:cubicBezTo>
                        <a:pt x="10" y="49"/>
                        <a:pt x="10" y="49"/>
                        <a:pt x="10" y="49"/>
                      </a:cubicBezTo>
                      <a:cubicBezTo>
                        <a:pt x="13" y="57"/>
                        <a:pt x="16" y="62"/>
                        <a:pt x="22" y="64"/>
                      </a:cubicBezTo>
                      <a:cubicBezTo>
                        <a:pt x="24" y="78"/>
                        <a:pt x="24" y="78"/>
                        <a:pt x="24" y="78"/>
                      </a:cubicBezTo>
                      <a:cubicBezTo>
                        <a:pt x="37" y="87"/>
                        <a:pt x="37" y="87"/>
                        <a:pt x="37" y="87"/>
                      </a:cubicBezTo>
                      <a:cubicBezTo>
                        <a:pt x="50" y="78"/>
                        <a:pt x="50" y="78"/>
                        <a:pt x="50" y="78"/>
                      </a:cubicBezTo>
                      <a:cubicBezTo>
                        <a:pt x="52" y="63"/>
                        <a:pt x="52" y="63"/>
                        <a:pt x="52" y="63"/>
                      </a:cubicBezTo>
                      <a:cubicBezTo>
                        <a:pt x="57" y="62"/>
                        <a:pt x="59" y="57"/>
                        <a:pt x="62" y="49"/>
                      </a:cubicBezTo>
                      <a:cubicBezTo>
                        <a:pt x="67" y="37"/>
                        <a:pt x="67" y="37"/>
                        <a:pt x="67" y="37"/>
                      </a:cubicBezTo>
                      <a:cubicBezTo>
                        <a:pt x="70" y="37"/>
                        <a:pt x="72" y="34"/>
                        <a:pt x="72" y="32"/>
                      </a:cubicBezTo>
                      <a:cubicBezTo>
                        <a:pt x="72" y="20"/>
                        <a:pt x="72" y="20"/>
                        <a:pt x="72" y="20"/>
                      </a:cubicBezTo>
                      <a:cubicBezTo>
                        <a:pt x="72" y="18"/>
                        <a:pt x="71" y="16"/>
                        <a:pt x="69" y="15"/>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82" name="Freeform 33"/>
                <p:cNvSpPr>
                  <a:spLocks/>
                </p:cNvSpPr>
                <p:nvPr/>
              </p:nvSpPr>
              <p:spPr bwMode="auto">
                <a:xfrm>
                  <a:off x="10391775" y="3497263"/>
                  <a:ext cx="349250" cy="382588"/>
                </a:xfrm>
                <a:custGeom>
                  <a:avLst/>
                  <a:gdLst>
                    <a:gd name="T0" fmla="*/ 210 w 220"/>
                    <a:gd name="T1" fmla="*/ 241 h 241"/>
                    <a:gd name="T2" fmla="*/ 10 w 220"/>
                    <a:gd name="T3" fmla="*/ 241 h 241"/>
                    <a:gd name="T4" fmla="*/ 0 w 220"/>
                    <a:gd name="T5" fmla="*/ 0 h 241"/>
                    <a:gd name="T6" fmla="*/ 220 w 220"/>
                    <a:gd name="T7" fmla="*/ 0 h 241"/>
                    <a:gd name="T8" fmla="*/ 210 w 220"/>
                    <a:gd name="T9" fmla="*/ 241 h 241"/>
                  </a:gdLst>
                  <a:ahLst/>
                  <a:cxnLst>
                    <a:cxn ang="0">
                      <a:pos x="T0" y="T1"/>
                    </a:cxn>
                    <a:cxn ang="0">
                      <a:pos x="T2" y="T3"/>
                    </a:cxn>
                    <a:cxn ang="0">
                      <a:pos x="T4" y="T5"/>
                    </a:cxn>
                    <a:cxn ang="0">
                      <a:pos x="T6" y="T7"/>
                    </a:cxn>
                    <a:cxn ang="0">
                      <a:pos x="T8" y="T9"/>
                    </a:cxn>
                  </a:cxnLst>
                  <a:rect l="0" t="0" r="r" b="b"/>
                  <a:pathLst>
                    <a:path w="220" h="241">
                      <a:moveTo>
                        <a:pt x="210" y="241"/>
                      </a:moveTo>
                      <a:lnTo>
                        <a:pt x="10" y="241"/>
                      </a:lnTo>
                      <a:lnTo>
                        <a:pt x="0" y="0"/>
                      </a:lnTo>
                      <a:lnTo>
                        <a:pt x="220" y="0"/>
                      </a:lnTo>
                      <a:lnTo>
                        <a:pt x="210" y="241"/>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85" name="Rectangle 34"/>
                <p:cNvSpPr>
                  <a:spLocks noChangeArrowheads="1"/>
                </p:cNvSpPr>
                <p:nvPr/>
              </p:nvSpPr>
              <p:spPr bwMode="auto">
                <a:xfrm>
                  <a:off x="9002713" y="2814638"/>
                  <a:ext cx="128588" cy="377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1" name="Freeform 35"/>
                <p:cNvSpPr>
                  <a:spLocks/>
                </p:cNvSpPr>
                <p:nvPr/>
              </p:nvSpPr>
              <p:spPr bwMode="auto">
                <a:xfrm>
                  <a:off x="8896350" y="4338638"/>
                  <a:ext cx="160338" cy="79375"/>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2" name="Freeform 36"/>
                <p:cNvSpPr>
                  <a:spLocks/>
                </p:cNvSpPr>
                <p:nvPr/>
              </p:nvSpPr>
              <p:spPr bwMode="auto">
                <a:xfrm>
                  <a:off x="9072563" y="4338638"/>
                  <a:ext cx="160338" cy="79375"/>
                </a:xfrm>
                <a:custGeom>
                  <a:avLst/>
                  <a:gdLst>
                    <a:gd name="T0" fmla="*/ 25 w 50"/>
                    <a:gd name="T1" fmla="*/ 0 h 25"/>
                    <a:gd name="T2" fmla="*/ 0 w 50"/>
                    <a:gd name="T3" fmla="*/ 25 h 25"/>
                    <a:gd name="T4" fmla="*/ 50 w 50"/>
                    <a:gd name="T5" fmla="*/ 25 h 25"/>
                    <a:gd name="T6" fmla="*/ 25 w 50"/>
                    <a:gd name="T7" fmla="*/ 0 h 25"/>
                  </a:gdLst>
                  <a:ahLst/>
                  <a:cxnLst>
                    <a:cxn ang="0">
                      <a:pos x="T0" y="T1"/>
                    </a:cxn>
                    <a:cxn ang="0">
                      <a:pos x="T2" y="T3"/>
                    </a:cxn>
                    <a:cxn ang="0">
                      <a:pos x="T4" y="T5"/>
                    </a:cxn>
                    <a:cxn ang="0">
                      <a:pos x="T6" y="T7"/>
                    </a:cxn>
                  </a:cxnLst>
                  <a:rect l="0" t="0" r="r" b="b"/>
                  <a:pathLst>
                    <a:path w="50" h="25">
                      <a:moveTo>
                        <a:pt x="25" y="0"/>
                      </a:moveTo>
                      <a:cubicBezTo>
                        <a:pt x="11" y="0"/>
                        <a:pt x="0" y="11"/>
                        <a:pt x="0" y="25"/>
                      </a:cubicBezTo>
                      <a:cubicBezTo>
                        <a:pt x="50" y="25"/>
                        <a:pt x="50" y="25"/>
                        <a:pt x="50" y="25"/>
                      </a:cubicBezTo>
                      <a:cubicBezTo>
                        <a:pt x="50" y="11"/>
                        <a:pt x="39"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3" name="Freeform 37"/>
                <p:cNvSpPr>
                  <a:spLocks/>
                </p:cNvSpPr>
                <p:nvPr/>
              </p:nvSpPr>
              <p:spPr bwMode="auto">
                <a:xfrm>
                  <a:off x="8953500" y="2486025"/>
                  <a:ext cx="247650" cy="298450"/>
                </a:xfrm>
                <a:custGeom>
                  <a:avLst/>
                  <a:gdLst>
                    <a:gd name="T0" fmla="*/ 69 w 77"/>
                    <a:gd name="T1" fmla="*/ 53 h 93"/>
                    <a:gd name="T2" fmla="*/ 27 w 77"/>
                    <a:gd name="T3" fmla="*/ 87 h 93"/>
                    <a:gd name="T4" fmla="*/ 7 w 77"/>
                    <a:gd name="T5" fmla="*/ 36 h 93"/>
                    <a:gd name="T6" fmla="*/ 54 w 77"/>
                    <a:gd name="T7" fmla="*/ 6 h 93"/>
                    <a:gd name="T8" fmla="*/ 69 w 77"/>
                    <a:gd name="T9" fmla="*/ 53 h 93"/>
                  </a:gdLst>
                  <a:ahLst/>
                  <a:cxnLst>
                    <a:cxn ang="0">
                      <a:pos x="T0" y="T1"/>
                    </a:cxn>
                    <a:cxn ang="0">
                      <a:pos x="T2" y="T3"/>
                    </a:cxn>
                    <a:cxn ang="0">
                      <a:pos x="T4" y="T5"/>
                    </a:cxn>
                    <a:cxn ang="0">
                      <a:pos x="T6" y="T7"/>
                    </a:cxn>
                    <a:cxn ang="0">
                      <a:pos x="T8" y="T9"/>
                    </a:cxn>
                  </a:cxnLst>
                  <a:rect l="0" t="0" r="r" b="b"/>
                  <a:pathLst>
                    <a:path w="77" h="93">
                      <a:moveTo>
                        <a:pt x="69" y="53"/>
                      </a:moveTo>
                      <a:cubicBezTo>
                        <a:pt x="62" y="75"/>
                        <a:pt x="45" y="93"/>
                        <a:pt x="27" y="87"/>
                      </a:cubicBezTo>
                      <a:cubicBezTo>
                        <a:pt x="9" y="81"/>
                        <a:pt x="0" y="58"/>
                        <a:pt x="7" y="36"/>
                      </a:cubicBezTo>
                      <a:cubicBezTo>
                        <a:pt x="15" y="14"/>
                        <a:pt x="35" y="0"/>
                        <a:pt x="54" y="6"/>
                      </a:cubicBezTo>
                      <a:cubicBezTo>
                        <a:pt x="72" y="12"/>
                        <a:pt x="77" y="31"/>
                        <a:pt x="69" y="5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4" name="Freeform 38"/>
                <p:cNvSpPr>
                  <a:spLocks/>
                </p:cNvSpPr>
                <p:nvPr/>
              </p:nvSpPr>
              <p:spPr bwMode="auto">
                <a:xfrm>
                  <a:off x="8921750" y="2454275"/>
                  <a:ext cx="244475" cy="279400"/>
                </a:xfrm>
                <a:custGeom>
                  <a:avLst/>
                  <a:gdLst>
                    <a:gd name="T0" fmla="*/ 65 w 76"/>
                    <a:gd name="T1" fmla="*/ 28 h 87"/>
                    <a:gd name="T2" fmla="*/ 58 w 76"/>
                    <a:gd name="T3" fmla="*/ 78 h 87"/>
                    <a:gd name="T4" fmla="*/ 11 w 76"/>
                    <a:gd name="T5" fmla="*/ 60 h 87"/>
                    <a:gd name="T6" fmla="*/ 17 w 76"/>
                    <a:gd name="T7" fmla="*/ 9 h 87"/>
                    <a:gd name="T8" fmla="*/ 65 w 76"/>
                    <a:gd name="T9" fmla="*/ 28 h 87"/>
                  </a:gdLst>
                  <a:ahLst/>
                  <a:cxnLst>
                    <a:cxn ang="0">
                      <a:pos x="T0" y="T1"/>
                    </a:cxn>
                    <a:cxn ang="0">
                      <a:pos x="T2" y="T3"/>
                    </a:cxn>
                    <a:cxn ang="0">
                      <a:pos x="T4" y="T5"/>
                    </a:cxn>
                    <a:cxn ang="0">
                      <a:pos x="T6" y="T7"/>
                    </a:cxn>
                    <a:cxn ang="0">
                      <a:pos x="T8" y="T9"/>
                    </a:cxn>
                  </a:cxnLst>
                  <a:rect l="0" t="0" r="r" b="b"/>
                  <a:pathLst>
                    <a:path w="76" h="87">
                      <a:moveTo>
                        <a:pt x="65" y="28"/>
                      </a:moveTo>
                      <a:cubicBezTo>
                        <a:pt x="76" y="47"/>
                        <a:pt x="73" y="69"/>
                        <a:pt x="58" y="78"/>
                      </a:cubicBezTo>
                      <a:cubicBezTo>
                        <a:pt x="43" y="87"/>
                        <a:pt x="22" y="79"/>
                        <a:pt x="11" y="60"/>
                      </a:cubicBezTo>
                      <a:cubicBezTo>
                        <a:pt x="0" y="40"/>
                        <a:pt x="3" y="18"/>
                        <a:pt x="17" y="9"/>
                      </a:cubicBezTo>
                      <a:cubicBezTo>
                        <a:pt x="32" y="0"/>
                        <a:pt x="53" y="9"/>
                        <a:pt x="65" y="2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5" name="Freeform 39"/>
                <p:cNvSpPr>
                  <a:spLocks/>
                </p:cNvSpPr>
                <p:nvPr/>
              </p:nvSpPr>
              <p:spPr bwMode="auto">
                <a:xfrm>
                  <a:off x="9002713" y="2711450"/>
                  <a:ext cx="128588" cy="134938"/>
                </a:xfrm>
                <a:custGeom>
                  <a:avLst/>
                  <a:gdLst>
                    <a:gd name="T0" fmla="*/ 81 w 81"/>
                    <a:gd name="T1" fmla="*/ 65 h 85"/>
                    <a:gd name="T2" fmla="*/ 40 w 81"/>
                    <a:gd name="T3" fmla="*/ 85 h 85"/>
                    <a:gd name="T4" fmla="*/ 0 w 81"/>
                    <a:gd name="T5" fmla="*/ 65 h 85"/>
                    <a:gd name="T6" fmla="*/ 0 w 81"/>
                    <a:gd name="T7" fmla="*/ 0 h 85"/>
                    <a:gd name="T8" fmla="*/ 81 w 81"/>
                    <a:gd name="T9" fmla="*/ 0 h 85"/>
                    <a:gd name="T10" fmla="*/ 81 w 81"/>
                    <a:gd name="T11" fmla="*/ 65 h 85"/>
                  </a:gdLst>
                  <a:ahLst/>
                  <a:cxnLst>
                    <a:cxn ang="0">
                      <a:pos x="T0" y="T1"/>
                    </a:cxn>
                    <a:cxn ang="0">
                      <a:pos x="T2" y="T3"/>
                    </a:cxn>
                    <a:cxn ang="0">
                      <a:pos x="T4" y="T5"/>
                    </a:cxn>
                    <a:cxn ang="0">
                      <a:pos x="T6" y="T7"/>
                    </a:cxn>
                    <a:cxn ang="0">
                      <a:pos x="T8" y="T9"/>
                    </a:cxn>
                    <a:cxn ang="0">
                      <a:pos x="T10" y="T11"/>
                    </a:cxn>
                  </a:cxnLst>
                  <a:rect l="0" t="0" r="r" b="b"/>
                  <a:pathLst>
                    <a:path w="81" h="85">
                      <a:moveTo>
                        <a:pt x="81" y="65"/>
                      </a:moveTo>
                      <a:lnTo>
                        <a:pt x="40" y="85"/>
                      </a:lnTo>
                      <a:lnTo>
                        <a:pt x="0" y="65"/>
                      </a:lnTo>
                      <a:lnTo>
                        <a:pt x="0" y="0"/>
                      </a:lnTo>
                      <a:lnTo>
                        <a:pt x="81" y="0"/>
                      </a:lnTo>
                      <a:lnTo>
                        <a:pt x="81" y="65"/>
                      </a:lnTo>
                      <a:close/>
                    </a:path>
                  </a:pathLst>
                </a:custGeom>
                <a:solidFill>
                  <a:srgbClr val="C3A47C"/>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6" name="Freeform 40"/>
                <p:cNvSpPr>
                  <a:spLocks/>
                </p:cNvSpPr>
                <p:nvPr/>
              </p:nvSpPr>
              <p:spPr bwMode="auto">
                <a:xfrm>
                  <a:off x="9031288" y="2846388"/>
                  <a:ext cx="69850" cy="500063"/>
                </a:xfrm>
                <a:custGeom>
                  <a:avLst/>
                  <a:gdLst>
                    <a:gd name="T0" fmla="*/ 34 w 44"/>
                    <a:gd name="T1" fmla="*/ 24 h 315"/>
                    <a:gd name="T2" fmla="*/ 44 w 44"/>
                    <a:gd name="T3" fmla="*/ 18 h 315"/>
                    <a:gd name="T4" fmla="*/ 22 w 44"/>
                    <a:gd name="T5" fmla="*/ 0 h 315"/>
                    <a:gd name="T6" fmla="*/ 0 w 44"/>
                    <a:gd name="T7" fmla="*/ 18 h 315"/>
                    <a:gd name="T8" fmla="*/ 10 w 44"/>
                    <a:gd name="T9" fmla="*/ 24 h 315"/>
                    <a:gd name="T10" fmla="*/ 8 w 44"/>
                    <a:gd name="T11" fmla="*/ 291 h 315"/>
                    <a:gd name="T12" fmla="*/ 22 w 44"/>
                    <a:gd name="T13" fmla="*/ 315 h 315"/>
                    <a:gd name="T14" fmla="*/ 34 w 44"/>
                    <a:gd name="T15" fmla="*/ 291 h 315"/>
                    <a:gd name="T16" fmla="*/ 34 w 44"/>
                    <a:gd name="T17" fmla="*/ 2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15">
                      <a:moveTo>
                        <a:pt x="34" y="24"/>
                      </a:moveTo>
                      <a:lnTo>
                        <a:pt x="44" y="18"/>
                      </a:lnTo>
                      <a:lnTo>
                        <a:pt x="22" y="0"/>
                      </a:lnTo>
                      <a:lnTo>
                        <a:pt x="0" y="18"/>
                      </a:lnTo>
                      <a:lnTo>
                        <a:pt x="10" y="24"/>
                      </a:lnTo>
                      <a:lnTo>
                        <a:pt x="8" y="291"/>
                      </a:lnTo>
                      <a:lnTo>
                        <a:pt x="22" y="315"/>
                      </a:lnTo>
                      <a:lnTo>
                        <a:pt x="34" y="291"/>
                      </a:lnTo>
                      <a:lnTo>
                        <a:pt x="34" y="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7" name="Freeform 41"/>
                <p:cNvSpPr>
                  <a:spLocks/>
                </p:cNvSpPr>
                <p:nvPr/>
              </p:nvSpPr>
              <p:spPr bwMode="auto">
                <a:xfrm>
                  <a:off x="8701088" y="2852738"/>
                  <a:ext cx="273050" cy="700088"/>
                </a:xfrm>
                <a:custGeom>
                  <a:avLst/>
                  <a:gdLst>
                    <a:gd name="T0" fmla="*/ 85 w 85"/>
                    <a:gd name="T1" fmla="*/ 9 h 218"/>
                    <a:gd name="T2" fmla="*/ 51 w 85"/>
                    <a:gd name="T3" fmla="*/ 0 h 218"/>
                    <a:gd name="T4" fmla="*/ 0 w 85"/>
                    <a:gd name="T5" fmla="*/ 218 h 218"/>
                    <a:gd name="T6" fmla="*/ 35 w 85"/>
                    <a:gd name="T7" fmla="*/ 218 h 218"/>
                    <a:gd name="T8" fmla="*/ 85 w 85"/>
                    <a:gd name="T9" fmla="*/ 9 h 218"/>
                  </a:gdLst>
                  <a:ahLst/>
                  <a:cxnLst>
                    <a:cxn ang="0">
                      <a:pos x="T0" y="T1"/>
                    </a:cxn>
                    <a:cxn ang="0">
                      <a:pos x="T2" y="T3"/>
                    </a:cxn>
                    <a:cxn ang="0">
                      <a:pos x="T4" y="T5"/>
                    </a:cxn>
                    <a:cxn ang="0">
                      <a:pos x="T6" y="T7"/>
                    </a:cxn>
                    <a:cxn ang="0">
                      <a:pos x="T8" y="T9"/>
                    </a:cxn>
                  </a:cxnLst>
                  <a:rect l="0" t="0" r="r" b="b"/>
                  <a:pathLst>
                    <a:path w="85" h="218">
                      <a:moveTo>
                        <a:pt x="85" y="9"/>
                      </a:moveTo>
                      <a:cubicBezTo>
                        <a:pt x="74" y="6"/>
                        <a:pt x="62" y="3"/>
                        <a:pt x="51" y="0"/>
                      </a:cubicBezTo>
                      <a:cubicBezTo>
                        <a:pt x="19" y="71"/>
                        <a:pt x="8" y="141"/>
                        <a:pt x="0" y="218"/>
                      </a:cubicBezTo>
                      <a:cubicBezTo>
                        <a:pt x="35" y="218"/>
                        <a:pt x="35" y="218"/>
                        <a:pt x="35" y="218"/>
                      </a:cubicBezTo>
                      <a:cubicBezTo>
                        <a:pt x="43" y="144"/>
                        <a:pt x="53" y="77"/>
                        <a:pt x="85" y="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8" name="Freeform 42"/>
                <p:cNvSpPr>
                  <a:spLocks/>
                </p:cNvSpPr>
                <p:nvPr/>
              </p:nvSpPr>
              <p:spPr bwMode="auto">
                <a:xfrm>
                  <a:off x="9163050" y="2852738"/>
                  <a:ext cx="269875" cy="700088"/>
                </a:xfrm>
                <a:custGeom>
                  <a:avLst/>
                  <a:gdLst>
                    <a:gd name="T0" fmla="*/ 0 w 84"/>
                    <a:gd name="T1" fmla="*/ 9 h 218"/>
                    <a:gd name="T2" fmla="*/ 33 w 84"/>
                    <a:gd name="T3" fmla="*/ 0 h 218"/>
                    <a:gd name="T4" fmla="*/ 84 w 84"/>
                    <a:gd name="T5" fmla="*/ 218 h 218"/>
                    <a:gd name="T6" fmla="*/ 50 w 84"/>
                    <a:gd name="T7" fmla="*/ 218 h 218"/>
                    <a:gd name="T8" fmla="*/ 0 w 84"/>
                    <a:gd name="T9" fmla="*/ 9 h 218"/>
                  </a:gdLst>
                  <a:ahLst/>
                  <a:cxnLst>
                    <a:cxn ang="0">
                      <a:pos x="T0" y="T1"/>
                    </a:cxn>
                    <a:cxn ang="0">
                      <a:pos x="T2" y="T3"/>
                    </a:cxn>
                    <a:cxn ang="0">
                      <a:pos x="T4" y="T5"/>
                    </a:cxn>
                    <a:cxn ang="0">
                      <a:pos x="T6" y="T7"/>
                    </a:cxn>
                    <a:cxn ang="0">
                      <a:pos x="T8" y="T9"/>
                    </a:cxn>
                  </a:cxnLst>
                  <a:rect l="0" t="0" r="r" b="b"/>
                  <a:pathLst>
                    <a:path w="84" h="218">
                      <a:moveTo>
                        <a:pt x="0" y="9"/>
                      </a:moveTo>
                      <a:cubicBezTo>
                        <a:pt x="11" y="6"/>
                        <a:pt x="22" y="3"/>
                        <a:pt x="33" y="0"/>
                      </a:cubicBezTo>
                      <a:cubicBezTo>
                        <a:pt x="66" y="71"/>
                        <a:pt x="77" y="141"/>
                        <a:pt x="84" y="218"/>
                      </a:cubicBezTo>
                      <a:cubicBezTo>
                        <a:pt x="50" y="218"/>
                        <a:pt x="50" y="218"/>
                        <a:pt x="50" y="218"/>
                      </a:cubicBezTo>
                      <a:cubicBezTo>
                        <a:pt x="42" y="144"/>
                        <a:pt x="31" y="77"/>
                        <a:pt x="0" y="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99" name="Freeform 43"/>
                <p:cNvSpPr>
                  <a:spLocks/>
                </p:cNvSpPr>
                <p:nvPr/>
              </p:nvSpPr>
              <p:spPr bwMode="auto">
                <a:xfrm>
                  <a:off x="8899525" y="3616325"/>
                  <a:ext cx="160338" cy="738188"/>
                </a:xfrm>
                <a:custGeom>
                  <a:avLst/>
                  <a:gdLst>
                    <a:gd name="T0" fmla="*/ 85 w 101"/>
                    <a:gd name="T1" fmla="*/ 465 h 465"/>
                    <a:gd name="T2" fmla="*/ 12 w 101"/>
                    <a:gd name="T3" fmla="*/ 465 h 465"/>
                    <a:gd name="T4" fmla="*/ 0 w 101"/>
                    <a:gd name="T5" fmla="*/ 0 h 465"/>
                    <a:gd name="T6" fmla="*/ 101 w 101"/>
                    <a:gd name="T7" fmla="*/ 0 h 465"/>
                    <a:gd name="T8" fmla="*/ 85 w 101"/>
                    <a:gd name="T9" fmla="*/ 465 h 465"/>
                  </a:gdLst>
                  <a:ahLst/>
                  <a:cxnLst>
                    <a:cxn ang="0">
                      <a:pos x="T0" y="T1"/>
                    </a:cxn>
                    <a:cxn ang="0">
                      <a:pos x="T2" y="T3"/>
                    </a:cxn>
                    <a:cxn ang="0">
                      <a:pos x="T4" y="T5"/>
                    </a:cxn>
                    <a:cxn ang="0">
                      <a:pos x="T6" y="T7"/>
                    </a:cxn>
                    <a:cxn ang="0">
                      <a:pos x="T8" y="T9"/>
                    </a:cxn>
                  </a:cxnLst>
                  <a:rect l="0" t="0" r="r" b="b"/>
                  <a:pathLst>
                    <a:path w="101" h="465">
                      <a:moveTo>
                        <a:pt x="85" y="465"/>
                      </a:moveTo>
                      <a:lnTo>
                        <a:pt x="12" y="465"/>
                      </a:lnTo>
                      <a:lnTo>
                        <a:pt x="0" y="0"/>
                      </a:lnTo>
                      <a:lnTo>
                        <a:pt x="101" y="0"/>
                      </a:lnTo>
                      <a:lnTo>
                        <a:pt x="85" y="465"/>
                      </a:lnTo>
                      <a:close/>
                    </a:path>
                  </a:pathLst>
                </a:custGeom>
                <a:solidFill>
                  <a:srgbClr val="EB3C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0" name="Freeform 44"/>
                <p:cNvSpPr>
                  <a:spLocks/>
                </p:cNvSpPr>
                <p:nvPr/>
              </p:nvSpPr>
              <p:spPr bwMode="auto">
                <a:xfrm>
                  <a:off x="9066213" y="3616325"/>
                  <a:ext cx="163513" cy="738188"/>
                </a:xfrm>
                <a:custGeom>
                  <a:avLst/>
                  <a:gdLst>
                    <a:gd name="T0" fmla="*/ 91 w 103"/>
                    <a:gd name="T1" fmla="*/ 465 h 465"/>
                    <a:gd name="T2" fmla="*/ 18 w 103"/>
                    <a:gd name="T3" fmla="*/ 465 h 465"/>
                    <a:gd name="T4" fmla="*/ 0 w 103"/>
                    <a:gd name="T5" fmla="*/ 0 h 465"/>
                    <a:gd name="T6" fmla="*/ 103 w 103"/>
                    <a:gd name="T7" fmla="*/ 0 h 465"/>
                    <a:gd name="T8" fmla="*/ 91 w 103"/>
                    <a:gd name="T9" fmla="*/ 465 h 465"/>
                  </a:gdLst>
                  <a:ahLst/>
                  <a:cxnLst>
                    <a:cxn ang="0">
                      <a:pos x="T0" y="T1"/>
                    </a:cxn>
                    <a:cxn ang="0">
                      <a:pos x="T2" y="T3"/>
                    </a:cxn>
                    <a:cxn ang="0">
                      <a:pos x="T4" y="T5"/>
                    </a:cxn>
                    <a:cxn ang="0">
                      <a:pos x="T6" y="T7"/>
                    </a:cxn>
                    <a:cxn ang="0">
                      <a:pos x="T8" y="T9"/>
                    </a:cxn>
                  </a:cxnLst>
                  <a:rect l="0" t="0" r="r" b="b"/>
                  <a:pathLst>
                    <a:path w="103" h="465">
                      <a:moveTo>
                        <a:pt x="91" y="465"/>
                      </a:moveTo>
                      <a:lnTo>
                        <a:pt x="18" y="465"/>
                      </a:lnTo>
                      <a:lnTo>
                        <a:pt x="0" y="0"/>
                      </a:lnTo>
                      <a:lnTo>
                        <a:pt x="103" y="0"/>
                      </a:lnTo>
                      <a:lnTo>
                        <a:pt x="91" y="465"/>
                      </a:lnTo>
                      <a:close/>
                    </a:path>
                  </a:pathLst>
                </a:custGeom>
                <a:solidFill>
                  <a:srgbClr val="EB3C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1" name="Freeform 45"/>
                <p:cNvSpPr>
                  <a:spLocks/>
                </p:cNvSpPr>
                <p:nvPr/>
              </p:nvSpPr>
              <p:spPr bwMode="auto">
                <a:xfrm>
                  <a:off x="8716963" y="3552825"/>
                  <a:ext cx="79375" cy="88900"/>
                </a:xfrm>
                <a:custGeom>
                  <a:avLst/>
                  <a:gdLst>
                    <a:gd name="T0" fmla="*/ 0 w 25"/>
                    <a:gd name="T1" fmla="*/ 0 h 28"/>
                    <a:gd name="T2" fmla="*/ 0 w 25"/>
                    <a:gd name="T3" fmla="*/ 15 h 28"/>
                    <a:gd name="T4" fmla="*/ 13 w 25"/>
                    <a:gd name="T5" fmla="*/ 28 h 28"/>
                    <a:gd name="T6" fmla="*/ 25 w 25"/>
                    <a:gd name="T7" fmla="*/ 15 h 28"/>
                    <a:gd name="T8" fmla="*/ 25 w 25"/>
                    <a:gd name="T9" fmla="*/ 0 h 28"/>
                    <a:gd name="T10" fmla="*/ 0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0" y="0"/>
                      </a:moveTo>
                      <a:cubicBezTo>
                        <a:pt x="0" y="15"/>
                        <a:pt x="0" y="15"/>
                        <a:pt x="0" y="15"/>
                      </a:cubicBezTo>
                      <a:cubicBezTo>
                        <a:pt x="0" y="22"/>
                        <a:pt x="6" y="28"/>
                        <a:pt x="13" y="28"/>
                      </a:cubicBezTo>
                      <a:cubicBezTo>
                        <a:pt x="20" y="28"/>
                        <a:pt x="25" y="22"/>
                        <a:pt x="25" y="15"/>
                      </a:cubicBezTo>
                      <a:cubicBezTo>
                        <a:pt x="25" y="0"/>
                        <a:pt x="25" y="0"/>
                        <a:pt x="25"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2" name="Freeform 46"/>
                <p:cNvSpPr>
                  <a:spLocks/>
                </p:cNvSpPr>
                <p:nvPr/>
              </p:nvSpPr>
              <p:spPr bwMode="auto">
                <a:xfrm>
                  <a:off x="9336088" y="3552825"/>
                  <a:ext cx="82550" cy="88900"/>
                </a:xfrm>
                <a:custGeom>
                  <a:avLst/>
                  <a:gdLst>
                    <a:gd name="T0" fmla="*/ 0 w 26"/>
                    <a:gd name="T1" fmla="*/ 0 h 28"/>
                    <a:gd name="T2" fmla="*/ 0 w 26"/>
                    <a:gd name="T3" fmla="*/ 15 h 28"/>
                    <a:gd name="T4" fmla="*/ 13 w 26"/>
                    <a:gd name="T5" fmla="*/ 28 h 28"/>
                    <a:gd name="T6" fmla="*/ 26 w 26"/>
                    <a:gd name="T7" fmla="*/ 15 h 28"/>
                    <a:gd name="T8" fmla="*/ 26 w 26"/>
                    <a:gd name="T9" fmla="*/ 0 h 28"/>
                    <a:gd name="T10" fmla="*/ 0 w 26"/>
                    <a:gd name="T11" fmla="*/ 0 h 28"/>
                  </a:gdLst>
                  <a:ahLst/>
                  <a:cxnLst>
                    <a:cxn ang="0">
                      <a:pos x="T0" y="T1"/>
                    </a:cxn>
                    <a:cxn ang="0">
                      <a:pos x="T2" y="T3"/>
                    </a:cxn>
                    <a:cxn ang="0">
                      <a:pos x="T4" y="T5"/>
                    </a:cxn>
                    <a:cxn ang="0">
                      <a:pos x="T6" y="T7"/>
                    </a:cxn>
                    <a:cxn ang="0">
                      <a:pos x="T8" y="T9"/>
                    </a:cxn>
                    <a:cxn ang="0">
                      <a:pos x="T10" y="T11"/>
                    </a:cxn>
                  </a:cxnLst>
                  <a:rect l="0" t="0" r="r" b="b"/>
                  <a:pathLst>
                    <a:path w="26" h="28">
                      <a:moveTo>
                        <a:pt x="0" y="0"/>
                      </a:moveTo>
                      <a:cubicBezTo>
                        <a:pt x="0" y="15"/>
                        <a:pt x="0" y="15"/>
                        <a:pt x="0" y="15"/>
                      </a:cubicBezTo>
                      <a:cubicBezTo>
                        <a:pt x="0" y="22"/>
                        <a:pt x="6" y="28"/>
                        <a:pt x="13" y="28"/>
                      </a:cubicBezTo>
                      <a:cubicBezTo>
                        <a:pt x="20" y="28"/>
                        <a:pt x="26" y="22"/>
                        <a:pt x="26" y="15"/>
                      </a:cubicBezTo>
                      <a:cubicBezTo>
                        <a:pt x="26" y="0"/>
                        <a:pt x="26" y="0"/>
                        <a:pt x="26"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3" name="Freeform 47"/>
                <p:cNvSpPr>
                  <a:spLocks/>
                </p:cNvSpPr>
                <p:nvPr/>
              </p:nvSpPr>
              <p:spPr bwMode="auto">
                <a:xfrm>
                  <a:off x="8861425" y="2814638"/>
                  <a:ext cx="406400" cy="801688"/>
                </a:xfrm>
                <a:custGeom>
                  <a:avLst/>
                  <a:gdLst>
                    <a:gd name="T0" fmla="*/ 170 w 256"/>
                    <a:gd name="T1" fmla="*/ 0 h 505"/>
                    <a:gd name="T2" fmla="*/ 129 w 256"/>
                    <a:gd name="T3" fmla="*/ 315 h 505"/>
                    <a:gd name="T4" fmla="*/ 89 w 256"/>
                    <a:gd name="T5" fmla="*/ 0 h 505"/>
                    <a:gd name="T6" fmla="*/ 0 w 256"/>
                    <a:gd name="T7" fmla="*/ 24 h 505"/>
                    <a:gd name="T8" fmla="*/ 6 w 256"/>
                    <a:gd name="T9" fmla="*/ 505 h 505"/>
                    <a:gd name="T10" fmla="*/ 252 w 256"/>
                    <a:gd name="T11" fmla="*/ 505 h 505"/>
                    <a:gd name="T12" fmla="*/ 256 w 256"/>
                    <a:gd name="T13" fmla="*/ 24 h 505"/>
                    <a:gd name="T14" fmla="*/ 170 w 256"/>
                    <a:gd name="T15" fmla="*/ 0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505">
                      <a:moveTo>
                        <a:pt x="170" y="0"/>
                      </a:moveTo>
                      <a:lnTo>
                        <a:pt x="129" y="315"/>
                      </a:lnTo>
                      <a:lnTo>
                        <a:pt x="89" y="0"/>
                      </a:lnTo>
                      <a:lnTo>
                        <a:pt x="0" y="24"/>
                      </a:lnTo>
                      <a:lnTo>
                        <a:pt x="6" y="505"/>
                      </a:lnTo>
                      <a:lnTo>
                        <a:pt x="252" y="505"/>
                      </a:lnTo>
                      <a:lnTo>
                        <a:pt x="256" y="24"/>
                      </a:lnTo>
                      <a:lnTo>
                        <a:pt x="1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4" name="Freeform 48"/>
                <p:cNvSpPr>
                  <a:spLocks/>
                </p:cNvSpPr>
                <p:nvPr/>
              </p:nvSpPr>
              <p:spPr bwMode="auto">
                <a:xfrm>
                  <a:off x="9169400" y="25860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5" name="Freeform 49"/>
                <p:cNvSpPr>
                  <a:spLocks/>
                </p:cNvSpPr>
                <p:nvPr/>
              </p:nvSpPr>
              <p:spPr bwMode="auto">
                <a:xfrm>
                  <a:off x="9169400" y="2582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6" name="Freeform 50"/>
                <p:cNvSpPr>
                  <a:spLocks/>
                </p:cNvSpPr>
                <p:nvPr/>
              </p:nvSpPr>
              <p:spPr bwMode="auto">
                <a:xfrm>
                  <a:off x="9163050" y="2573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7" name="Freeform 51"/>
                <p:cNvSpPr>
                  <a:spLocks/>
                </p:cNvSpPr>
                <p:nvPr/>
              </p:nvSpPr>
              <p:spPr bwMode="auto">
                <a:xfrm>
                  <a:off x="9166225" y="25765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8" name="Freeform 52"/>
                <p:cNvSpPr>
                  <a:spLocks/>
                </p:cNvSpPr>
                <p:nvPr/>
              </p:nvSpPr>
              <p:spPr bwMode="auto">
                <a:xfrm>
                  <a:off x="8964613" y="2573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09" name="Freeform 53"/>
                <p:cNvSpPr>
                  <a:spLocks/>
                </p:cNvSpPr>
                <p:nvPr/>
              </p:nvSpPr>
              <p:spPr bwMode="auto">
                <a:xfrm>
                  <a:off x="9169400" y="25892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0" name="Freeform 54"/>
                <p:cNvSpPr>
                  <a:spLocks/>
                </p:cNvSpPr>
                <p:nvPr/>
              </p:nvSpPr>
              <p:spPr bwMode="auto">
                <a:xfrm>
                  <a:off x="9169400" y="259556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1" name="Rectangle 55"/>
                <p:cNvSpPr>
                  <a:spLocks noChangeArrowheads="1"/>
                </p:cNvSpPr>
                <p:nvPr/>
              </p:nvSpPr>
              <p:spPr bwMode="auto">
                <a:xfrm>
                  <a:off x="9159875" y="2570163"/>
                  <a:ext cx="1588" cy="1588"/>
                </a:xfrm>
                <a:prstGeom prst="rect">
                  <a:avLst/>
                </a:prstGeom>
                <a:solidFill>
                  <a:srgbClr val="FFD60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2" name="Freeform 56"/>
                <p:cNvSpPr>
                  <a:spLocks/>
                </p:cNvSpPr>
                <p:nvPr/>
              </p:nvSpPr>
              <p:spPr bwMode="auto">
                <a:xfrm>
                  <a:off x="8956675" y="25923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3" name="Freeform 57"/>
                <p:cNvSpPr>
                  <a:spLocks/>
                </p:cNvSpPr>
                <p:nvPr/>
              </p:nvSpPr>
              <p:spPr bwMode="auto">
                <a:xfrm>
                  <a:off x="8959850" y="25828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4" name="Freeform 58"/>
                <p:cNvSpPr>
                  <a:spLocks/>
                </p:cNvSpPr>
                <p:nvPr/>
              </p:nvSpPr>
              <p:spPr bwMode="auto">
                <a:xfrm>
                  <a:off x="8959850" y="257651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5" name="Freeform 59"/>
                <p:cNvSpPr>
                  <a:spLocks/>
                </p:cNvSpPr>
                <p:nvPr/>
              </p:nvSpPr>
              <p:spPr bwMode="auto">
                <a:xfrm>
                  <a:off x="8956675" y="258603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6" name="Freeform 60"/>
                <p:cNvSpPr>
                  <a:spLocks/>
                </p:cNvSpPr>
                <p:nvPr/>
              </p:nvSpPr>
              <p:spPr bwMode="auto">
                <a:xfrm>
                  <a:off x="8937625" y="2560638"/>
                  <a:ext cx="250825" cy="223838"/>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2 w 78"/>
                    <a:gd name="T15" fmla="*/ 8 h 70"/>
                    <a:gd name="T16" fmla="*/ 72 w 78"/>
                    <a:gd name="T17" fmla="*/ 7 h 70"/>
                    <a:gd name="T18" fmla="*/ 72 w 78"/>
                    <a:gd name="T19" fmla="*/ 7 h 70"/>
                    <a:gd name="T20" fmla="*/ 71 w 78"/>
                    <a:gd name="T21" fmla="*/ 5 h 70"/>
                    <a:gd name="T22" fmla="*/ 71 w 78"/>
                    <a:gd name="T23" fmla="*/ 5 h 70"/>
                    <a:gd name="T24" fmla="*/ 70 w 78"/>
                    <a:gd name="T25" fmla="*/ 4 h 70"/>
                    <a:gd name="T26" fmla="*/ 70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1 w 78"/>
                    <a:gd name="T39" fmla="*/ 0 h 70"/>
                    <a:gd name="T40" fmla="*/ 8 w 78"/>
                    <a:gd name="T41" fmla="*/ 4 h 70"/>
                    <a:gd name="T42" fmla="*/ 8 w 78"/>
                    <a:gd name="T43" fmla="*/ 4 h 70"/>
                    <a:gd name="T44" fmla="*/ 7 w 78"/>
                    <a:gd name="T45" fmla="*/ 5 h 70"/>
                    <a:gd name="T46" fmla="*/ 7 w 78"/>
                    <a:gd name="T47" fmla="*/ 6 h 70"/>
                    <a:gd name="T48" fmla="*/ 7 w 78"/>
                    <a:gd name="T49" fmla="*/ 7 h 70"/>
                    <a:gd name="T50" fmla="*/ 7 w 78"/>
                    <a:gd name="T51" fmla="*/ 7 h 70"/>
                    <a:gd name="T52" fmla="*/ 6 w 78"/>
                    <a:gd name="T53" fmla="*/ 8 h 70"/>
                    <a:gd name="T54" fmla="*/ 6 w 78"/>
                    <a:gd name="T55" fmla="*/ 9 h 70"/>
                    <a:gd name="T56" fmla="*/ 6 w 78"/>
                    <a:gd name="T57" fmla="*/ 10 h 70"/>
                    <a:gd name="T58" fmla="*/ 6 w 78"/>
                    <a:gd name="T59" fmla="*/ 10 h 70"/>
                    <a:gd name="T60" fmla="*/ 6 w 78"/>
                    <a:gd name="T61" fmla="*/ 12 h 70"/>
                    <a:gd name="T62" fmla="*/ 6 w 78"/>
                    <a:gd name="T63" fmla="*/ 17 h 70"/>
                    <a:gd name="T64" fmla="*/ 5 w 78"/>
                    <a:gd name="T65" fmla="*/ 17 h 70"/>
                    <a:gd name="T66" fmla="*/ 0 w 78"/>
                    <a:gd name="T67" fmla="*/ 22 h 70"/>
                    <a:gd name="T68" fmla="*/ 0 w 78"/>
                    <a:gd name="T69" fmla="*/ 35 h 70"/>
                    <a:gd name="T70" fmla="*/ 6 w 78"/>
                    <a:gd name="T71" fmla="*/ 40 h 70"/>
                    <a:gd name="T72" fmla="*/ 24 w 78"/>
                    <a:gd name="T73" fmla="*/ 70 h 70"/>
                    <a:gd name="T74" fmla="*/ 54 w 78"/>
                    <a:gd name="T75" fmla="*/ 70 h 70"/>
                    <a:gd name="T76" fmla="*/ 72 w 78"/>
                    <a:gd name="T77" fmla="*/ 40 h 70"/>
                    <a:gd name="T78" fmla="*/ 78 w 78"/>
                    <a:gd name="T79" fmla="*/ 35 h 70"/>
                    <a:gd name="T80" fmla="*/ 78 w 78"/>
                    <a:gd name="T81" fmla="*/ 22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4"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2" y="8"/>
                        <a:pt x="72" y="8"/>
                        <a:pt x="72" y="8"/>
                      </a:cubicBezTo>
                      <a:cubicBezTo>
                        <a:pt x="72" y="8"/>
                        <a:pt x="72" y="7"/>
                        <a:pt x="72" y="7"/>
                      </a:cubicBezTo>
                      <a:cubicBezTo>
                        <a:pt x="72" y="7"/>
                        <a:pt x="72" y="7"/>
                        <a:pt x="72" y="7"/>
                      </a:cubicBezTo>
                      <a:cubicBezTo>
                        <a:pt x="71" y="6"/>
                        <a:pt x="71" y="6"/>
                        <a:pt x="71" y="5"/>
                      </a:cubicBezTo>
                      <a:cubicBezTo>
                        <a:pt x="71" y="5"/>
                        <a:pt x="71" y="5"/>
                        <a:pt x="71" y="5"/>
                      </a:cubicBezTo>
                      <a:cubicBezTo>
                        <a:pt x="71" y="4"/>
                        <a:pt x="70" y="4"/>
                        <a:pt x="70" y="4"/>
                      </a:cubicBezTo>
                      <a:cubicBezTo>
                        <a:pt x="70" y="4"/>
                        <a:pt x="70" y="4"/>
                        <a:pt x="70" y="4"/>
                      </a:cubicBezTo>
                      <a:cubicBezTo>
                        <a:pt x="70" y="3"/>
                        <a:pt x="70" y="3"/>
                        <a:pt x="69" y="3"/>
                      </a:cubicBezTo>
                      <a:cubicBezTo>
                        <a:pt x="69" y="3"/>
                        <a:pt x="69" y="3"/>
                        <a:pt x="69" y="3"/>
                      </a:cubicBezTo>
                      <a:cubicBezTo>
                        <a:pt x="68" y="3"/>
                        <a:pt x="66" y="3"/>
                        <a:pt x="63" y="3"/>
                      </a:cubicBezTo>
                      <a:cubicBezTo>
                        <a:pt x="59" y="3"/>
                        <a:pt x="55" y="2"/>
                        <a:pt x="52" y="1"/>
                      </a:cubicBezTo>
                      <a:cubicBezTo>
                        <a:pt x="47" y="2"/>
                        <a:pt x="40" y="3"/>
                        <a:pt x="32" y="3"/>
                      </a:cubicBezTo>
                      <a:cubicBezTo>
                        <a:pt x="24" y="3"/>
                        <a:pt x="16" y="2"/>
                        <a:pt x="11" y="0"/>
                      </a:cubicBezTo>
                      <a:cubicBezTo>
                        <a:pt x="10" y="1"/>
                        <a:pt x="9" y="3"/>
                        <a:pt x="8" y="4"/>
                      </a:cubicBezTo>
                      <a:cubicBezTo>
                        <a:pt x="8" y="4"/>
                        <a:pt x="8" y="4"/>
                        <a:pt x="8" y="4"/>
                      </a:cubicBezTo>
                      <a:cubicBezTo>
                        <a:pt x="8" y="5"/>
                        <a:pt x="8" y="5"/>
                        <a:pt x="7" y="5"/>
                      </a:cubicBezTo>
                      <a:cubicBezTo>
                        <a:pt x="7" y="6"/>
                        <a:pt x="7" y="6"/>
                        <a:pt x="7" y="6"/>
                      </a:cubicBezTo>
                      <a:cubicBezTo>
                        <a:pt x="7" y="6"/>
                        <a:pt x="7" y="6"/>
                        <a:pt x="7" y="7"/>
                      </a:cubicBezTo>
                      <a:cubicBezTo>
                        <a:pt x="7" y="7"/>
                        <a:pt x="7" y="7"/>
                        <a:pt x="7" y="7"/>
                      </a:cubicBezTo>
                      <a:cubicBezTo>
                        <a:pt x="7" y="8"/>
                        <a:pt x="6" y="8"/>
                        <a:pt x="6" y="8"/>
                      </a:cubicBezTo>
                      <a:cubicBezTo>
                        <a:pt x="6" y="8"/>
                        <a:pt x="6" y="9"/>
                        <a:pt x="6" y="9"/>
                      </a:cubicBezTo>
                      <a:cubicBezTo>
                        <a:pt x="6" y="9"/>
                        <a:pt x="6" y="10"/>
                        <a:pt x="6" y="10"/>
                      </a:cubicBezTo>
                      <a:cubicBezTo>
                        <a:pt x="6" y="10"/>
                        <a:pt x="6" y="10"/>
                        <a:pt x="6" y="10"/>
                      </a:cubicBezTo>
                      <a:cubicBezTo>
                        <a:pt x="6" y="11"/>
                        <a:pt x="6" y="11"/>
                        <a:pt x="6" y="12"/>
                      </a:cubicBezTo>
                      <a:cubicBezTo>
                        <a:pt x="6" y="17"/>
                        <a:pt x="6" y="17"/>
                        <a:pt x="6" y="17"/>
                      </a:cubicBezTo>
                      <a:cubicBezTo>
                        <a:pt x="6" y="17"/>
                        <a:pt x="5" y="17"/>
                        <a:pt x="5" y="17"/>
                      </a:cubicBezTo>
                      <a:cubicBezTo>
                        <a:pt x="2" y="17"/>
                        <a:pt x="0" y="20"/>
                        <a:pt x="0" y="22"/>
                      </a:cubicBezTo>
                      <a:cubicBezTo>
                        <a:pt x="0" y="35"/>
                        <a:pt x="0" y="35"/>
                        <a:pt x="0" y="35"/>
                      </a:cubicBezTo>
                      <a:cubicBezTo>
                        <a:pt x="0" y="38"/>
                        <a:pt x="3" y="40"/>
                        <a:pt x="6" y="40"/>
                      </a:cubicBezTo>
                      <a:cubicBezTo>
                        <a:pt x="6" y="40"/>
                        <a:pt x="16" y="70"/>
                        <a:pt x="24" y="70"/>
                      </a:cubicBezTo>
                      <a:cubicBezTo>
                        <a:pt x="54" y="70"/>
                        <a:pt x="54" y="70"/>
                        <a:pt x="54" y="70"/>
                      </a:cubicBezTo>
                      <a:cubicBezTo>
                        <a:pt x="63" y="70"/>
                        <a:pt x="72" y="40"/>
                        <a:pt x="72" y="40"/>
                      </a:cubicBezTo>
                      <a:cubicBezTo>
                        <a:pt x="76" y="40"/>
                        <a:pt x="78" y="38"/>
                        <a:pt x="78" y="35"/>
                      </a:cubicBezTo>
                      <a:cubicBezTo>
                        <a:pt x="78" y="22"/>
                        <a:pt x="78" y="22"/>
                        <a:pt x="78" y="22"/>
                      </a:cubicBezTo>
                      <a:cubicBezTo>
                        <a:pt x="78" y="20"/>
                        <a:pt x="77" y="18"/>
                        <a:pt x="74" y="17"/>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7" name="Freeform 61"/>
                <p:cNvSpPr>
                  <a:spLocks noEditPoints="1"/>
                </p:cNvSpPr>
                <p:nvPr/>
              </p:nvSpPr>
              <p:spPr bwMode="auto">
                <a:xfrm>
                  <a:off x="8959850" y="2605088"/>
                  <a:ext cx="215900" cy="71438"/>
                </a:xfrm>
                <a:custGeom>
                  <a:avLst/>
                  <a:gdLst>
                    <a:gd name="T0" fmla="*/ 66 w 67"/>
                    <a:gd name="T1" fmla="*/ 2 h 22"/>
                    <a:gd name="T2" fmla="*/ 49 w 67"/>
                    <a:gd name="T3" fmla="*/ 1 h 22"/>
                    <a:gd name="T4" fmla="*/ 33 w 67"/>
                    <a:gd name="T5" fmla="*/ 5 h 22"/>
                    <a:gd name="T6" fmla="*/ 17 w 67"/>
                    <a:gd name="T7" fmla="*/ 1 h 22"/>
                    <a:gd name="T8" fmla="*/ 0 w 67"/>
                    <a:gd name="T9" fmla="*/ 2 h 22"/>
                    <a:gd name="T10" fmla="*/ 0 w 67"/>
                    <a:gd name="T11" fmla="*/ 4 h 22"/>
                    <a:gd name="T12" fmla="*/ 2 w 67"/>
                    <a:gd name="T13" fmla="*/ 7 h 22"/>
                    <a:gd name="T14" fmla="*/ 4 w 67"/>
                    <a:gd name="T15" fmla="*/ 12 h 22"/>
                    <a:gd name="T16" fmla="*/ 20 w 67"/>
                    <a:gd name="T17" fmla="*/ 21 h 22"/>
                    <a:gd name="T18" fmla="*/ 31 w 67"/>
                    <a:gd name="T19" fmla="*/ 9 h 22"/>
                    <a:gd name="T20" fmla="*/ 33 w 67"/>
                    <a:gd name="T21" fmla="*/ 8 h 22"/>
                    <a:gd name="T22" fmla="*/ 36 w 67"/>
                    <a:gd name="T23" fmla="*/ 9 h 22"/>
                    <a:gd name="T24" fmla="*/ 47 w 67"/>
                    <a:gd name="T25" fmla="*/ 21 h 22"/>
                    <a:gd name="T26" fmla="*/ 62 w 67"/>
                    <a:gd name="T27" fmla="*/ 12 h 22"/>
                    <a:gd name="T28" fmla="*/ 64 w 67"/>
                    <a:gd name="T29" fmla="*/ 7 h 22"/>
                    <a:gd name="T30" fmla="*/ 66 w 67"/>
                    <a:gd name="T31" fmla="*/ 4 h 22"/>
                    <a:gd name="T32" fmla="*/ 66 w 67"/>
                    <a:gd name="T33" fmla="*/ 2 h 22"/>
                    <a:gd name="T34" fmla="*/ 25 w 67"/>
                    <a:gd name="T35" fmla="*/ 16 h 22"/>
                    <a:gd name="T36" fmla="*/ 13 w 67"/>
                    <a:gd name="T37" fmla="*/ 19 h 22"/>
                    <a:gd name="T38" fmla="*/ 6 w 67"/>
                    <a:gd name="T39" fmla="*/ 8 h 22"/>
                    <a:gd name="T40" fmla="*/ 18 w 67"/>
                    <a:gd name="T41" fmla="*/ 3 h 22"/>
                    <a:gd name="T42" fmla="*/ 26 w 67"/>
                    <a:gd name="T43" fmla="*/ 5 h 22"/>
                    <a:gd name="T44" fmla="*/ 25 w 67"/>
                    <a:gd name="T45" fmla="*/ 16 h 22"/>
                    <a:gd name="T46" fmla="*/ 53 w 67"/>
                    <a:gd name="T47" fmla="*/ 19 h 22"/>
                    <a:gd name="T48" fmla="*/ 41 w 67"/>
                    <a:gd name="T49" fmla="*/ 16 h 22"/>
                    <a:gd name="T50" fmla="*/ 41 w 67"/>
                    <a:gd name="T51" fmla="*/ 5 h 22"/>
                    <a:gd name="T52" fmla="*/ 49 w 67"/>
                    <a:gd name="T53" fmla="*/ 3 h 22"/>
                    <a:gd name="T54" fmla="*/ 61 w 67"/>
                    <a:gd name="T55" fmla="*/ 8 h 22"/>
                    <a:gd name="T56" fmla="*/ 53 w 67"/>
                    <a:gd name="T5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22">
                      <a:moveTo>
                        <a:pt x="66" y="2"/>
                      </a:moveTo>
                      <a:cubicBezTo>
                        <a:pt x="66" y="2"/>
                        <a:pt x="56" y="0"/>
                        <a:pt x="49" y="1"/>
                      </a:cubicBezTo>
                      <a:cubicBezTo>
                        <a:pt x="42" y="2"/>
                        <a:pt x="37" y="5"/>
                        <a:pt x="33" y="5"/>
                      </a:cubicBezTo>
                      <a:cubicBezTo>
                        <a:pt x="30" y="5"/>
                        <a:pt x="24" y="2"/>
                        <a:pt x="17" y="1"/>
                      </a:cubicBezTo>
                      <a:cubicBezTo>
                        <a:pt x="10" y="0"/>
                        <a:pt x="0" y="2"/>
                        <a:pt x="0" y="2"/>
                      </a:cubicBezTo>
                      <a:cubicBezTo>
                        <a:pt x="0" y="2"/>
                        <a:pt x="0" y="3"/>
                        <a:pt x="0" y="4"/>
                      </a:cubicBezTo>
                      <a:cubicBezTo>
                        <a:pt x="1" y="5"/>
                        <a:pt x="1" y="6"/>
                        <a:pt x="2" y="7"/>
                      </a:cubicBezTo>
                      <a:cubicBezTo>
                        <a:pt x="4" y="8"/>
                        <a:pt x="4" y="12"/>
                        <a:pt x="4" y="12"/>
                      </a:cubicBezTo>
                      <a:cubicBezTo>
                        <a:pt x="6" y="20"/>
                        <a:pt x="12" y="22"/>
                        <a:pt x="20" y="21"/>
                      </a:cubicBezTo>
                      <a:cubicBezTo>
                        <a:pt x="28" y="19"/>
                        <a:pt x="30" y="11"/>
                        <a:pt x="31" y="9"/>
                      </a:cubicBezTo>
                      <a:cubicBezTo>
                        <a:pt x="32" y="8"/>
                        <a:pt x="33" y="8"/>
                        <a:pt x="33" y="8"/>
                      </a:cubicBezTo>
                      <a:cubicBezTo>
                        <a:pt x="33" y="8"/>
                        <a:pt x="35" y="8"/>
                        <a:pt x="36" y="9"/>
                      </a:cubicBezTo>
                      <a:cubicBezTo>
                        <a:pt x="37" y="11"/>
                        <a:pt x="39" y="19"/>
                        <a:pt x="47" y="21"/>
                      </a:cubicBezTo>
                      <a:cubicBezTo>
                        <a:pt x="55" y="22"/>
                        <a:pt x="61" y="20"/>
                        <a:pt x="62" y="12"/>
                      </a:cubicBezTo>
                      <a:cubicBezTo>
                        <a:pt x="62" y="12"/>
                        <a:pt x="62" y="8"/>
                        <a:pt x="64" y="7"/>
                      </a:cubicBezTo>
                      <a:cubicBezTo>
                        <a:pt x="66" y="6"/>
                        <a:pt x="66" y="5"/>
                        <a:pt x="66" y="4"/>
                      </a:cubicBezTo>
                      <a:cubicBezTo>
                        <a:pt x="66" y="3"/>
                        <a:pt x="67" y="2"/>
                        <a:pt x="66" y="2"/>
                      </a:cubicBezTo>
                      <a:close/>
                      <a:moveTo>
                        <a:pt x="25" y="16"/>
                      </a:moveTo>
                      <a:cubicBezTo>
                        <a:pt x="23" y="19"/>
                        <a:pt x="19" y="20"/>
                        <a:pt x="13" y="19"/>
                      </a:cubicBezTo>
                      <a:cubicBezTo>
                        <a:pt x="8" y="18"/>
                        <a:pt x="6" y="14"/>
                        <a:pt x="6" y="8"/>
                      </a:cubicBezTo>
                      <a:cubicBezTo>
                        <a:pt x="6" y="1"/>
                        <a:pt x="18" y="3"/>
                        <a:pt x="18" y="3"/>
                      </a:cubicBezTo>
                      <a:cubicBezTo>
                        <a:pt x="22" y="4"/>
                        <a:pt x="22" y="4"/>
                        <a:pt x="26" y="5"/>
                      </a:cubicBezTo>
                      <a:cubicBezTo>
                        <a:pt x="30" y="6"/>
                        <a:pt x="27" y="13"/>
                        <a:pt x="25" y="16"/>
                      </a:cubicBezTo>
                      <a:close/>
                      <a:moveTo>
                        <a:pt x="53" y="19"/>
                      </a:moveTo>
                      <a:cubicBezTo>
                        <a:pt x="48" y="20"/>
                        <a:pt x="44" y="19"/>
                        <a:pt x="41" y="16"/>
                      </a:cubicBezTo>
                      <a:cubicBezTo>
                        <a:pt x="39" y="13"/>
                        <a:pt x="37" y="6"/>
                        <a:pt x="41" y="5"/>
                      </a:cubicBezTo>
                      <a:cubicBezTo>
                        <a:pt x="44" y="4"/>
                        <a:pt x="44" y="4"/>
                        <a:pt x="49" y="3"/>
                      </a:cubicBezTo>
                      <a:cubicBezTo>
                        <a:pt x="49" y="3"/>
                        <a:pt x="61" y="1"/>
                        <a:pt x="61" y="8"/>
                      </a:cubicBezTo>
                      <a:cubicBezTo>
                        <a:pt x="61" y="14"/>
                        <a:pt x="59" y="18"/>
                        <a:pt x="53" y="1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8" name="Oval 62"/>
                <p:cNvSpPr>
                  <a:spLocks noChangeArrowheads="1"/>
                </p:cNvSpPr>
                <p:nvPr/>
              </p:nvSpPr>
              <p:spPr bwMode="auto">
                <a:xfrm>
                  <a:off x="8964613" y="2614613"/>
                  <a:ext cx="6350" cy="635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19" name="Oval 63"/>
                <p:cNvSpPr>
                  <a:spLocks noChangeArrowheads="1"/>
                </p:cNvSpPr>
                <p:nvPr/>
              </p:nvSpPr>
              <p:spPr bwMode="auto">
                <a:xfrm>
                  <a:off x="9163050" y="2614613"/>
                  <a:ext cx="6350" cy="635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0" name="Freeform 67"/>
                <p:cNvSpPr>
                  <a:spLocks/>
                </p:cNvSpPr>
                <p:nvPr/>
              </p:nvSpPr>
              <p:spPr bwMode="auto">
                <a:xfrm>
                  <a:off x="9766300" y="2736850"/>
                  <a:ext cx="157163" cy="169863"/>
                </a:xfrm>
                <a:custGeom>
                  <a:avLst/>
                  <a:gdLst>
                    <a:gd name="T0" fmla="*/ 0 w 99"/>
                    <a:gd name="T1" fmla="*/ 10 h 107"/>
                    <a:gd name="T2" fmla="*/ 10 w 99"/>
                    <a:gd name="T3" fmla="*/ 0 h 107"/>
                    <a:gd name="T4" fmla="*/ 89 w 99"/>
                    <a:gd name="T5" fmla="*/ 0 h 107"/>
                    <a:gd name="T6" fmla="*/ 99 w 99"/>
                    <a:gd name="T7" fmla="*/ 10 h 107"/>
                    <a:gd name="T8" fmla="*/ 72 w 99"/>
                    <a:gd name="T9" fmla="*/ 99 h 107"/>
                    <a:gd name="T10" fmla="*/ 36 w 99"/>
                    <a:gd name="T11" fmla="*/ 107 h 107"/>
                    <a:gd name="T12" fmla="*/ 6 w 99"/>
                    <a:gd name="T13" fmla="*/ 65 h 107"/>
                    <a:gd name="T14" fmla="*/ 0 w 99"/>
                    <a:gd name="T15" fmla="*/ 1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07">
                      <a:moveTo>
                        <a:pt x="0" y="10"/>
                      </a:moveTo>
                      <a:lnTo>
                        <a:pt x="10" y="0"/>
                      </a:lnTo>
                      <a:lnTo>
                        <a:pt x="89" y="0"/>
                      </a:lnTo>
                      <a:lnTo>
                        <a:pt x="99" y="10"/>
                      </a:lnTo>
                      <a:lnTo>
                        <a:pt x="72" y="99"/>
                      </a:lnTo>
                      <a:lnTo>
                        <a:pt x="36" y="107"/>
                      </a:lnTo>
                      <a:lnTo>
                        <a:pt x="6" y="65"/>
                      </a:lnTo>
                      <a:lnTo>
                        <a:pt x="0" y="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1" name="Freeform 68"/>
                <p:cNvSpPr>
                  <a:spLocks/>
                </p:cNvSpPr>
                <p:nvPr/>
              </p:nvSpPr>
              <p:spPr bwMode="auto">
                <a:xfrm>
                  <a:off x="9675813" y="4335463"/>
                  <a:ext cx="157163" cy="79375"/>
                </a:xfrm>
                <a:custGeom>
                  <a:avLst/>
                  <a:gdLst>
                    <a:gd name="T0" fmla="*/ 24 w 49"/>
                    <a:gd name="T1" fmla="*/ 0 h 25"/>
                    <a:gd name="T2" fmla="*/ 0 w 49"/>
                    <a:gd name="T3" fmla="*/ 25 h 25"/>
                    <a:gd name="T4" fmla="*/ 49 w 49"/>
                    <a:gd name="T5" fmla="*/ 25 h 25"/>
                    <a:gd name="T6" fmla="*/ 24 w 49"/>
                    <a:gd name="T7" fmla="*/ 0 h 25"/>
                  </a:gdLst>
                  <a:ahLst/>
                  <a:cxnLst>
                    <a:cxn ang="0">
                      <a:pos x="T0" y="T1"/>
                    </a:cxn>
                    <a:cxn ang="0">
                      <a:pos x="T2" y="T3"/>
                    </a:cxn>
                    <a:cxn ang="0">
                      <a:pos x="T4" y="T5"/>
                    </a:cxn>
                    <a:cxn ang="0">
                      <a:pos x="T6" y="T7"/>
                    </a:cxn>
                  </a:cxnLst>
                  <a:rect l="0" t="0" r="r" b="b"/>
                  <a:pathLst>
                    <a:path w="49" h="25">
                      <a:moveTo>
                        <a:pt x="24" y="0"/>
                      </a:moveTo>
                      <a:cubicBezTo>
                        <a:pt x="11" y="0"/>
                        <a:pt x="0" y="11"/>
                        <a:pt x="0" y="25"/>
                      </a:cubicBezTo>
                      <a:cubicBezTo>
                        <a:pt x="49" y="25"/>
                        <a:pt x="49" y="25"/>
                        <a:pt x="49" y="25"/>
                      </a:cubicBezTo>
                      <a:cubicBezTo>
                        <a:pt x="49" y="11"/>
                        <a:pt x="38" y="0"/>
                        <a:pt x="24"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2" name="Freeform 69"/>
                <p:cNvSpPr>
                  <a:spLocks/>
                </p:cNvSpPr>
                <p:nvPr/>
              </p:nvSpPr>
              <p:spPr bwMode="auto">
                <a:xfrm>
                  <a:off x="9653588" y="3484563"/>
                  <a:ext cx="201613" cy="866775"/>
                </a:xfrm>
                <a:custGeom>
                  <a:avLst/>
                  <a:gdLst>
                    <a:gd name="T0" fmla="*/ 99 w 127"/>
                    <a:gd name="T1" fmla="*/ 546 h 546"/>
                    <a:gd name="T2" fmla="*/ 24 w 127"/>
                    <a:gd name="T3" fmla="*/ 546 h 546"/>
                    <a:gd name="T4" fmla="*/ 0 w 127"/>
                    <a:gd name="T5" fmla="*/ 0 h 546"/>
                    <a:gd name="T6" fmla="*/ 127 w 127"/>
                    <a:gd name="T7" fmla="*/ 0 h 546"/>
                    <a:gd name="T8" fmla="*/ 99 w 127"/>
                    <a:gd name="T9" fmla="*/ 546 h 546"/>
                  </a:gdLst>
                  <a:ahLst/>
                  <a:cxnLst>
                    <a:cxn ang="0">
                      <a:pos x="T0" y="T1"/>
                    </a:cxn>
                    <a:cxn ang="0">
                      <a:pos x="T2" y="T3"/>
                    </a:cxn>
                    <a:cxn ang="0">
                      <a:pos x="T4" y="T5"/>
                    </a:cxn>
                    <a:cxn ang="0">
                      <a:pos x="T6" y="T7"/>
                    </a:cxn>
                    <a:cxn ang="0">
                      <a:pos x="T8" y="T9"/>
                    </a:cxn>
                  </a:cxnLst>
                  <a:rect l="0" t="0" r="r" b="b"/>
                  <a:pathLst>
                    <a:path w="127" h="546">
                      <a:moveTo>
                        <a:pt x="99" y="546"/>
                      </a:moveTo>
                      <a:lnTo>
                        <a:pt x="24" y="546"/>
                      </a:lnTo>
                      <a:lnTo>
                        <a:pt x="0" y="0"/>
                      </a:lnTo>
                      <a:lnTo>
                        <a:pt x="127" y="0"/>
                      </a:lnTo>
                      <a:lnTo>
                        <a:pt x="99" y="5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3" name="Freeform 70"/>
                <p:cNvSpPr>
                  <a:spLocks/>
                </p:cNvSpPr>
                <p:nvPr/>
              </p:nvSpPr>
              <p:spPr bwMode="auto">
                <a:xfrm>
                  <a:off x="9829800" y="3484563"/>
                  <a:ext cx="201613" cy="866775"/>
                </a:xfrm>
                <a:custGeom>
                  <a:avLst/>
                  <a:gdLst>
                    <a:gd name="T0" fmla="*/ 103 w 127"/>
                    <a:gd name="T1" fmla="*/ 546 h 546"/>
                    <a:gd name="T2" fmla="*/ 28 w 127"/>
                    <a:gd name="T3" fmla="*/ 546 h 546"/>
                    <a:gd name="T4" fmla="*/ 0 w 127"/>
                    <a:gd name="T5" fmla="*/ 0 h 546"/>
                    <a:gd name="T6" fmla="*/ 127 w 127"/>
                    <a:gd name="T7" fmla="*/ 0 h 546"/>
                    <a:gd name="T8" fmla="*/ 103 w 127"/>
                    <a:gd name="T9" fmla="*/ 546 h 546"/>
                  </a:gdLst>
                  <a:ahLst/>
                  <a:cxnLst>
                    <a:cxn ang="0">
                      <a:pos x="T0" y="T1"/>
                    </a:cxn>
                    <a:cxn ang="0">
                      <a:pos x="T2" y="T3"/>
                    </a:cxn>
                    <a:cxn ang="0">
                      <a:pos x="T4" y="T5"/>
                    </a:cxn>
                    <a:cxn ang="0">
                      <a:pos x="T6" y="T7"/>
                    </a:cxn>
                    <a:cxn ang="0">
                      <a:pos x="T8" y="T9"/>
                    </a:cxn>
                  </a:cxnLst>
                  <a:rect l="0" t="0" r="r" b="b"/>
                  <a:pathLst>
                    <a:path w="127" h="546">
                      <a:moveTo>
                        <a:pt x="103" y="546"/>
                      </a:moveTo>
                      <a:lnTo>
                        <a:pt x="28" y="546"/>
                      </a:lnTo>
                      <a:lnTo>
                        <a:pt x="0" y="0"/>
                      </a:lnTo>
                      <a:lnTo>
                        <a:pt x="127" y="0"/>
                      </a:lnTo>
                      <a:lnTo>
                        <a:pt x="103" y="5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4" name="Freeform 71"/>
                <p:cNvSpPr>
                  <a:spLocks/>
                </p:cNvSpPr>
                <p:nvPr/>
              </p:nvSpPr>
              <p:spPr bwMode="auto">
                <a:xfrm>
                  <a:off x="9858375" y="4335463"/>
                  <a:ext cx="157163" cy="79375"/>
                </a:xfrm>
                <a:custGeom>
                  <a:avLst/>
                  <a:gdLst>
                    <a:gd name="T0" fmla="*/ 25 w 49"/>
                    <a:gd name="T1" fmla="*/ 0 h 25"/>
                    <a:gd name="T2" fmla="*/ 0 w 49"/>
                    <a:gd name="T3" fmla="*/ 25 h 25"/>
                    <a:gd name="T4" fmla="*/ 49 w 49"/>
                    <a:gd name="T5" fmla="*/ 25 h 25"/>
                    <a:gd name="T6" fmla="*/ 25 w 49"/>
                    <a:gd name="T7" fmla="*/ 0 h 25"/>
                  </a:gdLst>
                  <a:ahLst/>
                  <a:cxnLst>
                    <a:cxn ang="0">
                      <a:pos x="T0" y="T1"/>
                    </a:cxn>
                    <a:cxn ang="0">
                      <a:pos x="T2" y="T3"/>
                    </a:cxn>
                    <a:cxn ang="0">
                      <a:pos x="T4" y="T5"/>
                    </a:cxn>
                    <a:cxn ang="0">
                      <a:pos x="T6" y="T7"/>
                    </a:cxn>
                  </a:cxnLst>
                  <a:rect l="0" t="0" r="r" b="b"/>
                  <a:pathLst>
                    <a:path w="49" h="25">
                      <a:moveTo>
                        <a:pt x="25" y="0"/>
                      </a:moveTo>
                      <a:cubicBezTo>
                        <a:pt x="11" y="0"/>
                        <a:pt x="0" y="11"/>
                        <a:pt x="0" y="25"/>
                      </a:cubicBezTo>
                      <a:cubicBezTo>
                        <a:pt x="49" y="25"/>
                        <a:pt x="49" y="25"/>
                        <a:pt x="49" y="25"/>
                      </a:cubicBezTo>
                      <a:cubicBezTo>
                        <a:pt x="49" y="11"/>
                        <a:pt x="38" y="0"/>
                        <a:pt x="25"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5" name="Freeform 72"/>
                <p:cNvSpPr>
                  <a:spLocks/>
                </p:cNvSpPr>
                <p:nvPr/>
              </p:nvSpPr>
              <p:spPr bwMode="auto">
                <a:xfrm>
                  <a:off x="9750425" y="2755900"/>
                  <a:ext cx="195263" cy="530225"/>
                </a:xfrm>
                <a:custGeom>
                  <a:avLst/>
                  <a:gdLst>
                    <a:gd name="T0" fmla="*/ 123 w 123"/>
                    <a:gd name="T1" fmla="*/ 71 h 334"/>
                    <a:gd name="T2" fmla="*/ 62 w 123"/>
                    <a:gd name="T3" fmla="*/ 0 h 334"/>
                    <a:gd name="T4" fmla="*/ 0 w 123"/>
                    <a:gd name="T5" fmla="*/ 65 h 334"/>
                    <a:gd name="T6" fmla="*/ 46 w 123"/>
                    <a:gd name="T7" fmla="*/ 308 h 334"/>
                    <a:gd name="T8" fmla="*/ 58 w 123"/>
                    <a:gd name="T9" fmla="*/ 334 h 334"/>
                    <a:gd name="T10" fmla="*/ 72 w 123"/>
                    <a:gd name="T11" fmla="*/ 308 h 334"/>
                    <a:gd name="T12" fmla="*/ 123 w 123"/>
                    <a:gd name="T13" fmla="*/ 71 h 334"/>
                  </a:gdLst>
                  <a:ahLst/>
                  <a:cxnLst>
                    <a:cxn ang="0">
                      <a:pos x="T0" y="T1"/>
                    </a:cxn>
                    <a:cxn ang="0">
                      <a:pos x="T2" y="T3"/>
                    </a:cxn>
                    <a:cxn ang="0">
                      <a:pos x="T4" y="T5"/>
                    </a:cxn>
                    <a:cxn ang="0">
                      <a:pos x="T6" y="T7"/>
                    </a:cxn>
                    <a:cxn ang="0">
                      <a:pos x="T8" y="T9"/>
                    </a:cxn>
                    <a:cxn ang="0">
                      <a:pos x="T10" y="T11"/>
                    </a:cxn>
                    <a:cxn ang="0">
                      <a:pos x="T12" y="T13"/>
                    </a:cxn>
                  </a:cxnLst>
                  <a:rect l="0" t="0" r="r" b="b"/>
                  <a:pathLst>
                    <a:path w="123" h="334">
                      <a:moveTo>
                        <a:pt x="123" y="71"/>
                      </a:moveTo>
                      <a:lnTo>
                        <a:pt x="62" y="0"/>
                      </a:lnTo>
                      <a:lnTo>
                        <a:pt x="0" y="65"/>
                      </a:lnTo>
                      <a:lnTo>
                        <a:pt x="46" y="308"/>
                      </a:lnTo>
                      <a:lnTo>
                        <a:pt x="58" y="334"/>
                      </a:lnTo>
                      <a:lnTo>
                        <a:pt x="72" y="308"/>
                      </a:lnTo>
                      <a:lnTo>
                        <a:pt x="123" y="71"/>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6" name="Freeform 73"/>
                <p:cNvSpPr>
                  <a:spLocks/>
                </p:cNvSpPr>
                <p:nvPr/>
              </p:nvSpPr>
              <p:spPr bwMode="auto">
                <a:xfrm>
                  <a:off x="9729788" y="2400300"/>
                  <a:ext cx="247650" cy="311150"/>
                </a:xfrm>
                <a:custGeom>
                  <a:avLst/>
                  <a:gdLst>
                    <a:gd name="T0" fmla="*/ 68 w 77"/>
                    <a:gd name="T1" fmla="*/ 59 h 97"/>
                    <a:gd name="T2" fmla="*/ 28 w 77"/>
                    <a:gd name="T3" fmla="*/ 90 h 97"/>
                    <a:gd name="T4" fmla="*/ 8 w 77"/>
                    <a:gd name="T5" fmla="*/ 39 h 97"/>
                    <a:gd name="T6" fmla="*/ 57 w 77"/>
                    <a:gd name="T7" fmla="*/ 6 h 97"/>
                    <a:gd name="T8" fmla="*/ 68 w 77"/>
                    <a:gd name="T9" fmla="*/ 59 h 97"/>
                  </a:gdLst>
                  <a:ahLst/>
                  <a:cxnLst>
                    <a:cxn ang="0">
                      <a:pos x="T0" y="T1"/>
                    </a:cxn>
                    <a:cxn ang="0">
                      <a:pos x="T2" y="T3"/>
                    </a:cxn>
                    <a:cxn ang="0">
                      <a:pos x="T4" y="T5"/>
                    </a:cxn>
                    <a:cxn ang="0">
                      <a:pos x="T6" y="T7"/>
                    </a:cxn>
                    <a:cxn ang="0">
                      <a:pos x="T8" y="T9"/>
                    </a:cxn>
                  </a:cxnLst>
                  <a:rect l="0" t="0" r="r" b="b"/>
                  <a:pathLst>
                    <a:path w="77" h="97">
                      <a:moveTo>
                        <a:pt x="68" y="59"/>
                      </a:moveTo>
                      <a:cubicBezTo>
                        <a:pt x="54" y="97"/>
                        <a:pt x="46" y="96"/>
                        <a:pt x="28" y="90"/>
                      </a:cubicBezTo>
                      <a:cubicBezTo>
                        <a:pt x="9" y="84"/>
                        <a:pt x="0" y="61"/>
                        <a:pt x="8" y="39"/>
                      </a:cubicBezTo>
                      <a:cubicBezTo>
                        <a:pt x="15" y="17"/>
                        <a:pt x="39" y="0"/>
                        <a:pt x="57" y="6"/>
                      </a:cubicBezTo>
                      <a:cubicBezTo>
                        <a:pt x="76" y="12"/>
                        <a:pt x="77" y="37"/>
                        <a:pt x="68" y="5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7" name="Freeform 74"/>
                <p:cNvSpPr>
                  <a:spLocks/>
                </p:cNvSpPr>
                <p:nvPr/>
              </p:nvSpPr>
              <p:spPr bwMode="auto">
                <a:xfrm>
                  <a:off x="9685338" y="2387600"/>
                  <a:ext cx="276225" cy="339725"/>
                </a:xfrm>
                <a:custGeom>
                  <a:avLst/>
                  <a:gdLst>
                    <a:gd name="T0" fmla="*/ 74 w 86"/>
                    <a:gd name="T1" fmla="*/ 22 h 106"/>
                    <a:gd name="T2" fmla="*/ 62 w 86"/>
                    <a:gd name="T3" fmla="*/ 90 h 106"/>
                    <a:gd name="T4" fmla="*/ 25 w 86"/>
                    <a:gd name="T5" fmla="*/ 87 h 106"/>
                    <a:gd name="T6" fmla="*/ 25 w 86"/>
                    <a:gd name="T7" fmla="*/ 8 h 106"/>
                    <a:gd name="T8" fmla="*/ 74 w 86"/>
                    <a:gd name="T9" fmla="*/ 22 h 106"/>
                  </a:gdLst>
                  <a:ahLst/>
                  <a:cxnLst>
                    <a:cxn ang="0">
                      <a:pos x="T0" y="T1"/>
                    </a:cxn>
                    <a:cxn ang="0">
                      <a:pos x="T2" y="T3"/>
                    </a:cxn>
                    <a:cxn ang="0">
                      <a:pos x="T4" y="T5"/>
                    </a:cxn>
                    <a:cxn ang="0">
                      <a:pos x="T6" y="T7"/>
                    </a:cxn>
                    <a:cxn ang="0">
                      <a:pos x="T8" y="T9"/>
                    </a:cxn>
                  </a:cxnLst>
                  <a:rect l="0" t="0" r="r" b="b"/>
                  <a:pathLst>
                    <a:path w="86" h="106">
                      <a:moveTo>
                        <a:pt x="74" y="22"/>
                      </a:moveTo>
                      <a:cubicBezTo>
                        <a:pt x="86" y="41"/>
                        <a:pt x="77" y="81"/>
                        <a:pt x="62" y="90"/>
                      </a:cubicBezTo>
                      <a:cubicBezTo>
                        <a:pt x="48" y="98"/>
                        <a:pt x="36" y="106"/>
                        <a:pt x="25" y="87"/>
                      </a:cubicBezTo>
                      <a:cubicBezTo>
                        <a:pt x="14" y="68"/>
                        <a:pt x="0" y="19"/>
                        <a:pt x="25" y="8"/>
                      </a:cubicBezTo>
                      <a:cubicBezTo>
                        <a:pt x="40" y="0"/>
                        <a:pt x="63" y="3"/>
                        <a:pt x="74" y="22"/>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8" name="Freeform 75"/>
                <p:cNvSpPr>
                  <a:spLocks/>
                </p:cNvSpPr>
                <p:nvPr/>
              </p:nvSpPr>
              <p:spPr bwMode="auto">
                <a:xfrm>
                  <a:off x="9782175" y="2636838"/>
                  <a:ext cx="125413" cy="150813"/>
                </a:xfrm>
                <a:custGeom>
                  <a:avLst/>
                  <a:gdLst>
                    <a:gd name="T0" fmla="*/ 79 w 79"/>
                    <a:gd name="T1" fmla="*/ 63 h 95"/>
                    <a:gd name="T2" fmla="*/ 38 w 79"/>
                    <a:gd name="T3" fmla="*/ 95 h 95"/>
                    <a:gd name="T4" fmla="*/ 0 w 79"/>
                    <a:gd name="T5" fmla="*/ 63 h 95"/>
                    <a:gd name="T6" fmla="*/ 0 w 79"/>
                    <a:gd name="T7" fmla="*/ 0 h 95"/>
                    <a:gd name="T8" fmla="*/ 79 w 79"/>
                    <a:gd name="T9" fmla="*/ 0 h 95"/>
                    <a:gd name="T10" fmla="*/ 79 w 79"/>
                    <a:gd name="T11" fmla="*/ 63 h 95"/>
                  </a:gdLst>
                  <a:ahLst/>
                  <a:cxnLst>
                    <a:cxn ang="0">
                      <a:pos x="T0" y="T1"/>
                    </a:cxn>
                    <a:cxn ang="0">
                      <a:pos x="T2" y="T3"/>
                    </a:cxn>
                    <a:cxn ang="0">
                      <a:pos x="T4" y="T5"/>
                    </a:cxn>
                    <a:cxn ang="0">
                      <a:pos x="T6" y="T7"/>
                    </a:cxn>
                    <a:cxn ang="0">
                      <a:pos x="T8" y="T9"/>
                    </a:cxn>
                    <a:cxn ang="0">
                      <a:pos x="T10" y="T11"/>
                    </a:cxn>
                  </a:cxnLst>
                  <a:rect l="0" t="0" r="r" b="b"/>
                  <a:pathLst>
                    <a:path w="79" h="95">
                      <a:moveTo>
                        <a:pt x="79" y="63"/>
                      </a:moveTo>
                      <a:lnTo>
                        <a:pt x="38" y="95"/>
                      </a:lnTo>
                      <a:lnTo>
                        <a:pt x="0" y="63"/>
                      </a:lnTo>
                      <a:lnTo>
                        <a:pt x="0" y="0"/>
                      </a:lnTo>
                      <a:lnTo>
                        <a:pt x="79" y="0"/>
                      </a:lnTo>
                      <a:lnTo>
                        <a:pt x="79" y="63"/>
                      </a:lnTo>
                      <a:close/>
                    </a:path>
                  </a:pathLst>
                </a:custGeom>
                <a:solidFill>
                  <a:srgbClr val="C3A47C"/>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29" name="Freeform 76"/>
                <p:cNvSpPr>
                  <a:spLocks/>
                </p:cNvSpPr>
                <p:nvPr/>
              </p:nvSpPr>
              <p:spPr bwMode="auto">
                <a:xfrm>
                  <a:off x="9480550" y="2774950"/>
                  <a:ext cx="269875" cy="700088"/>
                </a:xfrm>
                <a:custGeom>
                  <a:avLst/>
                  <a:gdLst>
                    <a:gd name="T0" fmla="*/ 84 w 84"/>
                    <a:gd name="T1" fmla="*/ 9 h 218"/>
                    <a:gd name="T2" fmla="*/ 51 w 84"/>
                    <a:gd name="T3" fmla="*/ 0 h 218"/>
                    <a:gd name="T4" fmla="*/ 0 w 84"/>
                    <a:gd name="T5" fmla="*/ 218 h 218"/>
                    <a:gd name="T6" fmla="*/ 34 w 84"/>
                    <a:gd name="T7" fmla="*/ 218 h 218"/>
                    <a:gd name="T8" fmla="*/ 84 w 84"/>
                    <a:gd name="T9" fmla="*/ 9 h 218"/>
                  </a:gdLst>
                  <a:ahLst/>
                  <a:cxnLst>
                    <a:cxn ang="0">
                      <a:pos x="T0" y="T1"/>
                    </a:cxn>
                    <a:cxn ang="0">
                      <a:pos x="T2" y="T3"/>
                    </a:cxn>
                    <a:cxn ang="0">
                      <a:pos x="T4" y="T5"/>
                    </a:cxn>
                    <a:cxn ang="0">
                      <a:pos x="T6" y="T7"/>
                    </a:cxn>
                    <a:cxn ang="0">
                      <a:pos x="T8" y="T9"/>
                    </a:cxn>
                  </a:cxnLst>
                  <a:rect l="0" t="0" r="r" b="b"/>
                  <a:pathLst>
                    <a:path w="84" h="218">
                      <a:moveTo>
                        <a:pt x="84" y="9"/>
                      </a:moveTo>
                      <a:cubicBezTo>
                        <a:pt x="73" y="6"/>
                        <a:pt x="62" y="3"/>
                        <a:pt x="51" y="0"/>
                      </a:cubicBezTo>
                      <a:cubicBezTo>
                        <a:pt x="18" y="71"/>
                        <a:pt x="7" y="141"/>
                        <a:pt x="0" y="218"/>
                      </a:cubicBezTo>
                      <a:cubicBezTo>
                        <a:pt x="34" y="218"/>
                        <a:pt x="34" y="218"/>
                        <a:pt x="34" y="218"/>
                      </a:cubicBezTo>
                      <a:cubicBezTo>
                        <a:pt x="42" y="144"/>
                        <a:pt x="53" y="77"/>
                        <a:pt x="84" y="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0" name="Freeform 77"/>
                <p:cNvSpPr>
                  <a:spLocks/>
                </p:cNvSpPr>
                <p:nvPr/>
              </p:nvSpPr>
              <p:spPr bwMode="auto">
                <a:xfrm>
                  <a:off x="9939338" y="2774950"/>
                  <a:ext cx="273050" cy="700088"/>
                </a:xfrm>
                <a:custGeom>
                  <a:avLst/>
                  <a:gdLst>
                    <a:gd name="T0" fmla="*/ 0 w 85"/>
                    <a:gd name="T1" fmla="*/ 9 h 218"/>
                    <a:gd name="T2" fmla="*/ 34 w 85"/>
                    <a:gd name="T3" fmla="*/ 0 h 218"/>
                    <a:gd name="T4" fmla="*/ 85 w 85"/>
                    <a:gd name="T5" fmla="*/ 218 h 218"/>
                    <a:gd name="T6" fmla="*/ 50 w 85"/>
                    <a:gd name="T7" fmla="*/ 218 h 218"/>
                    <a:gd name="T8" fmla="*/ 0 w 85"/>
                    <a:gd name="T9" fmla="*/ 9 h 218"/>
                  </a:gdLst>
                  <a:ahLst/>
                  <a:cxnLst>
                    <a:cxn ang="0">
                      <a:pos x="T0" y="T1"/>
                    </a:cxn>
                    <a:cxn ang="0">
                      <a:pos x="T2" y="T3"/>
                    </a:cxn>
                    <a:cxn ang="0">
                      <a:pos x="T4" y="T5"/>
                    </a:cxn>
                    <a:cxn ang="0">
                      <a:pos x="T6" y="T7"/>
                    </a:cxn>
                    <a:cxn ang="0">
                      <a:pos x="T8" y="T9"/>
                    </a:cxn>
                  </a:cxnLst>
                  <a:rect l="0" t="0" r="r" b="b"/>
                  <a:pathLst>
                    <a:path w="85" h="218">
                      <a:moveTo>
                        <a:pt x="0" y="9"/>
                      </a:moveTo>
                      <a:cubicBezTo>
                        <a:pt x="12" y="6"/>
                        <a:pt x="23" y="3"/>
                        <a:pt x="34" y="0"/>
                      </a:cubicBezTo>
                      <a:cubicBezTo>
                        <a:pt x="67" y="71"/>
                        <a:pt x="77" y="141"/>
                        <a:pt x="85" y="218"/>
                      </a:cubicBezTo>
                      <a:cubicBezTo>
                        <a:pt x="50" y="218"/>
                        <a:pt x="50" y="218"/>
                        <a:pt x="50" y="218"/>
                      </a:cubicBezTo>
                      <a:cubicBezTo>
                        <a:pt x="42" y="144"/>
                        <a:pt x="32" y="77"/>
                        <a:pt x="0" y="9"/>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1" name="Freeform 78"/>
                <p:cNvSpPr>
                  <a:spLocks/>
                </p:cNvSpPr>
                <p:nvPr/>
              </p:nvSpPr>
              <p:spPr bwMode="auto">
                <a:xfrm>
                  <a:off x="9493250" y="3475038"/>
                  <a:ext cx="82550" cy="90488"/>
                </a:xfrm>
                <a:custGeom>
                  <a:avLst/>
                  <a:gdLst>
                    <a:gd name="T0" fmla="*/ 0 w 26"/>
                    <a:gd name="T1" fmla="*/ 0 h 28"/>
                    <a:gd name="T2" fmla="*/ 0 w 26"/>
                    <a:gd name="T3" fmla="*/ 16 h 28"/>
                    <a:gd name="T4" fmla="*/ 13 w 26"/>
                    <a:gd name="T5" fmla="*/ 28 h 28"/>
                    <a:gd name="T6" fmla="*/ 26 w 26"/>
                    <a:gd name="T7" fmla="*/ 16 h 28"/>
                    <a:gd name="T8" fmla="*/ 26 w 26"/>
                    <a:gd name="T9" fmla="*/ 0 h 28"/>
                    <a:gd name="T10" fmla="*/ 0 w 26"/>
                    <a:gd name="T11" fmla="*/ 0 h 28"/>
                  </a:gdLst>
                  <a:ahLst/>
                  <a:cxnLst>
                    <a:cxn ang="0">
                      <a:pos x="T0" y="T1"/>
                    </a:cxn>
                    <a:cxn ang="0">
                      <a:pos x="T2" y="T3"/>
                    </a:cxn>
                    <a:cxn ang="0">
                      <a:pos x="T4" y="T5"/>
                    </a:cxn>
                    <a:cxn ang="0">
                      <a:pos x="T6" y="T7"/>
                    </a:cxn>
                    <a:cxn ang="0">
                      <a:pos x="T8" y="T9"/>
                    </a:cxn>
                    <a:cxn ang="0">
                      <a:pos x="T10" y="T11"/>
                    </a:cxn>
                  </a:cxnLst>
                  <a:rect l="0" t="0" r="r" b="b"/>
                  <a:pathLst>
                    <a:path w="26" h="28">
                      <a:moveTo>
                        <a:pt x="0" y="0"/>
                      </a:moveTo>
                      <a:cubicBezTo>
                        <a:pt x="0" y="16"/>
                        <a:pt x="0" y="16"/>
                        <a:pt x="0" y="16"/>
                      </a:cubicBezTo>
                      <a:cubicBezTo>
                        <a:pt x="0" y="23"/>
                        <a:pt x="6" y="28"/>
                        <a:pt x="13" y="28"/>
                      </a:cubicBezTo>
                      <a:cubicBezTo>
                        <a:pt x="20" y="28"/>
                        <a:pt x="26" y="23"/>
                        <a:pt x="26" y="16"/>
                      </a:cubicBezTo>
                      <a:cubicBezTo>
                        <a:pt x="26" y="0"/>
                        <a:pt x="26" y="0"/>
                        <a:pt x="26"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2" name="Freeform 79"/>
                <p:cNvSpPr>
                  <a:spLocks/>
                </p:cNvSpPr>
                <p:nvPr/>
              </p:nvSpPr>
              <p:spPr bwMode="auto">
                <a:xfrm>
                  <a:off x="10115550" y="3475038"/>
                  <a:ext cx="80963" cy="90488"/>
                </a:xfrm>
                <a:custGeom>
                  <a:avLst/>
                  <a:gdLst>
                    <a:gd name="T0" fmla="*/ 0 w 25"/>
                    <a:gd name="T1" fmla="*/ 0 h 28"/>
                    <a:gd name="T2" fmla="*/ 0 w 25"/>
                    <a:gd name="T3" fmla="*/ 16 h 28"/>
                    <a:gd name="T4" fmla="*/ 12 w 25"/>
                    <a:gd name="T5" fmla="*/ 28 h 28"/>
                    <a:gd name="T6" fmla="*/ 25 w 25"/>
                    <a:gd name="T7" fmla="*/ 16 h 28"/>
                    <a:gd name="T8" fmla="*/ 25 w 25"/>
                    <a:gd name="T9" fmla="*/ 0 h 28"/>
                    <a:gd name="T10" fmla="*/ 0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0" y="0"/>
                      </a:moveTo>
                      <a:cubicBezTo>
                        <a:pt x="0" y="16"/>
                        <a:pt x="0" y="16"/>
                        <a:pt x="0" y="16"/>
                      </a:cubicBezTo>
                      <a:cubicBezTo>
                        <a:pt x="0" y="23"/>
                        <a:pt x="5" y="28"/>
                        <a:pt x="12" y="28"/>
                      </a:cubicBezTo>
                      <a:cubicBezTo>
                        <a:pt x="19" y="28"/>
                        <a:pt x="25" y="23"/>
                        <a:pt x="25" y="16"/>
                      </a:cubicBezTo>
                      <a:cubicBezTo>
                        <a:pt x="25" y="0"/>
                        <a:pt x="25" y="0"/>
                        <a:pt x="25" y="0"/>
                      </a:cubicBezTo>
                      <a:lnTo>
                        <a:pt x="0" y="0"/>
                      </a:ln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3" name="Freeform 80"/>
                <p:cNvSpPr>
                  <a:spLocks/>
                </p:cNvSpPr>
                <p:nvPr/>
              </p:nvSpPr>
              <p:spPr bwMode="auto">
                <a:xfrm>
                  <a:off x="9640888" y="2752725"/>
                  <a:ext cx="407988" cy="709613"/>
                </a:xfrm>
                <a:custGeom>
                  <a:avLst/>
                  <a:gdLst>
                    <a:gd name="T0" fmla="*/ 178 w 257"/>
                    <a:gd name="T1" fmla="*/ 0 h 447"/>
                    <a:gd name="T2" fmla="*/ 127 w 257"/>
                    <a:gd name="T3" fmla="*/ 85 h 447"/>
                    <a:gd name="T4" fmla="*/ 79 w 257"/>
                    <a:gd name="T5" fmla="*/ 0 h 447"/>
                    <a:gd name="T6" fmla="*/ 0 w 257"/>
                    <a:gd name="T7" fmla="*/ 14 h 447"/>
                    <a:gd name="T8" fmla="*/ 4 w 257"/>
                    <a:gd name="T9" fmla="*/ 447 h 447"/>
                    <a:gd name="T10" fmla="*/ 250 w 257"/>
                    <a:gd name="T11" fmla="*/ 447 h 447"/>
                    <a:gd name="T12" fmla="*/ 257 w 257"/>
                    <a:gd name="T13" fmla="*/ 14 h 447"/>
                    <a:gd name="T14" fmla="*/ 178 w 257"/>
                    <a:gd name="T15" fmla="*/ 0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447">
                      <a:moveTo>
                        <a:pt x="178" y="0"/>
                      </a:moveTo>
                      <a:lnTo>
                        <a:pt x="127" y="85"/>
                      </a:lnTo>
                      <a:lnTo>
                        <a:pt x="79" y="0"/>
                      </a:lnTo>
                      <a:lnTo>
                        <a:pt x="0" y="14"/>
                      </a:lnTo>
                      <a:lnTo>
                        <a:pt x="4" y="447"/>
                      </a:lnTo>
                      <a:lnTo>
                        <a:pt x="250" y="447"/>
                      </a:lnTo>
                      <a:lnTo>
                        <a:pt x="257" y="14"/>
                      </a:lnTo>
                      <a:lnTo>
                        <a:pt x="178"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4" name="Freeform 81"/>
                <p:cNvSpPr>
                  <a:spLocks/>
                </p:cNvSpPr>
                <p:nvPr/>
              </p:nvSpPr>
              <p:spPr bwMode="auto">
                <a:xfrm>
                  <a:off x="9945688" y="2509838"/>
                  <a:ext cx="3175" cy="317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5" name="Freeform 82"/>
                <p:cNvSpPr>
                  <a:spLocks/>
                </p:cNvSpPr>
                <p:nvPr/>
              </p:nvSpPr>
              <p:spPr bwMode="auto">
                <a:xfrm>
                  <a:off x="9945688" y="2506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6" name="Freeform 83"/>
                <p:cNvSpPr>
                  <a:spLocks/>
                </p:cNvSpPr>
                <p:nvPr/>
              </p:nvSpPr>
              <p:spPr bwMode="auto">
                <a:xfrm>
                  <a:off x="9939338" y="24955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7" name="Freeform 84"/>
                <p:cNvSpPr>
                  <a:spLocks/>
                </p:cNvSpPr>
                <p:nvPr/>
              </p:nvSpPr>
              <p:spPr bwMode="auto">
                <a:xfrm>
                  <a:off x="9942513" y="25003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8" name="Freeform 85"/>
                <p:cNvSpPr>
                  <a:spLocks/>
                </p:cNvSpPr>
                <p:nvPr/>
              </p:nvSpPr>
              <p:spPr bwMode="auto">
                <a:xfrm>
                  <a:off x="9740900" y="2495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39" name="Freeform 86"/>
                <p:cNvSpPr>
                  <a:spLocks/>
                </p:cNvSpPr>
                <p:nvPr/>
              </p:nvSpPr>
              <p:spPr bwMode="auto">
                <a:xfrm>
                  <a:off x="9948863" y="251301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0" name="Freeform 87"/>
                <p:cNvSpPr>
                  <a:spLocks/>
                </p:cNvSpPr>
                <p:nvPr/>
              </p:nvSpPr>
              <p:spPr bwMode="auto">
                <a:xfrm>
                  <a:off x="9948863" y="2519363"/>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1" name="Rectangle 88"/>
                <p:cNvSpPr>
                  <a:spLocks noChangeArrowheads="1"/>
                </p:cNvSpPr>
                <p:nvPr/>
              </p:nvSpPr>
              <p:spPr bwMode="auto">
                <a:xfrm>
                  <a:off x="9939338" y="2492375"/>
                  <a:ext cx="1588" cy="1588"/>
                </a:xfrm>
                <a:prstGeom prst="rect">
                  <a:avLst/>
                </a:prstGeom>
                <a:solidFill>
                  <a:srgbClr val="FFD60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2" name="Freeform 89"/>
                <p:cNvSpPr>
                  <a:spLocks/>
                </p:cNvSpPr>
                <p:nvPr/>
              </p:nvSpPr>
              <p:spPr bwMode="auto">
                <a:xfrm>
                  <a:off x="9734550" y="25161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3" name="Freeform 90"/>
                <p:cNvSpPr>
                  <a:spLocks/>
                </p:cNvSpPr>
                <p:nvPr/>
              </p:nvSpPr>
              <p:spPr bwMode="auto">
                <a:xfrm>
                  <a:off x="9737725" y="25066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4" name="Freeform 91"/>
                <p:cNvSpPr>
                  <a:spLocks/>
                </p:cNvSpPr>
                <p:nvPr/>
              </p:nvSpPr>
              <p:spPr bwMode="auto">
                <a:xfrm>
                  <a:off x="9740900" y="2503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5" name="Freeform 92"/>
                <p:cNvSpPr>
                  <a:spLocks/>
                </p:cNvSpPr>
                <p:nvPr/>
              </p:nvSpPr>
              <p:spPr bwMode="auto">
                <a:xfrm>
                  <a:off x="9737725" y="250983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6" name="Freeform 93"/>
                <p:cNvSpPr>
                  <a:spLocks/>
                </p:cNvSpPr>
                <p:nvPr/>
              </p:nvSpPr>
              <p:spPr bwMode="auto">
                <a:xfrm>
                  <a:off x="9717088" y="2482850"/>
                  <a:ext cx="250825" cy="225425"/>
                </a:xfrm>
                <a:custGeom>
                  <a:avLst/>
                  <a:gdLst>
                    <a:gd name="T0" fmla="*/ 74 w 78"/>
                    <a:gd name="T1" fmla="*/ 17 h 70"/>
                    <a:gd name="T2" fmla="*/ 72 w 78"/>
                    <a:gd name="T3" fmla="*/ 17 h 70"/>
                    <a:gd name="T4" fmla="*/ 72 w 78"/>
                    <a:gd name="T5" fmla="*/ 12 h 70"/>
                    <a:gd name="T6" fmla="*/ 72 w 78"/>
                    <a:gd name="T7" fmla="*/ 11 h 70"/>
                    <a:gd name="T8" fmla="*/ 72 w 78"/>
                    <a:gd name="T9" fmla="*/ 10 h 70"/>
                    <a:gd name="T10" fmla="*/ 72 w 78"/>
                    <a:gd name="T11" fmla="*/ 9 h 70"/>
                    <a:gd name="T12" fmla="*/ 72 w 78"/>
                    <a:gd name="T13" fmla="*/ 9 h 70"/>
                    <a:gd name="T14" fmla="*/ 71 w 78"/>
                    <a:gd name="T15" fmla="*/ 8 h 70"/>
                    <a:gd name="T16" fmla="*/ 71 w 78"/>
                    <a:gd name="T17" fmla="*/ 7 h 70"/>
                    <a:gd name="T18" fmla="*/ 71 w 78"/>
                    <a:gd name="T19" fmla="*/ 7 h 70"/>
                    <a:gd name="T20" fmla="*/ 70 w 78"/>
                    <a:gd name="T21" fmla="*/ 5 h 70"/>
                    <a:gd name="T22" fmla="*/ 70 w 78"/>
                    <a:gd name="T23" fmla="*/ 5 h 70"/>
                    <a:gd name="T24" fmla="*/ 70 w 78"/>
                    <a:gd name="T25" fmla="*/ 4 h 70"/>
                    <a:gd name="T26" fmla="*/ 69 w 78"/>
                    <a:gd name="T27" fmla="*/ 4 h 70"/>
                    <a:gd name="T28" fmla="*/ 69 w 78"/>
                    <a:gd name="T29" fmla="*/ 3 h 70"/>
                    <a:gd name="T30" fmla="*/ 69 w 78"/>
                    <a:gd name="T31" fmla="*/ 3 h 70"/>
                    <a:gd name="T32" fmla="*/ 63 w 78"/>
                    <a:gd name="T33" fmla="*/ 3 h 70"/>
                    <a:gd name="T34" fmla="*/ 52 w 78"/>
                    <a:gd name="T35" fmla="*/ 1 h 70"/>
                    <a:gd name="T36" fmla="*/ 32 w 78"/>
                    <a:gd name="T37" fmla="*/ 3 h 70"/>
                    <a:gd name="T38" fmla="*/ 10 w 78"/>
                    <a:gd name="T39" fmla="*/ 0 h 70"/>
                    <a:gd name="T40" fmla="*/ 7 w 78"/>
                    <a:gd name="T41" fmla="*/ 4 h 70"/>
                    <a:gd name="T42" fmla="*/ 7 w 78"/>
                    <a:gd name="T43" fmla="*/ 4 h 70"/>
                    <a:gd name="T44" fmla="*/ 7 w 78"/>
                    <a:gd name="T45" fmla="*/ 6 h 70"/>
                    <a:gd name="T46" fmla="*/ 7 w 78"/>
                    <a:gd name="T47" fmla="*/ 6 h 70"/>
                    <a:gd name="T48" fmla="*/ 6 w 78"/>
                    <a:gd name="T49" fmla="*/ 7 h 70"/>
                    <a:gd name="T50" fmla="*/ 6 w 78"/>
                    <a:gd name="T51" fmla="*/ 7 h 70"/>
                    <a:gd name="T52" fmla="*/ 6 w 78"/>
                    <a:gd name="T53" fmla="*/ 8 h 70"/>
                    <a:gd name="T54" fmla="*/ 6 w 78"/>
                    <a:gd name="T55" fmla="*/ 9 h 70"/>
                    <a:gd name="T56" fmla="*/ 6 w 78"/>
                    <a:gd name="T57" fmla="*/ 10 h 70"/>
                    <a:gd name="T58" fmla="*/ 5 w 78"/>
                    <a:gd name="T59" fmla="*/ 10 h 70"/>
                    <a:gd name="T60" fmla="*/ 5 w 78"/>
                    <a:gd name="T61" fmla="*/ 12 h 70"/>
                    <a:gd name="T62" fmla="*/ 5 w 78"/>
                    <a:gd name="T63" fmla="*/ 17 h 70"/>
                    <a:gd name="T64" fmla="*/ 4 w 78"/>
                    <a:gd name="T65" fmla="*/ 17 h 70"/>
                    <a:gd name="T66" fmla="*/ 0 w 78"/>
                    <a:gd name="T67" fmla="*/ 23 h 70"/>
                    <a:gd name="T68" fmla="*/ 0 w 78"/>
                    <a:gd name="T69" fmla="*/ 35 h 70"/>
                    <a:gd name="T70" fmla="*/ 5 w 78"/>
                    <a:gd name="T71" fmla="*/ 40 h 70"/>
                    <a:gd name="T72" fmla="*/ 24 w 78"/>
                    <a:gd name="T73" fmla="*/ 70 h 70"/>
                    <a:gd name="T74" fmla="*/ 53 w 78"/>
                    <a:gd name="T75" fmla="*/ 70 h 70"/>
                    <a:gd name="T76" fmla="*/ 72 w 78"/>
                    <a:gd name="T77" fmla="*/ 40 h 70"/>
                    <a:gd name="T78" fmla="*/ 78 w 78"/>
                    <a:gd name="T79" fmla="*/ 35 h 70"/>
                    <a:gd name="T80" fmla="*/ 78 w 78"/>
                    <a:gd name="T81" fmla="*/ 23 h 70"/>
                    <a:gd name="T82" fmla="*/ 74 w 78"/>
                    <a:gd name="T83"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70">
                      <a:moveTo>
                        <a:pt x="74" y="17"/>
                      </a:moveTo>
                      <a:cubicBezTo>
                        <a:pt x="73" y="17"/>
                        <a:pt x="73" y="17"/>
                        <a:pt x="72" y="17"/>
                      </a:cubicBezTo>
                      <a:cubicBezTo>
                        <a:pt x="72" y="12"/>
                        <a:pt x="72" y="12"/>
                        <a:pt x="72" y="12"/>
                      </a:cubicBezTo>
                      <a:cubicBezTo>
                        <a:pt x="72" y="12"/>
                        <a:pt x="72" y="11"/>
                        <a:pt x="72" y="11"/>
                      </a:cubicBezTo>
                      <a:cubicBezTo>
                        <a:pt x="72" y="10"/>
                        <a:pt x="72" y="10"/>
                        <a:pt x="72" y="10"/>
                      </a:cubicBezTo>
                      <a:cubicBezTo>
                        <a:pt x="72" y="10"/>
                        <a:pt x="72" y="9"/>
                        <a:pt x="72" y="9"/>
                      </a:cubicBezTo>
                      <a:cubicBezTo>
                        <a:pt x="72" y="9"/>
                        <a:pt x="72" y="9"/>
                        <a:pt x="72" y="9"/>
                      </a:cubicBezTo>
                      <a:cubicBezTo>
                        <a:pt x="71" y="8"/>
                        <a:pt x="71" y="8"/>
                        <a:pt x="71" y="8"/>
                      </a:cubicBezTo>
                      <a:cubicBezTo>
                        <a:pt x="71" y="8"/>
                        <a:pt x="71" y="7"/>
                        <a:pt x="71" y="7"/>
                      </a:cubicBezTo>
                      <a:cubicBezTo>
                        <a:pt x="71" y="7"/>
                        <a:pt x="71" y="7"/>
                        <a:pt x="71" y="7"/>
                      </a:cubicBezTo>
                      <a:cubicBezTo>
                        <a:pt x="71" y="6"/>
                        <a:pt x="71" y="6"/>
                        <a:pt x="70" y="5"/>
                      </a:cubicBezTo>
                      <a:cubicBezTo>
                        <a:pt x="70" y="5"/>
                        <a:pt x="70" y="5"/>
                        <a:pt x="70" y="5"/>
                      </a:cubicBezTo>
                      <a:cubicBezTo>
                        <a:pt x="70" y="4"/>
                        <a:pt x="70" y="4"/>
                        <a:pt x="70" y="4"/>
                      </a:cubicBezTo>
                      <a:cubicBezTo>
                        <a:pt x="70" y="4"/>
                        <a:pt x="70" y="4"/>
                        <a:pt x="69" y="4"/>
                      </a:cubicBezTo>
                      <a:cubicBezTo>
                        <a:pt x="69" y="3"/>
                        <a:pt x="69" y="3"/>
                        <a:pt x="69" y="3"/>
                      </a:cubicBezTo>
                      <a:cubicBezTo>
                        <a:pt x="69" y="3"/>
                        <a:pt x="69" y="3"/>
                        <a:pt x="69" y="3"/>
                      </a:cubicBezTo>
                      <a:cubicBezTo>
                        <a:pt x="67" y="3"/>
                        <a:pt x="65" y="3"/>
                        <a:pt x="63" y="3"/>
                      </a:cubicBezTo>
                      <a:cubicBezTo>
                        <a:pt x="58" y="3"/>
                        <a:pt x="54" y="2"/>
                        <a:pt x="52" y="1"/>
                      </a:cubicBezTo>
                      <a:cubicBezTo>
                        <a:pt x="47" y="2"/>
                        <a:pt x="40" y="3"/>
                        <a:pt x="32" y="3"/>
                      </a:cubicBezTo>
                      <a:cubicBezTo>
                        <a:pt x="23" y="3"/>
                        <a:pt x="15" y="2"/>
                        <a:pt x="10" y="0"/>
                      </a:cubicBezTo>
                      <a:cubicBezTo>
                        <a:pt x="9" y="2"/>
                        <a:pt x="8" y="3"/>
                        <a:pt x="7" y="4"/>
                      </a:cubicBezTo>
                      <a:cubicBezTo>
                        <a:pt x="7" y="4"/>
                        <a:pt x="7" y="4"/>
                        <a:pt x="7" y="4"/>
                      </a:cubicBezTo>
                      <a:cubicBezTo>
                        <a:pt x="7" y="5"/>
                        <a:pt x="7" y="5"/>
                        <a:pt x="7" y="6"/>
                      </a:cubicBezTo>
                      <a:cubicBezTo>
                        <a:pt x="7" y="6"/>
                        <a:pt x="7" y="6"/>
                        <a:pt x="7" y="6"/>
                      </a:cubicBezTo>
                      <a:cubicBezTo>
                        <a:pt x="7" y="6"/>
                        <a:pt x="6" y="7"/>
                        <a:pt x="6" y="7"/>
                      </a:cubicBezTo>
                      <a:cubicBezTo>
                        <a:pt x="6" y="7"/>
                        <a:pt x="6" y="7"/>
                        <a:pt x="6" y="7"/>
                      </a:cubicBezTo>
                      <a:cubicBezTo>
                        <a:pt x="6" y="8"/>
                        <a:pt x="6" y="8"/>
                        <a:pt x="6" y="8"/>
                      </a:cubicBezTo>
                      <a:cubicBezTo>
                        <a:pt x="6" y="9"/>
                        <a:pt x="6" y="9"/>
                        <a:pt x="6" y="9"/>
                      </a:cubicBezTo>
                      <a:cubicBezTo>
                        <a:pt x="6" y="9"/>
                        <a:pt x="6" y="10"/>
                        <a:pt x="6" y="10"/>
                      </a:cubicBezTo>
                      <a:cubicBezTo>
                        <a:pt x="5" y="10"/>
                        <a:pt x="5" y="10"/>
                        <a:pt x="5" y="10"/>
                      </a:cubicBezTo>
                      <a:cubicBezTo>
                        <a:pt x="5" y="11"/>
                        <a:pt x="5" y="12"/>
                        <a:pt x="5" y="12"/>
                      </a:cubicBezTo>
                      <a:cubicBezTo>
                        <a:pt x="5" y="17"/>
                        <a:pt x="5" y="17"/>
                        <a:pt x="5" y="17"/>
                      </a:cubicBezTo>
                      <a:cubicBezTo>
                        <a:pt x="5" y="17"/>
                        <a:pt x="5" y="17"/>
                        <a:pt x="4" y="17"/>
                      </a:cubicBezTo>
                      <a:cubicBezTo>
                        <a:pt x="2" y="17"/>
                        <a:pt x="0" y="20"/>
                        <a:pt x="0" y="23"/>
                      </a:cubicBezTo>
                      <a:cubicBezTo>
                        <a:pt x="0" y="35"/>
                        <a:pt x="0" y="35"/>
                        <a:pt x="0" y="35"/>
                      </a:cubicBezTo>
                      <a:cubicBezTo>
                        <a:pt x="0" y="38"/>
                        <a:pt x="2" y="40"/>
                        <a:pt x="5" y="40"/>
                      </a:cubicBezTo>
                      <a:cubicBezTo>
                        <a:pt x="5" y="40"/>
                        <a:pt x="15" y="70"/>
                        <a:pt x="24" y="70"/>
                      </a:cubicBezTo>
                      <a:cubicBezTo>
                        <a:pt x="53" y="70"/>
                        <a:pt x="53" y="70"/>
                        <a:pt x="53" y="70"/>
                      </a:cubicBezTo>
                      <a:cubicBezTo>
                        <a:pt x="62" y="70"/>
                        <a:pt x="72" y="40"/>
                        <a:pt x="72" y="40"/>
                      </a:cubicBezTo>
                      <a:cubicBezTo>
                        <a:pt x="75" y="40"/>
                        <a:pt x="78" y="38"/>
                        <a:pt x="78" y="35"/>
                      </a:cubicBezTo>
                      <a:cubicBezTo>
                        <a:pt x="78" y="23"/>
                        <a:pt x="78" y="23"/>
                        <a:pt x="78" y="23"/>
                      </a:cubicBezTo>
                      <a:cubicBezTo>
                        <a:pt x="78" y="20"/>
                        <a:pt x="76" y="18"/>
                        <a:pt x="74" y="17"/>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7" name="Rectangle 94"/>
                <p:cNvSpPr>
                  <a:spLocks noChangeArrowheads="1"/>
                </p:cNvSpPr>
                <p:nvPr/>
              </p:nvSpPr>
              <p:spPr bwMode="auto">
                <a:xfrm>
                  <a:off x="9647238" y="3462338"/>
                  <a:ext cx="390525" cy="25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8" name="Rectangle 95"/>
                <p:cNvSpPr>
                  <a:spLocks noChangeArrowheads="1"/>
                </p:cNvSpPr>
                <p:nvPr/>
              </p:nvSpPr>
              <p:spPr bwMode="auto">
                <a:xfrm>
                  <a:off x="9807575" y="3462338"/>
                  <a:ext cx="69850" cy="25400"/>
                </a:xfrm>
                <a:prstGeom prst="rect">
                  <a:avLst/>
                </a:prstGeom>
                <a:solidFill>
                  <a:srgbClr val="D2D2D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49" name="Oval 96"/>
                <p:cNvSpPr>
                  <a:spLocks noChangeArrowheads="1"/>
                </p:cNvSpPr>
                <p:nvPr/>
              </p:nvSpPr>
              <p:spPr bwMode="auto">
                <a:xfrm>
                  <a:off x="9836150" y="2811463"/>
                  <a:ext cx="12700" cy="12700"/>
                </a:xfrm>
                <a:prstGeom prst="ellipse">
                  <a:avLst/>
                </a:pr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50" name="Oval 97"/>
                <p:cNvSpPr>
                  <a:spLocks noChangeArrowheads="1"/>
                </p:cNvSpPr>
                <p:nvPr/>
              </p:nvSpPr>
              <p:spPr bwMode="auto">
                <a:xfrm>
                  <a:off x="9836150" y="2855913"/>
                  <a:ext cx="12700" cy="9525"/>
                </a:xfrm>
                <a:prstGeom prst="ellipse">
                  <a:avLst/>
                </a:pr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grpSp>
        </p:grpSp>
      </p:grpSp>
      <p:grpSp>
        <p:nvGrpSpPr>
          <p:cNvPr id="68" name="Group 67"/>
          <p:cNvGrpSpPr/>
          <p:nvPr/>
        </p:nvGrpSpPr>
        <p:grpSpPr>
          <a:xfrm>
            <a:off x="1613876" y="1108567"/>
            <a:ext cx="2435600" cy="1573412"/>
            <a:chOff x="1646237" y="1130300"/>
            <a:chExt cx="2484439" cy="1604962"/>
          </a:xfrm>
        </p:grpSpPr>
        <p:sp>
          <p:nvSpPr>
            <p:cNvPr id="207" name="Freeform 3465"/>
            <p:cNvSpPr>
              <a:spLocks/>
            </p:cNvSpPr>
            <p:nvPr/>
          </p:nvSpPr>
          <p:spPr bwMode="auto">
            <a:xfrm>
              <a:off x="2495550" y="1341437"/>
              <a:ext cx="257175" cy="198437"/>
            </a:xfrm>
            <a:custGeom>
              <a:avLst/>
              <a:gdLst>
                <a:gd name="T0" fmla="*/ 37 w 125"/>
                <a:gd name="T1" fmla="*/ 96 h 96"/>
                <a:gd name="T2" fmla="*/ 113 w 125"/>
                <a:gd name="T3" fmla="*/ 86 h 96"/>
                <a:gd name="T4" fmla="*/ 114 w 125"/>
                <a:gd name="T5" fmla="*/ 86 h 96"/>
                <a:gd name="T6" fmla="*/ 125 w 125"/>
                <a:gd name="T7" fmla="*/ 5 h 96"/>
                <a:gd name="T8" fmla="*/ 124 w 125"/>
                <a:gd name="T9" fmla="*/ 5 h 96"/>
                <a:gd name="T10" fmla="*/ 0 w 125"/>
                <a:gd name="T11" fmla="*/ 24 h 96"/>
                <a:gd name="T12" fmla="*/ 37 w 125"/>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125" h="96">
                  <a:moveTo>
                    <a:pt x="37" y="96"/>
                  </a:moveTo>
                  <a:cubicBezTo>
                    <a:pt x="60" y="86"/>
                    <a:pt x="86" y="82"/>
                    <a:pt x="113" y="86"/>
                  </a:cubicBezTo>
                  <a:cubicBezTo>
                    <a:pt x="114" y="86"/>
                    <a:pt x="114" y="86"/>
                    <a:pt x="114" y="86"/>
                  </a:cubicBezTo>
                  <a:cubicBezTo>
                    <a:pt x="125" y="5"/>
                    <a:pt x="125" y="5"/>
                    <a:pt x="125" y="5"/>
                  </a:cubicBezTo>
                  <a:cubicBezTo>
                    <a:pt x="124" y="5"/>
                    <a:pt x="124" y="5"/>
                    <a:pt x="124" y="5"/>
                  </a:cubicBezTo>
                  <a:cubicBezTo>
                    <a:pt x="80" y="0"/>
                    <a:pt x="38" y="7"/>
                    <a:pt x="0" y="24"/>
                  </a:cubicBezTo>
                  <a:lnTo>
                    <a:pt x="37" y="96"/>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65" name="Group 64"/>
            <p:cNvGrpSpPr/>
            <p:nvPr/>
          </p:nvGrpSpPr>
          <p:grpSpPr>
            <a:xfrm>
              <a:off x="1646237" y="1130300"/>
              <a:ext cx="2484439" cy="1604962"/>
              <a:chOff x="1646237" y="1130300"/>
              <a:chExt cx="2484439" cy="1604962"/>
            </a:xfrm>
          </p:grpSpPr>
          <p:sp>
            <p:nvSpPr>
              <p:cNvPr id="208" name="Freeform 3466"/>
              <p:cNvSpPr>
                <a:spLocks/>
              </p:cNvSpPr>
              <p:nvPr/>
            </p:nvSpPr>
            <p:spPr bwMode="auto">
              <a:xfrm>
                <a:off x="2533650" y="1357312"/>
                <a:ext cx="655638" cy="965200"/>
              </a:xfrm>
              <a:custGeom>
                <a:avLst/>
                <a:gdLst>
                  <a:gd name="T0" fmla="*/ 120 w 317"/>
                  <a:gd name="T1" fmla="*/ 0 h 466"/>
                  <a:gd name="T2" fmla="*/ 109 w 317"/>
                  <a:gd name="T3" fmla="*/ 81 h 466"/>
                  <a:gd name="T4" fmla="*/ 221 w 317"/>
                  <a:gd name="T5" fmla="*/ 242 h 466"/>
                  <a:gd name="T6" fmla="*/ 56 w 317"/>
                  <a:gd name="T7" fmla="*/ 369 h 466"/>
                  <a:gd name="T8" fmla="*/ 33 w 317"/>
                  <a:gd name="T9" fmla="*/ 364 h 466"/>
                  <a:gd name="T10" fmla="*/ 0 w 317"/>
                  <a:gd name="T11" fmla="*/ 438 h 466"/>
                  <a:gd name="T12" fmla="*/ 45 w 317"/>
                  <a:gd name="T13" fmla="*/ 449 h 466"/>
                  <a:gd name="T14" fmla="*/ 301 w 317"/>
                  <a:gd name="T15" fmla="*/ 253 h 466"/>
                  <a:gd name="T16" fmla="*/ 120 w 317"/>
                  <a:gd name="T17"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466">
                    <a:moveTo>
                      <a:pt x="120" y="0"/>
                    </a:moveTo>
                    <a:cubicBezTo>
                      <a:pt x="109" y="81"/>
                      <a:pt x="109" y="81"/>
                      <a:pt x="109" y="81"/>
                    </a:cubicBezTo>
                    <a:cubicBezTo>
                      <a:pt x="182" y="98"/>
                      <a:pt x="231" y="167"/>
                      <a:pt x="221" y="242"/>
                    </a:cubicBezTo>
                    <a:cubicBezTo>
                      <a:pt x="210" y="323"/>
                      <a:pt x="136" y="379"/>
                      <a:pt x="56" y="369"/>
                    </a:cubicBezTo>
                    <a:cubicBezTo>
                      <a:pt x="48" y="368"/>
                      <a:pt x="41" y="366"/>
                      <a:pt x="33" y="364"/>
                    </a:cubicBezTo>
                    <a:cubicBezTo>
                      <a:pt x="0" y="438"/>
                      <a:pt x="0" y="438"/>
                      <a:pt x="0" y="438"/>
                    </a:cubicBezTo>
                    <a:cubicBezTo>
                      <a:pt x="15" y="443"/>
                      <a:pt x="30" y="447"/>
                      <a:pt x="45" y="449"/>
                    </a:cubicBezTo>
                    <a:cubicBezTo>
                      <a:pt x="170" y="466"/>
                      <a:pt x="285" y="378"/>
                      <a:pt x="301" y="253"/>
                    </a:cubicBezTo>
                    <a:cubicBezTo>
                      <a:pt x="317" y="133"/>
                      <a:pt x="237" y="23"/>
                      <a:pt x="120" y="0"/>
                    </a:cubicBezTo>
                    <a:close/>
                  </a:path>
                </a:pathLst>
              </a:custGeom>
              <a:solidFill>
                <a:srgbClr val="92D050"/>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09" name="Rectangle 3471"/>
              <p:cNvSpPr>
                <a:spLocks noChangeArrowheads="1"/>
              </p:cNvSpPr>
              <p:nvPr/>
            </p:nvSpPr>
            <p:spPr bwMode="auto">
              <a:xfrm>
                <a:off x="1646237" y="1439862"/>
                <a:ext cx="7614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896386"/>
                <a:r>
                  <a:rPr lang="en-US" altLang="en-US" sz="882" dirty="0">
                    <a:solidFill>
                      <a:srgbClr val="002050"/>
                    </a:solidFill>
                    <a:latin typeface="Segoe UI" panose="020B0502040204020203" pitchFamily="34" charset="0"/>
                  </a:rPr>
                  <a:t>Outperforming</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teams are</a:t>
                </a:r>
                <a:endParaRPr lang="en-US" altLang="en-US" sz="1765" dirty="0">
                  <a:solidFill>
                    <a:srgbClr val="505050"/>
                  </a:solidFill>
                  <a:latin typeface="Segoe UI" panose="020B0502040204020203" pitchFamily="34" charset="0"/>
                </a:endParaRPr>
              </a:p>
            </p:txBody>
          </p:sp>
          <p:sp>
            <p:nvSpPr>
              <p:cNvPr id="213" name="Freeform 3521"/>
              <p:cNvSpPr>
                <a:spLocks/>
              </p:cNvSpPr>
              <p:nvPr/>
            </p:nvSpPr>
            <p:spPr bwMode="auto">
              <a:xfrm>
                <a:off x="3714750" y="1130300"/>
                <a:ext cx="187325" cy="227012"/>
              </a:xfrm>
              <a:custGeom>
                <a:avLst/>
                <a:gdLst>
                  <a:gd name="T0" fmla="*/ 54 w 91"/>
                  <a:gd name="T1" fmla="*/ 56 h 110"/>
                  <a:gd name="T2" fmla="*/ 52 w 91"/>
                  <a:gd name="T3" fmla="*/ 56 h 110"/>
                  <a:gd name="T4" fmla="*/ 52 w 91"/>
                  <a:gd name="T5" fmla="*/ 54 h 110"/>
                  <a:gd name="T6" fmla="*/ 62 w 91"/>
                  <a:gd name="T7" fmla="*/ 53 h 110"/>
                  <a:gd name="T8" fmla="*/ 69 w 91"/>
                  <a:gd name="T9" fmla="*/ 46 h 110"/>
                  <a:gd name="T10" fmla="*/ 67 w 91"/>
                  <a:gd name="T11" fmla="*/ 43 h 110"/>
                  <a:gd name="T12" fmla="*/ 62 w 91"/>
                  <a:gd name="T13" fmla="*/ 43 h 110"/>
                  <a:gd name="T14" fmla="*/ 64 w 91"/>
                  <a:gd name="T15" fmla="*/ 36 h 110"/>
                  <a:gd name="T16" fmla="*/ 65 w 91"/>
                  <a:gd name="T17" fmla="*/ 34 h 110"/>
                  <a:gd name="T18" fmla="*/ 65 w 91"/>
                  <a:gd name="T19" fmla="*/ 34 h 110"/>
                  <a:gd name="T20" fmla="*/ 67 w 91"/>
                  <a:gd name="T21" fmla="*/ 26 h 110"/>
                  <a:gd name="T22" fmla="*/ 57 w 91"/>
                  <a:gd name="T23" fmla="*/ 9 h 110"/>
                  <a:gd name="T24" fmla="*/ 43 w 91"/>
                  <a:gd name="T25" fmla="*/ 0 h 110"/>
                  <a:gd name="T26" fmla="*/ 25 w 91"/>
                  <a:gd name="T27" fmla="*/ 22 h 110"/>
                  <a:gd name="T28" fmla="*/ 28 w 91"/>
                  <a:gd name="T29" fmla="*/ 34 h 110"/>
                  <a:gd name="T30" fmla="*/ 30 w 91"/>
                  <a:gd name="T31" fmla="*/ 43 h 110"/>
                  <a:gd name="T32" fmla="*/ 26 w 91"/>
                  <a:gd name="T33" fmla="*/ 43 h 110"/>
                  <a:gd name="T34" fmla="*/ 23 w 91"/>
                  <a:gd name="T35" fmla="*/ 46 h 110"/>
                  <a:gd name="T36" fmla="*/ 31 w 91"/>
                  <a:gd name="T37" fmla="*/ 53 h 110"/>
                  <a:gd name="T38" fmla="*/ 39 w 91"/>
                  <a:gd name="T39" fmla="*/ 54 h 110"/>
                  <a:gd name="T40" fmla="*/ 39 w 91"/>
                  <a:gd name="T41" fmla="*/ 56 h 110"/>
                  <a:gd name="T42" fmla="*/ 37 w 91"/>
                  <a:gd name="T43" fmla="*/ 56 h 110"/>
                  <a:gd name="T44" fmla="*/ 15 w 91"/>
                  <a:gd name="T45" fmla="*/ 59 h 110"/>
                  <a:gd name="T46" fmla="*/ 15 w 91"/>
                  <a:gd name="T47" fmla="*/ 59 h 110"/>
                  <a:gd name="T48" fmla="*/ 0 w 91"/>
                  <a:gd name="T49" fmla="*/ 110 h 110"/>
                  <a:gd name="T50" fmla="*/ 12 w 91"/>
                  <a:gd name="T51" fmla="*/ 110 h 110"/>
                  <a:gd name="T52" fmla="*/ 16 w 91"/>
                  <a:gd name="T53" fmla="*/ 90 h 110"/>
                  <a:gd name="T54" fmla="*/ 17 w 91"/>
                  <a:gd name="T55" fmla="*/ 110 h 110"/>
                  <a:gd name="T56" fmla="*/ 74 w 91"/>
                  <a:gd name="T57" fmla="*/ 110 h 110"/>
                  <a:gd name="T58" fmla="*/ 75 w 91"/>
                  <a:gd name="T59" fmla="*/ 90 h 110"/>
                  <a:gd name="T60" fmla="*/ 79 w 91"/>
                  <a:gd name="T61" fmla="*/ 110 h 110"/>
                  <a:gd name="T62" fmla="*/ 91 w 91"/>
                  <a:gd name="T63" fmla="*/ 110 h 110"/>
                  <a:gd name="T64" fmla="*/ 77 w 91"/>
                  <a:gd name="T65" fmla="*/ 59 h 110"/>
                  <a:gd name="T66" fmla="*/ 54 w 91"/>
                  <a:gd name="T67"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10">
                    <a:moveTo>
                      <a:pt x="54" y="56"/>
                    </a:moveTo>
                    <a:cubicBezTo>
                      <a:pt x="52" y="56"/>
                      <a:pt x="52" y="56"/>
                      <a:pt x="52" y="56"/>
                    </a:cubicBezTo>
                    <a:cubicBezTo>
                      <a:pt x="52" y="54"/>
                      <a:pt x="52" y="54"/>
                      <a:pt x="52" y="54"/>
                    </a:cubicBezTo>
                    <a:cubicBezTo>
                      <a:pt x="55" y="54"/>
                      <a:pt x="58" y="54"/>
                      <a:pt x="62" y="53"/>
                    </a:cubicBezTo>
                    <a:cubicBezTo>
                      <a:pt x="68" y="52"/>
                      <a:pt x="69" y="49"/>
                      <a:pt x="69" y="46"/>
                    </a:cubicBezTo>
                    <a:cubicBezTo>
                      <a:pt x="70" y="44"/>
                      <a:pt x="68" y="40"/>
                      <a:pt x="67" y="43"/>
                    </a:cubicBezTo>
                    <a:cubicBezTo>
                      <a:pt x="66" y="46"/>
                      <a:pt x="63" y="45"/>
                      <a:pt x="62" y="43"/>
                    </a:cubicBezTo>
                    <a:cubicBezTo>
                      <a:pt x="62" y="42"/>
                      <a:pt x="63" y="38"/>
                      <a:pt x="64" y="36"/>
                    </a:cubicBezTo>
                    <a:cubicBezTo>
                      <a:pt x="65" y="35"/>
                      <a:pt x="65" y="35"/>
                      <a:pt x="65" y="34"/>
                    </a:cubicBezTo>
                    <a:cubicBezTo>
                      <a:pt x="65" y="34"/>
                      <a:pt x="65" y="34"/>
                      <a:pt x="65" y="34"/>
                    </a:cubicBezTo>
                    <a:cubicBezTo>
                      <a:pt x="66" y="31"/>
                      <a:pt x="67" y="29"/>
                      <a:pt x="67" y="26"/>
                    </a:cubicBezTo>
                    <a:cubicBezTo>
                      <a:pt x="67" y="18"/>
                      <a:pt x="62" y="11"/>
                      <a:pt x="57" y="9"/>
                    </a:cubicBezTo>
                    <a:cubicBezTo>
                      <a:pt x="53" y="3"/>
                      <a:pt x="48" y="0"/>
                      <a:pt x="43" y="0"/>
                    </a:cubicBezTo>
                    <a:cubicBezTo>
                      <a:pt x="33" y="0"/>
                      <a:pt x="25" y="10"/>
                      <a:pt x="25" y="22"/>
                    </a:cubicBezTo>
                    <a:cubicBezTo>
                      <a:pt x="25" y="27"/>
                      <a:pt x="26" y="30"/>
                      <a:pt x="28" y="34"/>
                    </a:cubicBezTo>
                    <a:cubicBezTo>
                      <a:pt x="28" y="34"/>
                      <a:pt x="31" y="41"/>
                      <a:pt x="30" y="43"/>
                    </a:cubicBezTo>
                    <a:cubicBezTo>
                      <a:pt x="30" y="45"/>
                      <a:pt x="27" y="46"/>
                      <a:pt x="26" y="43"/>
                    </a:cubicBezTo>
                    <a:cubicBezTo>
                      <a:pt x="25" y="40"/>
                      <a:pt x="23" y="44"/>
                      <a:pt x="23" y="46"/>
                    </a:cubicBezTo>
                    <a:cubicBezTo>
                      <a:pt x="24" y="49"/>
                      <a:pt x="24" y="52"/>
                      <a:pt x="31" y="53"/>
                    </a:cubicBezTo>
                    <a:cubicBezTo>
                      <a:pt x="34" y="54"/>
                      <a:pt x="37" y="54"/>
                      <a:pt x="39" y="54"/>
                    </a:cubicBezTo>
                    <a:cubicBezTo>
                      <a:pt x="39" y="56"/>
                      <a:pt x="39" y="56"/>
                      <a:pt x="39" y="56"/>
                    </a:cubicBezTo>
                    <a:cubicBezTo>
                      <a:pt x="37" y="56"/>
                      <a:pt x="37" y="56"/>
                      <a:pt x="37" y="56"/>
                    </a:cubicBezTo>
                    <a:cubicBezTo>
                      <a:pt x="15" y="59"/>
                      <a:pt x="15" y="59"/>
                      <a:pt x="15" y="59"/>
                    </a:cubicBezTo>
                    <a:cubicBezTo>
                      <a:pt x="15" y="59"/>
                      <a:pt x="15" y="59"/>
                      <a:pt x="15" y="59"/>
                    </a:cubicBezTo>
                    <a:cubicBezTo>
                      <a:pt x="7" y="76"/>
                      <a:pt x="3" y="93"/>
                      <a:pt x="0" y="110"/>
                    </a:cubicBezTo>
                    <a:cubicBezTo>
                      <a:pt x="12" y="110"/>
                      <a:pt x="12" y="110"/>
                      <a:pt x="12" y="110"/>
                    </a:cubicBezTo>
                    <a:cubicBezTo>
                      <a:pt x="13" y="103"/>
                      <a:pt x="15" y="96"/>
                      <a:pt x="16" y="90"/>
                    </a:cubicBezTo>
                    <a:cubicBezTo>
                      <a:pt x="17" y="97"/>
                      <a:pt x="17" y="104"/>
                      <a:pt x="17" y="110"/>
                    </a:cubicBezTo>
                    <a:cubicBezTo>
                      <a:pt x="74" y="110"/>
                      <a:pt x="74" y="110"/>
                      <a:pt x="74" y="110"/>
                    </a:cubicBezTo>
                    <a:cubicBezTo>
                      <a:pt x="75" y="90"/>
                      <a:pt x="75" y="90"/>
                      <a:pt x="75" y="90"/>
                    </a:cubicBezTo>
                    <a:cubicBezTo>
                      <a:pt x="77" y="97"/>
                      <a:pt x="78" y="103"/>
                      <a:pt x="79" y="110"/>
                    </a:cubicBezTo>
                    <a:cubicBezTo>
                      <a:pt x="91" y="110"/>
                      <a:pt x="91" y="110"/>
                      <a:pt x="91" y="110"/>
                    </a:cubicBezTo>
                    <a:cubicBezTo>
                      <a:pt x="88" y="93"/>
                      <a:pt x="84" y="76"/>
                      <a:pt x="77" y="59"/>
                    </a:cubicBezTo>
                    <a:cubicBezTo>
                      <a:pt x="54" y="56"/>
                      <a:pt x="54" y="56"/>
                      <a:pt x="54" y="56"/>
                    </a:cubicBez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14" name="Freeform 3522"/>
              <p:cNvSpPr>
                <a:spLocks/>
              </p:cNvSpPr>
              <p:nvPr/>
            </p:nvSpPr>
            <p:spPr bwMode="auto">
              <a:xfrm>
                <a:off x="3941763" y="1573212"/>
                <a:ext cx="188913" cy="225425"/>
              </a:xfrm>
              <a:custGeom>
                <a:avLst/>
                <a:gdLst>
                  <a:gd name="T0" fmla="*/ 55 w 91"/>
                  <a:gd name="T1" fmla="*/ 56 h 109"/>
                  <a:gd name="T2" fmla="*/ 52 w 91"/>
                  <a:gd name="T3" fmla="*/ 56 h 109"/>
                  <a:gd name="T4" fmla="*/ 52 w 91"/>
                  <a:gd name="T5" fmla="*/ 54 h 109"/>
                  <a:gd name="T6" fmla="*/ 62 w 91"/>
                  <a:gd name="T7" fmla="*/ 53 h 109"/>
                  <a:gd name="T8" fmla="*/ 69 w 91"/>
                  <a:gd name="T9" fmla="*/ 46 h 109"/>
                  <a:gd name="T10" fmla="*/ 67 w 91"/>
                  <a:gd name="T11" fmla="*/ 42 h 109"/>
                  <a:gd name="T12" fmla="*/ 62 w 91"/>
                  <a:gd name="T13" fmla="*/ 42 h 109"/>
                  <a:gd name="T14" fmla="*/ 64 w 91"/>
                  <a:gd name="T15" fmla="*/ 35 h 109"/>
                  <a:gd name="T16" fmla="*/ 65 w 91"/>
                  <a:gd name="T17" fmla="*/ 33 h 109"/>
                  <a:gd name="T18" fmla="*/ 65 w 91"/>
                  <a:gd name="T19" fmla="*/ 33 h 109"/>
                  <a:gd name="T20" fmla="*/ 67 w 91"/>
                  <a:gd name="T21" fmla="*/ 25 h 109"/>
                  <a:gd name="T22" fmla="*/ 57 w 91"/>
                  <a:gd name="T23" fmla="*/ 8 h 109"/>
                  <a:gd name="T24" fmla="*/ 43 w 91"/>
                  <a:gd name="T25" fmla="*/ 0 h 109"/>
                  <a:gd name="T26" fmla="*/ 25 w 91"/>
                  <a:gd name="T27" fmla="*/ 22 h 109"/>
                  <a:gd name="T28" fmla="*/ 28 w 91"/>
                  <a:gd name="T29" fmla="*/ 33 h 109"/>
                  <a:gd name="T30" fmla="*/ 30 w 91"/>
                  <a:gd name="T31" fmla="*/ 42 h 109"/>
                  <a:gd name="T32" fmla="*/ 26 w 91"/>
                  <a:gd name="T33" fmla="*/ 42 h 109"/>
                  <a:gd name="T34" fmla="*/ 23 w 91"/>
                  <a:gd name="T35" fmla="*/ 46 h 109"/>
                  <a:gd name="T36" fmla="*/ 31 w 91"/>
                  <a:gd name="T37" fmla="*/ 53 h 109"/>
                  <a:gd name="T38" fmla="*/ 39 w 91"/>
                  <a:gd name="T39" fmla="*/ 54 h 109"/>
                  <a:gd name="T40" fmla="*/ 39 w 91"/>
                  <a:gd name="T41" fmla="*/ 56 h 109"/>
                  <a:gd name="T42" fmla="*/ 37 w 91"/>
                  <a:gd name="T43" fmla="*/ 56 h 109"/>
                  <a:gd name="T44" fmla="*/ 15 w 91"/>
                  <a:gd name="T45" fmla="*/ 58 h 109"/>
                  <a:gd name="T46" fmla="*/ 15 w 91"/>
                  <a:gd name="T47" fmla="*/ 58 h 109"/>
                  <a:gd name="T48" fmla="*/ 0 w 91"/>
                  <a:gd name="T49" fmla="*/ 109 h 109"/>
                  <a:gd name="T50" fmla="*/ 12 w 91"/>
                  <a:gd name="T51" fmla="*/ 109 h 109"/>
                  <a:gd name="T52" fmla="*/ 16 w 91"/>
                  <a:gd name="T53" fmla="*/ 89 h 109"/>
                  <a:gd name="T54" fmla="*/ 17 w 91"/>
                  <a:gd name="T55" fmla="*/ 109 h 109"/>
                  <a:gd name="T56" fmla="*/ 74 w 91"/>
                  <a:gd name="T57" fmla="*/ 109 h 109"/>
                  <a:gd name="T58" fmla="*/ 75 w 91"/>
                  <a:gd name="T59" fmla="*/ 89 h 109"/>
                  <a:gd name="T60" fmla="*/ 79 w 91"/>
                  <a:gd name="T61" fmla="*/ 109 h 109"/>
                  <a:gd name="T62" fmla="*/ 91 w 91"/>
                  <a:gd name="T63" fmla="*/ 109 h 109"/>
                  <a:gd name="T64" fmla="*/ 77 w 91"/>
                  <a:gd name="T65" fmla="*/ 58 h 109"/>
                  <a:gd name="T66" fmla="*/ 55 w 91"/>
                  <a:gd name="T6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09">
                    <a:moveTo>
                      <a:pt x="55" y="56"/>
                    </a:moveTo>
                    <a:cubicBezTo>
                      <a:pt x="52" y="56"/>
                      <a:pt x="52" y="56"/>
                      <a:pt x="52" y="56"/>
                    </a:cubicBezTo>
                    <a:cubicBezTo>
                      <a:pt x="52" y="54"/>
                      <a:pt x="52" y="54"/>
                      <a:pt x="52" y="54"/>
                    </a:cubicBezTo>
                    <a:cubicBezTo>
                      <a:pt x="55" y="54"/>
                      <a:pt x="58" y="53"/>
                      <a:pt x="62" y="53"/>
                    </a:cubicBezTo>
                    <a:cubicBezTo>
                      <a:pt x="68" y="51"/>
                      <a:pt x="69" y="48"/>
                      <a:pt x="69" y="46"/>
                    </a:cubicBezTo>
                    <a:cubicBezTo>
                      <a:pt x="70" y="43"/>
                      <a:pt x="68" y="39"/>
                      <a:pt x="67" y="42"/>
                    </a:cubicBezTo>
                    <a:cubicBezTo>
                      <a:pt x="66" y="45"/>
                      <a:pt x="63" y="44"/>
                      <a:pt x="62" y="42"/>
                    </a:cubicBezTo>
                    <a:cubicBezTo>
                      <a:pt x="62" y="41"/>
                      <a:pt x="63" y="38"/>
                      <a:pt x="64" y="35"/>
                    </a:cubicBezTo>
                    <a:cubicBezTo>
                      <a:pt x="65" y="35"/>
                      <a:pt x="65" y="34"/>
                      <a:pt x="65" y="33"/>
                    </a:cubicBezTo>
                    <a:cubicBezTo>
                      <a:pt x="65" y="33"/>
                      <a:pt x="65" y="33"/>
                      <a:pt x="65" y="33"/>
                    </a:cubicBezTo>
                    <a:cubicBezTo>
                      <a:pt x="66" y="30"/>
                      <a:pt x="67" y="28"/>
                      <a:pt x="67" y="25"/>
                    </a:cubicBezTo>
                    <a:cubicBezTo>
                      <a:pt x="67" y="17"/>
                      <a:pt x="62" y="10"/>
                      <a:pt x="57" y="8"/>
                    </a:cubicBezTo>
                    <a:cubicBezTo>
                      <a:pt x="53" y="3"/>
                      <a:pt x="48" y="0"/>
                      <a:pt x="43" y="0"/>
                    </a:cubicBezTo>
                    <a:cubicBezTo>
                      <a:pt x="33" y="0"/>
                      <a:pt x="25" y="10"/>
                      <a:pt x="25" y="22"/>
                    </a:cubicBezTo>
                    <a:cubicBezTo>
                      <a:pt x="25" y="26"/>
                      <a:pt x="26" y="30"/>
                      <a:pt x="28" y="33"/>
                    </a:cubicBezTo>
                    <a:cubicBezTo>
                      <a:pt x="28" y="33"/>
                      <a:pt x="31" y="40"/>
                      <a:pt x="30" y="42"/>
                    </a:cubicBezTo>
                    <a:cubicBezTo>
                      <a:pt x="30" y="44"/>
                      <a:pt x="27" y="45"/>
                      <a:pt x="26" y="42"/>
                    </a:cubicBezTo>
                    <a:cubicBezTo>
                      <a:pt x="25" y="39"/>
                      <a:pt x="23" y="43"/>
                      <a:pt x="23" y="46"/>
                    </a:cubicBezTo>
                    <a:cubicBezTo>
                      <a:pt x="24" y="48"/>
                      <a:pt x="24" y="51"/>
                      <a:pt x="31" y="53"/>
                    </a:cubicBezTo>
                    <a:cubicBezTo>
                      <a:pt x="34" y="53"/>
                      <a:pt x="37" y="54"/>
                      <a:pt x="39" y="54"/>
                    </a:cubicBezTo>
                    <a:cubicBezTo>
                      <a:pt x="39" y="56"/>
                      <a:pt x="39" y="56"/>
                      <a:pt x="39" y="56"/>
                    </a:cubicBezTo>
                    <a:cubicBezTo>
                      <a:pt x="37" y="56"/>
                      <a:pt x="37" y="56"/>
                      <a:pt x="37" y="56"/>
                    </a:cubicBezTo>
                    <a:cubicBezTo>
                      <a:pt x="15" y="58"/>
                      <a:pt x="15" y="58"/>
                      <a:pt x="15" y="58"/>
                    </a:cubicBezTo>
                    <a:cubicBezTo>
                      <a:pt x="15" y="58"/>
                      <a:pt x="15" y="58"/>
                      <a:pt x="15" y="58"/>
                    </a:cubicBezTo>
                    <a:cubicBezTo>
                      <a:pt x="7" y="75"/>
                      <a:pt x="3" y="92"/>
                      <a:pt x="0" y="109"/>
                    </a:cubicBezTo>
                    <a:cubicBezTo>
                      <a:pt x="12" y="109"/>
                      <a:pt x="12" y="109"/>
                      <a:pt x="12" y="109"/>
                    </a:cubicBezTo>
                    <a:cubicBezTo>
                      <a:pt x="13" y="102"/>
                      <a:pt x="15" y="96"/>
                      <a:pt x="16" y="89"/>
                    </a:cubicBezTo>
                    <a:cubicBezTo>
                      <a:pt x="17" y="97"/>
                      <a:pt x="17" y="103"/>
                      <a:pt x="17" y="109"/>
                    </a:cubicBezTo>
                    <a:cubicBezTo>
                      <a:pt x="74" y="109"/>
                      <a:pt x="74" y="109"/>
                      <a:pt x="74" y="109"/>
                    </a:cubicBezTo>
                    <a:cubicBezTo>
                      <a:pt x="75" y="89"/>
                      <a:pt x="75" y="89"/>
                      <a:pt x="75" y="89"/>
                    </a:cubicBezTo>
                    <a:cubicBezTo>
                      <a:pt x="77" y="96"/>
                      <a:pt x="78" y="103"/>
                      <a:pt x="79" y="109"/>
                    </a:cubicBezTo>
                    <a:cubicBezTo>
                      <a:pt x="91" y="109"/>
                      <a:pt x="91" y="109"/>
                      <a:pt x="91" y="109"/>
                    </a:cubicBezTo>
                    <a:cubicBezTo>
                      <a:pt x="88" y="92"/>
                      <a:pt x="84" y="75"/>
                      <a:pt x="77" y="58"/>
                    </a:cubicBezTo>
                    <a:cubicBezTo>
                      <a:pt x="55" y="56"/>
                      <a:pt x="55" y="56"/>
                      <a:pt x="55" y="56"/>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15" name="Freeform 3523"/>
              <p:cNvSpPr>
                <a:spLocks/>
              </p:cNvSpPr>
              <p:nvPr/>
            </p:nvSpPr>
            <p:spPr bwMode="auto">
              <a:xfrm>
                <a:off x="3708400" y="2001837"/>
                <a:ext cx="241300" cy="227012"/>
              </a:xfrm>
              <a:custGeom>
                <a:avLst/>
                <a:gdLst>
                  <a:gd name="T0" fmla="*/ 68 w 117"/>
                  <a:gd name="T1" fmla="*/ 52 h 110"/>
                  <a:gd name="T2" fmla="*/ 68 w 117"/>
                  <a:gd name="T3" fmla="*/ 48 h 110"/>
                  <a:gd name="T4" fmla="*/ 74 w 117"/>
                  <a:gd name="T5" fmla="*/ 40 h 110"/>
                  <a:gd name="T6" fmla="*/ 74 w 117"/>
                  <a:gd name="T7" fmla="*/ 34 h 110"/>
                  <a:gd name="T8" fmla="*/ 77 w 117"/>
                  <a:gd name="T9" fmla="*/ 31 h 110"/>
                  <a:gd name="T10" fmla="*/ 77 w 117"/>
                  <a:gd name="T11" fmla="*/ 25 h 110"/>
                  <a:gd name="T12" fmla="*/ 75 w 117"/>
                  <a:gd name="T13" fmla="*/ 23 h 110"/>
                  <a:gd name="T14" fmla="*/ 79 w 117"/>
                  <a:gd name="T15" fmla="*/ 15 h 110"/>
                  <a:gd name="T16" fmla="*/ 68 w 117"/>
                  <a:gd name="T17" fmla="*/ 4 h 110"/>
                  <a:gd name="T18" fmla="*/ 67 w 117"/>
                  <a:gd name="T19" fmla="*/ 4 h 110"/>
                  <a:gd name="T20" fmla="*/ 55 w 117"/>
                  <a:gd name="T21" fmla="*/ 0 h 110"/>
                  <a:gd name="T22" fmla="*/ 38 w 117"/>
                  <a:gd name="T23" fmla="*/ 14 h 110"/>
                  <a:gd name="T24" fmla="*/ 42 w 117"/>
                  <a:gd name="T25" fmla="*/ 23 h 110"/>
                  <a:gd name="T26" fmla="*/ 39 w 117"/>
                  <a:gd name="T27" fmla="*/ 25 h 110"/>
                  <a:gd name="T28" fmla="*/ 39 w 117"/>
                  <a:gd name="T29" fmla="*/ 31 h 110"/>
                  <a:gd name="T30" fmla="*/ 42 w 117"/>
                  <a:gd name="T31" fmla="*/ 34 h 110"/>
                  <a:gd name="T32" fmla="*/ 42 w 117"/>
                  <a:gd name="T33" fmla="*/ 40 h 110"/>
                  <a:gd name="T34" fmla="*/ 49 w 117"/>
                  <a:gd name="T35" fmla="*/ 48 h 110"/>
                  <a:gd name="T36" fmla="*/ 49 w 117"/>
                  <a:gd name="T37" fmla="*/ 52 h 110"/>
                  <a:gd name="T38" fmla="*/ 20 w 117"/>
                  <a:gd name="T39" fmla="*/ 55 h 110"/>
                  <a:gd name="T40" fmla="*/ 20 w 117"/>
                  <a:gd name="T41" fmla="*/ 56 h 110"/>
                  <a:gd name="T42" fmla="*/ 0 w 117"/>
                  <a:gd name="T43" fmla="*/ 110 h 110"/>
                  <a:gd name="T44" fmla="*/ 18 w 117"/>
                  <a:gd name="T45" fmla="*/ 110 h 110"/>
                  <a:gd name="T46" fmla="*/ 20 w 117"/>
                  <a:gd name="T47" fmla="*/ 102 h 110"/>
                  <a:gd name="T48" fmla="*/ 20 w 117"/>
                  <a:gd name="T49" fmla="*/ 110 h 110"/>
                  <a:gd name="T50" fmla="*/ 97 w 117"/>
                  <a:gd name="T51" fmla="*/ 110 h 110"/>
                  <a:gd name="T52" fmla="*/ 97 w 117"/>
                  <a:gd name="T53" fmla="*/ 100 h 110"/>
                  <a:gd name="T54" fmla="*/ 100 w 117"/>
                  <a:gd name="T55" fmla="*/ 110 h 110"/>
                  <a:gd name="T56" fmla="*/ 117 w 117"/>
                  <a:gd name="T57" fmla="*/ 110 h 110"/>
                  <a:gd name="T58" fmla="*/ 97 w 117"/>
                  <a:gd name="T59" fmla="*/ 55 h 110"/>
                  <a:gd name="T60" fmla="*/ 68 w 117"/>
                  <a:gd name="T61"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110">
                    <a:moveTo>
                      <a:pt x="68" y="52"/>
                    </a:moveTo>
                    <a:cubicBezTo>
                      <a:pt x="68" y="48"/>
                      <a:pt x="68" y="48"/>
                      <a:pt x="68" y="48"/>
                    </a:cubicBezTo>
                    <a:cubicBezTo>
                      <a:pt x="72" y="47"/>
                      <a:pt x="74" y="44"/>
                      <a:pt x="74" y="40"/>
                    </a:cubicBezTo>
                    <a:cubicBezTo>
                      <a:pt x="74" y="34"/>
                      <a:pt x="74" y="34"/>
                      <a:pt x="74" y="34"/>
                    </a:cubicBezTo>
                    <a:cubicBezTo>
                      <a:pt x="76" y="34"/>
                      <a:pt x="77" y="33"/>
                      <a:pt x="77" y="31"/>
                    </a:cubicBezTo>
                    <a:cubicBezTo>
                      <a:pt x="77" y="25"/>
                      <a:pt x="77" y="25"/>
                      <a:pt x="77" y="25"/>
                    </a:cubicBezTo>
                    <a:cubicBezTo>
                      <a:pt x="77" y="24"/>
                      <a:pt x="76" y="23"/>
                      <a:pt x="75" y="23"/>
                    </a:cubicBezTo>
                    <a:cubicBezTo>
                      <a:pt x="77" y="20"/>
                      <a:pt x="79" y="18"/>
                      <a:pt x="79" y="15"/>
                    </a:cubicBezTo>
                    <a:cubicBezTo>
                      <a:pt x="79" y="9"/>
                      <a:pt x="74" y="4"/>
                      <a:pt x="68" y="4"/>
                    </a:cubicBezTo>
                    <a:cubicBezTo>
                      <a:pt x="67" y="4"/>
                      <a:pt x="67" y="4"/>
                      <a:pt x="67" y="4"/>
                    </a:cubicBezTo>
                    <a:cubicBezTo>
                      <a:pt x="64" y="1"/>
                      <a:pt x="60" y="0"/>
                      <a:pt x="55" y="0"/>
                    </a:cubicBezTo>
                    <a:cubicBezTo>
                      <a:pt x="46" y="0"/>
                      <a:pt x="38" y="6"/>
                      <a:pt x="38" y="14"/>
                    </a:cubicBezTo>
                    <a:cubicBezTo>
                      <a:pt x="38" y="17"/>
                      <a:pt x="40" y="20"/>
                      <a:pt x="42" y="23"/>
                    </a:cubicBezTo>
                    <a:cubicBezTo>
                      <a:pt x="40" y="23"/>
                      <a:pt x="39" y="24"/>
                      <a:pt x="39" y="25"/>
                    </a:cubicBezTo>
                    <a:cubicBezTo>
                      <a:pt x="39" y="31"/>
                      <a:pt x="39" y="31"/>
                      <a:pt x="39" y="31"/>
                    </a:cubicBezTo>
                    <a:cubicBezTo>
                      <a:pt x="39" y="33"/>
                      <a:pt x="41" y="34"/>
                      <a:pt x="42" y="34"/>
                    </a:cubicBezTo>
                    <a:cubicBezTo>
                      <a:pt x="42" y="40"/>
                      <a:pt x="42" y="40"/>
                      <a:pt x="42" y="40"/>
                    </a:cubicBezTo>
                    <a:cubicBezTo>
                      <a:pt x="42" y="44"/>
                      <a:pt x="45" y="47"/>
                      <a:pt x="49" y="48"/>
                    </a:cubicBezTo>
                    <a:cubicBezTo>
                      <a:pt x="49" y="52"/>
                      <a:pt x="49" y="52"/>
                      <a:pt x="49" y="52"/>
                    </a:cubicBezTo>
                    <a:cubicBezTo>
                      <a:pt x="20" y="55"/>
                      <a:pt x="20" y="55"/>
                      <a:pt x="20" y="55"/>
                    </a:cubicBezTo>
                    <a:cubicBezTo>
                      <a:pt x="20" y="56"/>
                      <a:pt x="20" y="56"/>
                      <a:pt x="20" y="56"/>
                    </a:cubicBezTo>
                    <a:cubicBezTo>
                      <a:pt x="12" y="74"/>
                      <a:pt x="5" y="91"/>
                      <a:pt x="0" y="110"/>
                    </a:cubicBezTo>
                    <a:cubicBezTo>
                      <a:pt x="18" y="110"/>
                      <a:pt x="18" y="110"/>
                      <a:pt x="18" y="110"/>
                    </a:cubicBezTo>
                    <a:cubicBezTo>
                      <a:pt x="18" y="107"/>
                      <a:pt x="19" y="104"/>
                      <a:pt x="20" y="102"/>
                    </a:cubicBezTo>
                    <a:cubicBezTo>
                      <a:pt x="20" y="104"/>
                      <a:pt x="20" y="107"/>
                      <a:pt x="20" y="110"/>
                    </a:cubicBezTo>
                    <a:cubicBezTo>
                      <a:pt x="97" y="110"/>
                      <a:pt x="97" y="110"/>
                      <a:pt x="97" y="110"/>
                    </a:cubicBezTo>
                    <a:cubicBezTo>
                      <a:pt x="97" y="100"/>
                      <a:pt x="97" y="100"/>
                      <a:pt x="97" y="100"/>
                    </a:cubicBezTo>
                    <a:cubicBezTo>
                      <a:pt x="98" y="103"/>
                      <a:pt x="99" y="106"/>
                      <a:pt x="100" y="110"/>
                    </a:cubicBezTo>
                    <a:cubicBezTo>
                      <a:pt x="117" y="110"/>
                      <a:pt x="117" y="110"/>
                      <a:pt x="117" y="110"/>
                    </a:cubicBezTo>
                    <a:cubicBezTo>
                      <a:pt x="112" y="91"/>
                      <a:pt x="105" y="73"/>
                      <a:pt x="97" y="55"/>
                    </a:cubicBezTo>
                    <a:cubicBezTo>
                      <a:pt x="68" y="52"/>
                      <a:pt x="68" y="52"/>
                      <a:pt x="68" y="52"/>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16" name="Freeform 3524"/>
              <p:cNvSpPr>
                <a:spLocks/>
              </p:cNvSpPr>
              <p:nvPr/>
            </p:nvSpPr>
            <p:spPr bwMode="auto">
              <a:xfrm>
                <a:off x="3767137" y="2466975"/>
                <a:ext cx="241300" cy="227012"/>
              </a:xfrm>
              <a:custGeom>
                <a:avLst/>
                <a:gdLst>
                  <a:gd name="T0" fmla="*/ 68 w 117"/>
                  <a:gd name="T1" fmla="*/ 53 h 110"/>
                  <a:gd name="T2" fmla="*/ 68 w 117"/>
                  <a:gd name="T3" fmla="*/ 48 h 110"/>
                  <a:gd name="T4" fmla="*/ 74 w 117"/>
                  <a:gd name="T5" fmla="*/ 41 h 110"/>
                  <a:gd name="T6" fmla="*/ 74 w 117"/>
                  <a:gd name="T7" fmla="*/ 34 h 110"/>
                  <a:gd name="T8" fmla="*/ 77 w 117"/>
                  <a:gd name="T9" fmla="*/ 31 h 110"/>
                  <a:gd name="T10" fmla="*/ 77 w 117"/>
                  <a:gd name="T11" fmla="*/ 26 h 110"/>
                  <a:gd name="T12" fmla="*/ 75 w 117"/>
                  <a:gd name="T13" fmla="*/ 23 h 110"/>
                  <a:gd name="T14" fmla="*/ 79 w 117"/>
                  <a:gd name="T15" fmla="*/ 15 h 110"/>
                  <a:gd name="T16" fmla="*/ 68 w 117"/>
                  <a:gd name="T17" fmla="*/ 4 h 110"/>
                  <a:gd name="T18" fmla="*/ 67 w 117"/>
                  <a:gd name="T19" fmla="*/ 4 h 110"/>
                  <a:gd name="T20" fmla="*/ 55 w 117"/>
                  <a:gd name="T21" fmla="*/ 0 h 110"/>
                  <a:gd name="T22" fmla="*/ 38 w 117"/>
                  <a:gd name="T23" fmla="*/ 14 h 110"/>
                  <a:gd name="T24" fmla="*/ 42 w 117"/>
                  <a:gd name="T25" fmla="*/ 23 h 110"/>
                  <a:gd name="T26" fmla="*/ 39 w 117"/>
                  <a:gd name="T27" fmla="*/ 26 h 110"/>
                  <a:gd name="T28" fmla="*/ 39 w 117"/>
                  <a:gd name="T29" fmla="*/ 31 h 110"/>
                  <a:gd name="T30" fmla="*/ 42 w 117"/>
                  <a:gd name="T31" fmla="*/ 34 h 110"/>
                  <a:gd name="T32" fmla="*/ 42 w 117"/>
                  <a:gd name="T33" fmla="*/ 41 h 110"/>
                  <a:gd name="T34" fmla="*/ 49 w 117"/>
                  <a:gd name="T35" fmla="*/ 48 h 110"/>
                  <a:gd name="T36" fmla="*/ 49 w 117"/>
                  <a:gd name="T37" fmla="*/ 53 h 110"/>
                  <a:gd name="T38" fmla="*/ 20 w 117"/>
                  <a:gd name="T39" fmla="*/ 55 h 110"/>
                  <a:gd name="T40" fmla="*/ 20 w 117"/>
                  <a:gd name="T41" fmla="*/ 56 h 110"/>
                  <a:gd name="T42" fmla="*/ 0 w 117"/>
                  <a:gd name="T43" fmla="*/ 110 h 110"/>
                  <a:gd name="T44" fmla="*/ 18 w 117"/>
                  <a:gd name="T45" fmla="*/ 110 h 110"/>
                  <a:gd name="T46" fmla="*/ 20 w 117"/>
                  <a:gd name="T47" fmla="*/ 102 h 110"/>
                  <a:gd name="T48" fmla="*/ 20 w 117"/>
                  <a:gd name="T49" fmla="*/ 110 h 110"/>
                  <a:gd name="T50" fmla="*/ 97 w 117"/>
                  <a:gd name="T51" fmla="*/ 110 h 110"/>
                  <a:gd name="T52" fmla="*/ 97 w 117"/>
                  <a:gd name="T53" fmla="*/ 100 h 110"/>
                  <a:gd name="T54" fmla="*/ 100 w 117"/>
                  <a:gd name="T55" fmla="*/ 110 h 110"/>
                  <a:gd name="T56" fmla="*/ 117 w 117"/>
                  <a:gd name="T57" fmla="*/ 110 h 110"/>
                  <a:gd name="T58" fmla="*/ 97 w 117"/>
                  <a:gd name="T59" fmla="*/ 55 h 110"/>
                  <a:gd name="T60" fmla="*/ 68 w 117"/>
                  <a:gd name="T61"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110">
                    <a:moveTo>
                      <a:pt x="68" y="53"/>
                    </a:moveTo>
                    <a:cubicBezTo>
                      <a:pt x="68" y="48"/>
                      <a:pt x="68" y="48"/>
                      <a:pt x="68" y="48"/>
                    </a:cubicBezTo>
                    <a:cubicBezTo>
                      <a:pt x="72" y="48"/>
                      <a:pt x="74" y="44"/>
                      <a:pt x="74" y="41"/>
                    </a:cubicBezTo>
                    <a:cubicBezTo>
                      <a:pt x="74" y="34"/>
                      <a:pt x="74" y="34"/>
                      <a:pt x="74" y="34"/>
                    </a:cubicBezTo>
                    <a:cubicBezTo>
                      <a:pt x="76" y="34"/>
                      <a:pt x="77" y="33"/>
                      <a:pt x="77" y="31"/>
                    </a:cubicBezTo>
                    <a:cubicBezTo>
                      <a:pt x="77" y="26"/>
                      <a:pt x="77" y="26"/>
                      <a:pt x="77" y="26"/>
                    </a:cubicBezTo>
                    <a:cubicBezTo>
                      <a:pt x="77" y="24"/>
                      <a:pt x="76" y="23"/>
                      <a:pt x="75" y="23"/>
                    </a:cubicBezTo>
                    <a:cubicBezTo>
                      <a:pt x="77" y="21"/>
                      <a:pt x="79" y="18"/>
                      <a:pt x="79" y="15"/>
                    </a:cubicBezTo>
                    <a:cubicBezTo>
                      <a:pt x="79" y="9"/>
                      <a:pt x="74" y="4"/>
                      <a:pt x="68" y="4"/>
                    </a:cubicBezTo>
                    <a:cubicBezTo>
                      <a:pt x="67" y="4"/>
                      <a:pt x="67" y="4"/>
                      <a:pt x="67" y="4"/>
                    </a:cubicBezTo>
                    <a:cubicBezTo>
                      <a:pt x="64" y="2"/>
                      <a:pt x="60" y="0"/>
                      <a:pt x="55" y="0"/>
                    </a:cubicBezTo>
                    <a:cubicBezTo>
                      <a:pt x="46" y="0"/>
                      <a:pt x="38" y="6"/>
                      <a:pt x="38" y="14"/>
                    </a:cubicBezTo>
                    <a:cubicBezTo>
                      <a:pt x="38" y="17"/>
                      <a:pt x="40" y="21"/>
                      <a:pt x="42" y="23"/>
                    </a:cubicBezTo>
                    <a:cubicBezTo>
                      <a:pt x="40" y="23"/>
                      <a:pt x="39" y="24"/>
                      <a:pt x="39" y="26"/>
                    </a:cubicBezTo>
                    <a:cubicBezTo>
                      <a:pt x="39" y="31"/>
                      <a:pt x="39" y="31"/>
                      <a:pt x="39" y="31"/>
                    </a:cubicBezTo>
                    <a:cubicBezTo>
                      <a:pt x="39" y="33"/>
                      <a:pt x="41" y="34"/>
                      <a:pt x="42" y="34"/>
                    </a:cubicBezTo>
                    <a:cubicBezTo>
                      <a:pt x="42" y="41"/>
                      <a:pt x="42" y="41"/>
                      <a:pt x="42" y="41"/>
                    </a:cubicBezTo>
                    <a:cubicBezTo>
                      <a:pt x="42" y="44"/>
                      <a:pt x="45" y="48"/>
                      <a:pt x="49" y="48"/>
                    </a:cubicBezTo>
                    <a:cubicBezTo>
                      <a:pt x="49" y="53"/>
                      <a:pt x="49" y="53"/>
                      <a:pt x="49" y="53"/>
                    </a:cubicBezTo>
                    <a:cubicBezTo>
                      <a:pt x="20" y="55"/>
                      <a:pt x="20" y="55"/>
                      <a:pt x="20" y="55"/>
                    </a:cubicBezTo>
                    <a:cubicBezTo>
                      <a:pt x="20" y="56"/>
                      <a:pt x="20" y="56"/>
                      <a:pt x="20" y="56"/>
                    </a:cubicBezTo>
                    <a:cubicBezTo>
                      <a:pt x="12" y="74"/>
                      <a:pt x="5" y="92"/>
                      <a:pt x="0" y="110"/>
                    </a:cubicBezTo>
                    <a:cubicBezTo>
                      <a:pt x="18" y="110"/>
                      <a:pt x="18" y="110"/>
                      <a:pt x="18" y="110"/>
                    </a:cubicBezTo>
                    <a:cubicBezTo>
                      <a:pt x="18" y="107"/>
                      <a:pt x="19" y="105"/>
                      <a:pt x="20" y="102"/>
                    </a:cubicBezTo>
                    <a:cubicBezTo>
                      <a:pt x="20" y="105"/>
                      <a:pt x="20" y="107"/>
                      <a:pt x="20" y="110"/>
                    </a:cubicBezTo>
                    <a:cubicBezTo>
                      <a:pt x="97" y="110"/>
                      <a:pt x="97" y="110"/>
                      <a:pt x="97" y="110"/>
                    </a:cubicBezTo>
                    <a:cubicBezTo>
                      <a:pt x="97" y="100"/>
                      <a:pt x="97" y="100"/>
                      <a:pt x="97" y="100"/>
                    </a:cubicBezTo>
                    <a:cubicBezTo>
                      <a:pt x="98" y="103"/>
                      <a:pt x="99" y="107"/>
                      <a:pt x="100" y="110"/>
                    </a:cubicBezTo>
                    <a:cubicBezTo>
                      <a:pt x="117" y="110"/>
                      <a:pt x="117" y="110"/>
                      <a:pt x="117" y="110"/>
                    </a:cubicBezTo>
                    <a:cubicBezTo>
                      <a:pt x="112" y="91"/>
                      <a:pt x="105" y="73"/>
                      <a:pt x="97" y="55"/>
                    </a:cubicBezTo>
                    <a:cubicBezTo>
                      <a:pt x="68" y="53"/>
                      <a:pt x="68" y="53"/>
                      <a:pt x="68" y="53"/>
                    </a:cubicBez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17" name="Freeform 3525"/>
              <p:cNvSpPr>
                <a:spLocks/>
              </p:cNvSpPr>
              <p:nvPr/>
            </p:nvSpPr>
            <p:spPr bwMode="auto">
              <a:xfrm>
                <a:off x="3806825" y="1601787"/>
                <a:ext cx="242888" cy="228600"/>
              </a:xfrm>
              <a:custGeom>
                <a:avLst/>
                <a:gdLst>
                  <a:gd name="T0" fmla="*/ 68 w 117"/>
                  <a:gd name="T1" fmla="*/ 52 h 110"/>
                  <a:gd name="T2" fmla="*/ 68 w 117"/>
                  <a:gd name="T3" fmla="*/ 48 h 110"/>
                  <a:gd name="T4" fmla="*/ 74 w 117"/>
                  <a:gd name="T5" fmla="*/ 40 h 110"/>
                  <a:gd name="T6" fmla="*/ 74 w 117"/>
                  <a:gd name="T7" fmla="*/ 34 h 110"/>
                  <a:gd name="T8" fmla="*/ 77 w 117"/>
                  <a:gd name="T9" fmla="*/ 31 h 110"/>
                  <a:gd name="T10" fmla="*/ 77 w 117"/>
                  <a:gd name="T11" fmla="*/ 25 h 110"/>
                  <a:gd name="T12" fmla="*/ 75 w 117"/>
                  <a:gd name="T13" fmla="*/ 23 h 110"/>
                  <a:gd name="T14" fmla="*/ 79 w 117"/>
                  <a:gd name="T15" fmla="*/ 15 h 110"/>
                  <a:gd name="T16" fmla="*/ 68 w 117"/>
                  <a:gd name="T17" fmla="*/ 4 h 110"/>
                  <a:gd name="T18" fmla="*/ 67 w 117"/>
                  <a:gd name="T19" fmla="*/ 4 h 110"/>
                  <a:gd name="T20" fmla="*/ 55 w 117"/>
                  <a:gd name="T21" fmla="*/ 0 h 110"/>
                  <a:gd name="T22" fmla="*/ 38 w 117"/>
                  <a:gd name="T23" fmla="*/ 14 h 110"/>
                  <a:gd name="T24" fmla="*/ 42 w 117"/>
                  <a:gd name="T25" fmla="*/ 23 h 110"/>
                  <a:gd name="T26" fmla="*/ 39 w 117"/>
                  <a:gd name="T27" fmla="*/ 25 h 110"/>
                  <a:gd name="T28" fmla="*/ 39 w 117"/>
                  <a:gd name="T29" fmla="*/ 31 h 110"/>
                  <a:gd name="T30" fmla="*/ 42 w 117"/>
                  <a:gd name="T31" fmla="*/ 34 h 110"/>
                  <a:gd name="T32" fmla="*/ 42 w 117"/>
                  <a:gd name="T33" fmla="*/ 40 h 110"/>
                  <a:gd name="T34" fmla="*/ 49 w 117"/>
                  <a:gd name="T35" fmla="*/ 48 h 110"/>
                  <a:gd name="T36" fmla="*/ 49 w 117"/>
                  <a:gd name="T37" fmla="*/ 52 h 110"/>
                  <a:gd name="T38" fmla="*/ 20 w 117"/>
                  <a:gd name="T39" fmla="*/ 55 h 110"/>
                  <a:gd name="T40" fmla="*/ 20 w 117"/>
                  <a:gd name="T41" fmla="*/ 56 h 110"/>
                  <a:gd name="T42" fmla="*/ 0 w 117"/>
                  <a:gd name="T43" fmla="*/ 110 h 110"/>
                  <a:gd name="T44" fmla="*/ 17 w 117"/>
                  <a:gd name="T45" fmla="*/ 110 h 110"/>
                  <a:gd name="T46" fmla="*/ 20 w 117"/>
                  <a:gd name="T47" fmla="*/ 101 h 110"/>
                  <a:gd name="T48" fmla="*/ 20 w 117"/>
                  <a:gd name="T49" fmla="*/ 110 h 110"/>
                  <a:gd name="T50" fmla="*/ 97 w 117"/>
                  <a:gd name="T51" fmla="*/ 110 h 110"/>
                  <a:gd name="T52" fmla="*/ 97 w 117"/>
                  <a:gd name="T53" fmla="*/ 100 h 110"/>
                  <a:gd name="T54" fmla="*/ 100 w 117"/>
                  <a:gd name="T55" fmla="*/ 110 h 110"/>
                  <a:gd name="T56" fmla="*/ 117 w 117"/>
                  <a:gd name="T57" fmla="*/ 110 h 110"/>
                  <a:gd name="T58" fmla="*/ 97 w 117"/>
                  <a:gd name="T59" fmla="*/ 55 h 110"/>
                  <a:gd name="T60" fmla="*/ 68 w 117"/>
                  <a:gd name="T61"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110">
                    <a:moveTo>
                      <a:pt x="68" y="52"/>
                    </a:moveTo>
                    <a:cubicBezTo>
                      <a:pt x="68" y="48"/>
                      <a:pt x="68" y="48"/>
                      <a:pt x="68" y="48"/>
                    </a:cubicBezTo>
                    <a:cubicBezTo>
                      <a:pt x="71" y="47"/>
                      <a:pt x="74" y="44"/>
                      <a:pt x="74" y="40"/>
                    </a:cubicBezTo>
                    <a:cubicBezTo>
                      <a:pt x="74" y="34"/>
                      <a:pt x="74" y="34"/>
                      <a:pt x="74" y="34"/>
                    </a:cubicBezTo>
                    <a:cubicBezTo>
                      <a:pt x="76" y="34"/>
                      <a:pt x="77" y="33"/>
                      <a:pt x="77" y="31"/>
                    </a:cubicBezTo>
                    <a:cubicBezTo>
                      <a:pt x="77" y="25"/>
                      <a:pt x="77" y="25"/>
                      <a:pt x="77" y="25"/>
                    </a:cubicBezTo>
                    <a:cubicBezTo>
                      <a:pt x="77" y="24"/>
                      <a:pt x="76" y="23"/>
                      <a:pt x="75" y="23"/>
                    </a:cubicBezTo>
                    <a:cubicBezTo>
                      <a:pt x="77" y="20"/>
                      <a:pt x="79" y="18"/>
                      <a:pt x="79" y="15"/>
                    </a:cubicBezTo>
                    <a:cubicBezTo>
                      <a:pt x="79" y="9"/>
                      <a:pt x="73" y="4"/>
                      <a:pt x="68" y="4"/>
                    </a:cubicBezTo>
                    <a:cubicBezTo>
                      <a:pt x="67" y="4"/>
                      <a:pt x="67" y="4"/>
                      <a:pt x="67" y="4"/>
                    </a:cubicBezTo>
                    <a:cubicBezTo>
                      <a:pt x="64" y="1"/>
                      <a:pt x="60" y="0"/>
                      <a:pt x="55" y="0"/>
                    </a:cubicBezTo>
                    <a:cubicBezTo>
                      <a:pt x="46" y="0"/>
                      <a:pt x="38" y="6"/>
                      <a:pt x="38" y="14"/>
                    </a:cubicBezTo>
                    <a:cubicBezTo>
                      <a:pt x="38" y="17"/>
                      <a:pt x="40" y="20"/>
                      <a:pt x="42" y="23"/>
                    </a:cubicBezTo>
                    <a:cubicBezTo>
                      <a:pt x="40" y="23"/>
                      <a:pt x="39" y="24"/>
                      <a:pt x="39" y="25"/>
                    </a:cubicBezTo>
                    <a:cubicBezTo>
                      <a:pt x="39" y="31"/>
                      <a:pt x="39" y="31"/>
                      <a:pt x="39" y="31"/>
                    </a:cubicBezTo>
                    <a:cubicBezTo>
                      <a:pt x="39" y="33"/>
                      <a:pt x="41" y="34"/>
                      <a:pt x="42" y="34"/>
                    </a:cubicBezTo>
                    <a:cubicBezTo>
                      <a:pt x="42" y="40"/>
                      <a:pt x="42" y="40"/>
                      <a:pt x="42" y="40"/>
                    </a:cubicBezTo>
                    <a:cubicBezTo>
                      <a:pt x="42" y="44"/>
                      <a:pt x="45" y="47"/>
                      <a:pt x="49" y="48"/>
                    </a:cubicBezTo>
                    <a:cubicBezTo>
                      <a:pt x="49" y="52"/>
                      <a:pt x="49" y="52"/>
                      <a:pt x="49" y="52"/>
                    </a:cubicBezTo>
                    <a:cubicBezTo>
                      <a:pt x="20" y="55"/>
                      <a:pt x="20" y="55"/>
                      <a:pt x="20" y="55"/>
                    </a:cubicBezTo>
                    <a:cubicBezTo>
                      <a:pt x="20" y="56"/>
                      <a:pt x="20" y="56"/>
                      <a:pt x="20" y="56"/>
                    </a:cubicBezTo>
                    <a:cubicBezTo>
                      <a:pt x="12" y="74"/>
                      <a:pt x="5" y="91"/>
                      <a:pt x="0" y="110"/>
                    </a:cubicBezTo>
                    <a:cubicBezTo>
                      <a:pt x="17" y="110"/>
                      <a:pt x="17" y="110"/>
                      <a:pt x="17" y="110"/>
                    </a:cubicBezTo>
                    <a:cubicBezTo>
                      <a:pt x="18" y="107"/>
                      <a:pt x="19" y="104"/>
                      <a:pt x="20" y="101"/>
                    </a:cubicBezTo>
                    <a:cubicBezTo>
                      <a:pt x="20" y="104"/>
                      <a:pt x="20" y="107"/>
                      <a:pt x="20" y="110"/>
                    </a:cubicBezTo>
                    <a:cubicBezTo>
                      <a:pt x="97" y="110"/>
                      <a:pt x="97" y="110"/>
                      <a:pt x="97" y="110"/>
                    </a:cubicBezTo>
                    <a:cubicBezTo>
                      <a:pt x="97" y="100"/>
                      <a:pt x="97" y="100"/>
                      <a:pt x="97" y="100"/>
                    </a:cubicBezTo>
                    <a:cubicBezTo>
                      <a:pt x="98" y="103"/>
                      <a:pt x="99" y="106"/>
                      <a:pt x="100" y="110"/>
                    </a:cubicBezTo>
                    <a:cubicBezTo>
                      <a:pt x="117" y="110"/>
                      <a:pt x="117" y="110"/>
                      <a:pt x="117" y="110"/>
                    </a:cubicBezTo>
                    <a:cubicBezTo>
                      <a:pt x="112" y="91"/>
                      <a:pt x="105" y="73"/>
                      <a:pt x="97" y="55"/>
                    </a:cubicBezTo>
                    <a:cubicBezTo>
                      <a:pt x="68" y="52"/>
                      <a:pt x="68" y="52"/>
                      <a:pt x="68" y="52"/>
                    </a:cubicBez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70" name="Freeform 3526"/>
              <p:cNvSpPr>
                <a:spLocks/>
              </p:cNvSpPr>
              <p:nvPr/>
            </p:nvSpPr>
            <p:spPr bwMode="auto">
              <a:xfrm>
                <a:off x="3644900" y="2508250"/>
                <a:ext cx="188913" cy="227012"/>
              </a:xfrm>
              <a:custGeom>
                <a:avLst/>
                <a:gdLst>
                  <a:gd name="T0" fmla="*/ 55 w 91"/>
                  <a:gd name="T1" fmla="*/ 56 h 110"/>
                  <a:gd name="T2" fmla="*/ 52 w 91"/>
                  <a:gd name="T3" fmla="*/ 56 h 110"/>
                  <a:gd name="T4" fmla="*/ 53 w 91"/>
                  <a:gd name="T5" fmla="*/ 54 h 110"/>
                  <a:gd name="T6" fmla="*/ 62 w 91"/>
                  <a:gd name="T7" fmla="*/ 53 h 110"/>
                  <a:gd name="T8" fmla="*/ 70 w 91"/>
                  <a:gd name="T9" fmla="*/ 46 h 110"/>
                  <a:gd name="T10" fmla="*/ 67 w 91"/>
                  <a:gd name="T11" fmla="*/ 42 h 110"/>
                  <a:gd name="T12" fmla="*/ 63 w 91"/>
                  <a:gd name="T13" fmla="*/ 42 h 110"/>
                  <a:gd name="T14" fmla="*/ 64 w 91"/>
                  <a:gd name="T15" fmla="*/ 35 h 110"/>
                  <a:gd name="T16" fmla="*/ 65 w 91"/>
                  <a:gd name="T17" fmla="*/ 33 h 110"/>
                  <a:gd name="T18" fmla="*/ 65 w 91"/>
                  <a:gd name="T19" fmla="*/ 33 h 110"/>
                  <a:gd name="T20" fmla="*/ 67 w 91"/>
                  <a:gd name="T21" fmla="*/ 25 h 110"/>
                  <a:gd name="T22" fmla="*/ 57 w 91"/>
                  <a:gd name="T23" fmla="*/ 8 h 110"/>
                  <a:gd name="T24" fmla="*/ 43 w 91"/>
                  <a:gd name="T25" fmla="*/ 0 h 110"/>
                  <a:gd name="T26" fmla="*/ 25 w 91"/>
                  <a:gd name="T27" fmla="*/ 22 h 110"/>
                  <a:gd name="T28" fmla="*/ 28 w 91"/>
                  <a:gd name="T29" fmla="*/ 33 h 110"/>
                  <a:gd name="T30" fmla="*/ 30 w 91"/>
                  <a:gd name="T31" fmla="*/ 42 h 110"/>
                  <a:gd name="T32" fmla="*/ 26 w 91"/>
                  <a:gd name="T33" fmla="*/ 42 h 110"/>
                  <a:gd name="T34" fmla="*/ 24 w 91"/>
                  <a:gd name="T35" fmla="*/ 46 h 110"/>
                  <a:gd name="T36" fmla="*/ 31 w 91"/>
                  <a:gd name="T37" fmla="*/ 53 h 110"/>
                  <a:gd name="T38" fmla="*/ 39 w 91"/>
                  <a:gd name="T39" fmla="*/ 54 h 110"/>
                  <a:gd name="T40" fmla="*/ 39 w 91"/>
                  <a:gd name="T41" fmla="*/ 56 h 110"/>
                  <a:gd name="T42" fmla="*/ 37 w 91"/>
                  <a:gd name="T43" fmla="*/ 56 h 110"/>
                  <a:gd name="T44" fmla="*/ 15 w 91"/>
                  <a:gd name="T45" fmla="*/ 58 h 110"/>
                  <a:gd name="T46" fmla="*/ 15 w 91"/>
                  <a:gd name="T47" fmla="*/ 58 h 110"/>
                  <a:gd name="T48" fmla="*/ 0 w 91"/>
                  <a:gd name="T49" fmla="*/ 110 h 110"/>
                  <a:gd name="T50" fmla="*/ 12 w 91"/>
                  <a:gd name="T51" fmla="*/ 110 h 110"/>
                  <a:gd name="T52" fmla="*/ 17 w 91"/>
                  <a:gd name="T53" fmla="*/ 89 h 110"/>
                  <a:gd name="T54" fmla="*/ 18 w 91"/>
                  <a:gd name="T55" fmla="*/ 110 h 110"/>
                  <a:gd name="T56" fmla="*/ 74 w 91"/>
                  <a:gd name="T57" fmla="*/ 110 h 110"/>
                  <a:gd name="T58" fmla="*/ 75 w 91"/>
                  <a:gd name="T59" fmla="*/ 89 h 110"/>
                  <a:gd name="T60" fmla="*/ 79 w 91"/>
                  <a:gd name="T61" fmla="*/ 110 h 110"/>
                  <a:gd name="T62" fmla="*/ 91 w 91"/>
                  <a:gd name="T63" fmla="*/ 110 h 110"/>
                  <a:gd name="T64" fmla="*/ 77 w 91"/>
                  <a:gd name="T65" fmla="*/ 58 h 110"/>
                  <a:gd name="T66" fmla="*/ 55 w 91"/>
                  <a:gd name="T67" fmla="*/ 5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10">
                    <a:moveTo>
                      <a:pt x="55" y="56"/>
                    </a:moveTo>
                    <a:cubicBezTo>
                      <a:pt x="52" y="56"/>
                      <a:pt x="52" y="56"/>
                      <a:pt x="52" y="56"/>
                    </a:cubicBezTo>
                    <a:cubicBezTo>
                      <a:pt x="53" y="54"/>
                      <a:pt x="53" y="54"/>
                      <a:pt x="53" y="54"/>
                    </a:cubicBezTo>
                    <a:cubicBezTo>
                      <a:pt x="55" y="54"/>
                      <a:pt x="58" y="53"/>
                      <a:pt x="62" y="53"/>
                    </a:cubicBezTo>
                    <a:cubicBezTo>
                      <a:pt x="68" y="52"/>
                      <a:pt x="69" y="48"/>
                      <a:pt x="70" y="46"/>
                    </a:cubicBezTo>
                    <a:cubicBezTo>
                      <a:pt x="70" y="43"/>
                      <a:pt x="68" y="39"/>
                      <a:pt x="67" y="42"/>
                    </a:cubicBezTo>
                    <a:cubicBezTo>
                      <a:pt x="66" y="45"/>
                      <a:pt x="63" y="44"/>
                      <a:pt x="63" y="42"/>
                    </a:cubicBezTo>
                    <a:cubicBezTo>
                      <a:pt x="62" y="41"/>
                      <a:pt x="63" y="38"/>
                      <a:pt x="64" y="35"/>
                    </a:cubicBezTo>
                    <a:cubicBezTo>
                      <a:pt x="65" y="35"/>
                      <a:pt x="65" y="34"/>
                      <a:pt x="65" y="33"/>
                    </a:cubicBezTo>
                    <a:cubicBezTo>
                      <a:pt x="65" y="33"/>
                      <a:pt x="65" y="33"/>
                      <a:pt x="65" y="33"/>
                    </a:cubicBezTo>
                    <a:cubicBezTo>
                      <a:pt x="66" y="30"/>
                      <a:pt x="67" y="28"/>
                      <a:pt x="67" y="25"/>
                    </a:cubicBezTo>
                    <a:cubicBezTo>
                      <a:pt x="67" y="17"/>
                      <a:pt x="63" y="10"/>
                      <a:pt x="57" y="8"/>
                    </a:cubicBezTo>
                    <a:cubicBezTo>
                      <a:pt x="53" y="3"/>
                      <a:pt x="48" y="0"/>
                      <a:pt x="43" y="0"/>
                    </a:cubicBezTo>
                    <a:cubicBezTo>
                      <a:pt x="33" y="0"/>
                      <a:pt x="25" y="10"/>
                      <a:pt x="25" y="22"/>
                    </a:cubicBezTo>
                    <a:cubicBezTo>
                      <a:pt x="25" y="26"/>
                      <a:pt x="26" y="30"/>
                      <a:pt x="28" y="33"/>
                    </a:cubicBezTo>
                    <a:cubicBezTo>
                      <a:pt x="28" y="33"/>
                      <a:pt x="31" y="40"/>
                      <a:pt x="30" y="42"/>
                    </a:cubicBezTo>
                    <a:cubicBezTo>
                      <a:pt x="30" y="44"/>
                      <a:pt x="27" y="45"/>
                      <a:pt x="26" y="42"/>
                    </a:cubicBezTo>
                    <a:cubicBezTo>
                      <a:pt x="25" y="39"/>
                      <a:pt x="24" y="43"/>
                      <a:pt x="24" y="46"/>
                    </a:cubicBezTo>
                    <a:cubicBezTo>
                      <a:pt x="24" y="48"/>
                      <a:pt x="25" y="52"/>
                      <a:pt x="31" y="53"/>
                    </a:cubicBezTo>
                    <a:cubicBezTo>
                      <a:pt x="35" y="53"/>
                      <a:pt x="37" y="54"/>
                      <a:pt x="39" y="54"/>
                    </a:cubicBezTo>
                    <a:cubicBezTo>
                      <a:pt x="39" y="56"/>
                      <a:pt x="39" y="56"/>
                      <a:pt x="39" y="56"/>
                    </a:cubicBezTo>
                    <a:cubicBezTo>
                      <a:pt x="37" y="56"/>
                      <a:pt x="37" y="56"/>
                      <a:pt x="37" y="56"/>
                    </a:cubicBezTo>
                    <a:cubicBezTo>
                      <a:pt x="15" y="58"/>
                      <a:pt x="15" y="58"/>
                      <a:pt x="15" y="58"/>
                    </a:cubicBezTo>
                    <a:cubicBezTo>
                      <a:pt x="15" y="58"/>
                      <a:pt x="15" y="58"/>
                      <a:pt x="15" y="58"/>
                    </a:cubicBezTo>
                    <a:cubicBezTo>
                      <a:pt x="7" y="75"/>
                      <a:pt x="3" y="92"/>
                      <a:pt x="0" y="110"/>
                    </a:cubicBezTo>
                    <a:cubicBezTo>
                      <a:pt x="12" y="110"/>
                      <a:pt x="12" y="110"/>
                      <a:pt x="12" y="110"/>
                    </a:cubicBezTo>
                    <a:cubicBezTo>
                      <a:pt x="14" y="103"/>
                      <a:pt x="15" y="96"/>
                      <a:pt x="17" y="89"/>
                    </a:cubicBezTo>
                    <a:cubicBezTo>
                      <a:pt x="17" y="97"/>
                      <a:pt x="17" y="104"/>
                      <a:pt x="18" y="110"/>
                    </a:cubicBezTo>
                    <a:cubicBezTo>
                      <a:pt x="74" y="110"/>
                      <a:pt x="74" y="110"/>
                      <a:pt x="74" y="110"/>
                    </a:cubicBezTo>
                    <a:cubicBezTo>
                      <a:pt x="75" y="89"/>
                      <a:pt x="75" y="89"/>
                      <a:pt x="75" y="89"/>
                    </a:cubicBezTo>
                    <a:cubicBezTo>
                      <a:pt x="77" y="96"/>
                      <a:pt x="78" y="103"/>
                      <a:pt x="79" y="110"/>
                    </a:cubicBezTo>
                    <a:cubicBezTo>
                      <a:pt x="91" y="110"/>
                      <a:pt x="91" y="110"/>
                      <a:pt x="91" y="110"/>
                    </a:cubicBezTo>
                    <a:cubicBezTo>
                      <a:pt x="89" y="92"/>
                      <a:pt x="85" y="75"/>
                      <a:pt x="77" y="58"/>
                    </a:cubicBezTo>
                    <a:cubicBezTo>
                      <a:pt x="55" y="56"/>
                      <a:pt x="55" y="56"/>
                      <a:pt x="55" y="56"/>
                    </a:cubicBezTo>
                    <a:close/>
                  </a:path>
                </a:pathLst>
              </a:custGeom>
              <a:solidFill>
                <a:srgbClr val="002050"/>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85" name="Rectangle 3197"/>
              <p:cNvSpPr>
                <a:spLocks noChangeArrowheads="1"/>
              </p:cNvSpPr>
              <p:nvPr/>
            </p:nvSpPr>
            <p:spPr bwMode="auto">
              <a:xfrm rot="20020218">
                <a:off x="3102423" y="1332514"/>
                <a:ext cx="61234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collaborate</a:t>
                </a:r>
                <a:endParaRPr lang="en-US" altLang="en-US" sz="1765" dirty="0">
                  <a:solidFill>
                    <a:srgbClr val="505050"/>
                  </a:solidFill>
                  <a:latin typeface="Segoe UI" panose="020B0502040204020203" pitchFamily="34" charset="0"/>
                </a:endParaRPr>
              </a:p>
            </p:txBody>
          </p:sp>
          <p:sp>
            <p:nvSpPr>
              <p:cNvPr id="486" name="Rectangle 3197"/>
              <p:cNvSpPr>
                <a:spLocks noChangeArrowheads="1"/>
              </p:cNvSpPr>
              <p:nvPr/>
            </p:nvSpPr>
            <p:spPr bwMode="auto">
              <a:xfrm rot="21304823">
                <a:off x="3203633" y="1659742"/>
                <a:ext cx="60753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extensively</a:t>
                </a:r>
                <a:endParaRPr lang="en-US" altLang="en-US" sz="1765" dirty="0">
                  <a:solidFill>
                    <a:srgbClr val="505050"/>
                  </a:solidFill>
                  <a:latin typeface="Segoe UI" panose="020B0502040204020203" pitchFamily="34" charset="0"/>
                </a:endParaRPr>
              </a:p>
            </p:txBody>
          </p:sp>
          <p:sp>
            <p:nvSpPr>
              <p:cNvPr id="487" name="Rectangle 3197"/>
              <p:cNvSpPr>
                <a:spLocks noChangeArrowheads="1"/>
              </p:cNvSpPr>
              <p:nvPr/>
            </p:nvSpPr>
            <p:spPr bwMode="auto">
              <a:xfrm rot="768786">
                <a:off x="3176961" y="1968667"/>
                <a:ext cx="519373"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with their</a:t>
                </a:r>
                <a:endParaRPr lang="en-US" altLang="en-US" sz="1765" dirty="0">
                  <a:solidFill>
                    <a:srgbClr val="505050"/>
                  </a:solidFill>
                  <a:latin typeface="Segoe UI" panose="020B0502040204020203" pitchFamily="34" charset="0"/>
                </a:endParaRPr>
              </a:p>
            </p:txBody>
          </p:sp>
          <p:sp>
            <p:nvSpPr>
              <p:cNvPr id="488" name="Rectangle 3197"/>
              <p:cNvSpPr>
                <a:spLocks noChangeArrowheads="1"/>
              </p:cNvSpPr>
              <p:nvPr/>
            </p:nvSpPr>
            <p:spPr bwMode="auto">
              <a:xfrm rot="1988426">
                <a:off x="3023714" y="2305442"/>
                <a:ext cx="698909"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counterparts</a:t>
                </a:r>
                <a:endParaRPr lang="en-US" altLang="en-US" sz="1765" dirty="0">
                  <a:solidFill>
                    <a:srgbClr val="505050"/>
                  </a:solidFill>
                  <a:latin typeface="Segoe UI" panose="020B0502040204020203" pitchFamily="34" charset="0"/>
                </a:endParaRPr>
              </a:p>
            </p:txBody>
          </p:sp>
          <p:sp>
            <p:nvSpPr>
              <p:cNvPr id="210" name="Rectangle 3515"/>
              <p:cNvSpPr>
                <a:spLocks noChangeArrowheads="1"/>
              </p:cNvSpPr>
              <p:nvPr/>
            </p:nvSpPr>
            <p:spPr bwMode="auto">
              <a:xfrm>
                <a:off x="2459038" y="1521364"/>
                <a:ext cx="24045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765" dirty="0">
                    <a:solidFill>
                      <a:srgbClr val="002050"/>
                    </a:solidFill>
                    <a:latin typeface="Segoe UI Light" panose="020B0502040204020203" pitchFamily="34" charset="0"/>
                  </a:rPr>
                  <a:t>54</a:t>
                </a:r>
                <a:endParaRPr lang="en-US" altLang="en-US" sz="1765" dirty="0">
                  <a:solidFill>
                    <a:srgbClr val="505050"/>
                  </a:solidFill>
                  <a:latin typeface="Segoe UI" panose="020B0502040204020203" pitchFamily="34" charset="0"/>
                </a:endParaRPr>
              </a:p>
            </p:txBody>
          </p:sp>
          <p:sp>
            <p:nvSpPr>
              <p:cNvPr id="211" name="Rectangle 3516"/>
              <p:cNvSpPr>
                <a:spLocks noChangeArrowheads="1"/>
              </p:cNvSpPr>
              <p:nvPr/>
            </p:nvSpPr>
            <p:spPr bwMode="auto">
              <a:xfrm>
                <a:off x="2709863" y="1539875"/>
                <a:ext cx="15068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470" dirty="0">
                    <a:solidFill>
                      <a:srgbClr val="002050"/>
                    </a:solidFill>
                    <a:latin typeface="Segoe UI Light" panose="020B0502040204020203" pitchFamily="34" charset="0"/>
                  </a:rPr>
                  <a:t>%</a:t>
                </a:r>
                <a:endParaRPr lang="en-US" altLang="en-US" sz="1765" dirty="0">
                  <a:solidFill>
                    <a:srgbClr val="505050"/>
                  </a:solidFill>
                  <a:latin typeface="Segoe UI" panose="020B0502040204020203" pitchFamily="34" charset="0"/>
                </a:endParaRPr>
              </a:p>
            </p:txBody>
          </p:sp>
          <p:sp>
            <p:nvSpPr>
              <p:cNvPr id="212" name="Rectangle 3517"/>
              <p:cNvSpPr>
                <a:spLocks noChangeArrowheads="1"/>
              </p:cNvSpPr>
              <p:nvPr/>
            </p:nvSpPr>
            <p:spPr bwMode="auto">
              <a:xfrm>
                <a:off x="2459038" y="1752600"/>
                <a:ext cx="3924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002050"/>
                    </a:solidFill>
                    <a:latin typeface="Segoe UI" panose="020B0502040204020203" pitchFamily="34" charset="0"/>
                  </a:rPr>
                  <a:t>more</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likely to </a:t>
                </a:r>
                <a:endParaRPr lang="en-US" altLang="en-US" sz="1765" dirty="0">
                  <a:solidFill>
                    <a:srgbClr val="505050"/>
                  </a:solidFill>
                  <a:latin typeface="Segoe UI" panose="020B0502040204020203" pitchFamily="34" charset="0"/>
                </a:endParaRPr>
              </a:p>
            </p:txBody>
          </p:sp>
        </p:grpSp>
      </p:grpSp>
      <p:grpSp>
        <p:nvGrpSpPr>
          <p:cNvPr id="8" name="Group 7"/>
          <p:cNvGrpSpPr/>
          <p:nvPr/>
        </p:nvGrpSpPr>
        <p:grpSpPr>
          <a:xfrm>
            <a:off x="1380432" y="1837695"/>
            <a:ext cx="2214606" cy="2960843"/>
            <a:chOff x="1408112" y="1874048"/>
            <a:chExt cx="2259013" cy="3020214"/>
          </a:xfrm>
        </p:grpSpPr>
        <p:sp>
          <p:nvSpPr>
            <p:cNvPr id="419" name="Oval 3316"/>
            <p:cNvSpPr>
              <a:spLocks noChangeArrowheads="1"/>
            </p:cNvSpPr>
            <p:nvPr/>
          </p:nvSpPr>
          <p:spPr bwMode="auto">
            <a:xfrm>
              <a:off x="1408112" y="2633662"/>
              <a:ext cx="2259013" cy="2260600"/>
            </a:xfrm>
            <a:prstGeom prst="ellipse">
              <a:avLst/>
            </a:pr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pic>
          <p:nvPicPr>
            <p:cNvPr id="523" name="Picture 522"/>
            <p:cNvPicPr>
              <a:picLocks noChangeAspect="1"/>
            </p:cNvPicPr>
            <p:nvPr/>
          </p:nvPicPr>
          <p:blipFill rotWithShape="1">
            <a:blip r:embed="rId4"/>
            <a:srcRect b="39676"/>
            <a:stretch/>
          </p:blipFill>
          <p:spPr>
            <a:xfrm>
              <a:off x="1493837" y="1874048"/>
              <a:ext cx="1997391" cy="2156614"/>
            </a:xfrm>
            <a:prstGeom prst="rect">
              <a:avLst/>
            </a:prstGeom>
          </p:spPr>
        </p:pic>
      </p:grpSp>
      <p:pic>
        <p:nvPicPr>
          <p:cNvPr id="581" name="Picture 580"/>
          <p:cNvPicPr>
            <a:picLocks noChangeAspect="1"/>
          </p:cNvPicPr>
          <p:nvPr/>
        </p:nvPicPr>
        <p:blipFill>
          <a:blip r:embed="rId5"/>
          <a:stretch>
            <a:fillRect/>
          </a:stretch>
        </p:blipFill>
        <p:spPr>
          <a:xfrm>
            <a:off x="1539174" y="2388151"/>
            <a:ext cx="1092513" cy="592637"/>
          </a:xfrm>
          <a:prstGeom prst="rect">
            <a:avLst/>
          </a:prstGeom>
        </p:spPr>
      </p:pic>
      <p:sp>
        <p:nvSpPr>
          <p:cNvPr id="29" name="Freeform 3168"/>
          <p:cNvSpPr>
            <a:spLocks noEditPoints="1"/>
          </p:cNvSpPr>
          <p:nvPr/>
        </p:nvSpPr>
        <p:spPr bwMode="auto">
          <a:xfrm>
            <a:off x="205431" y="3469464"/>
            <a:ext cx="11734450" cy="812385"/>
          </a:xfrm>
          <a:custGeom>
            <a:avLst/>
            <a:gdLst>
              <a:gd name="T0" fmla="*/ 2210 w 5791"/>
              <a:gd name="T1" fmla="*/ 400 h 401"/>
              <a:gd name="T2" fmla="*/ 2161 w 5791"/>
              <a:gd name="T3" fmla="*/ 397 h 401"/>
              <a:gd name="T4" fmla="*/ 2113 w 5791"/>
              <a:gd name="T5" fmla="*/ 392 h 401"/>
              <a:gd name="T6" fmla="*/ 2066 w 5791"/>
              <a:gd name="T7" fmla="*/ 383 h 401"/>
              <a:gd name="T8" fmla="*/ 2486 w 5791"/>
              <a:gd name="T9" fmla="*/ 374 h 401"/>
              <a:gd name="T10" fmla="*/ 2533 w 5791"/>
              <a:gd name="T11" fmla="*/ 363 h 401"/>
              <a:gd name="T12" fmla="*/ 2580 w 5791"/>
              <a:gd name="T13" fmla="*/ 351 h 401"/>
              <a:gd name="T14" fmla="*/ 2626 w 5791"/>
              <a:gd name="T15" fmla="*/ 337 h 401"/>
              <a:gd name="T16" fmla="*/ 1849 w 5791"/>
              <a:gd name="T17" fmla="*/ 312 h 401"/>
              <a:gd name="T18" fmla="*/ 4954 w 5791"/>
              <a:gd name="T19" fmla="*/ 315 h 401"/>
              <a:gd name="T20" fmla="*/ 5002 w 5791"/>
              <a:gd name="T21" fmla="*/ 312 h 401"/>
              <a:gd name="T22" fmla="*/ 5050 w 5791"/>
              <a:gd name="T23" fmla="*/ 308 h 401"/>
              <a:gd name="T24" fmla="*/ 4727 w 5791"/>
              <a:gd name="T25" fmla="*/ 304 h 401"/>
              <a:gd name="T26" fmla="*/ 5122 w 5791"/>
              <a:gd name="T27" fmla="*/ 299 h 401"/>
              <a:gd name="T28" fmla="*/ 2726 w 5791"/>
              <a:gd name="T29" fmla="*/ 293 h 401"/>
              <a:gd name="T30" fmla="*/ 4633 w 5791"/>
              <a:gd name="T31" fmla="*/ 288 h 401"/>
              <a:gd name="T32" fmla="*/ 4609 w 5791"/>
              <a:gd name="T33" fmla="*/ 282 h 401"/>
              <a:gd name="T34" fmla="*/ 4586 w 5791"/>
              <a:gd name="T35" fmla="*/ 276 h 401"/>
              <a:gd name="T36" fmla="*/ 4563 w 5791"/>
              <a:gd name="T37" fmla="*/ 269 h 401"/>
              <a:gd name="T38" fmla="*/ 4540 w 5791"/>
              <a:gd name="T39" fmla="*/ 262 h 401"/>
              <a:gd name="T40" fmla="*/ 5334 w 5791"/>
              <a:gd name="T41" fmla="*/ 256 h 401"/>
              <a:gd name="T42" fmla="*/ 5357 w 5791"/>
              <a:gd name="T43" fmla="*/ 250 h 401"/>
              <a:gd name="T44" fmla="*/ 5380 w 5791"/>
              <a:gd name="T45" fmla="*/ 244 h 401"/>
              <a:gd name="T46" fmla="*/ 5403 w 5791"/>
              <a:gd name="T47" fmla="*/ 237 h 401"/>
              <a:gd name="T48" fmla="*/ 2881 w 5791"/>
              <a:gd name="T49" fmla="*/ 229 h 401"/>
              <a:gd name="T50" fmla="*/ 5449 w 5791"/>
              <a:gd name="T51" fmla="*/ 223 h 401"/>
              <a:gd name="T52" fmla="*/ 1602 w 5791"/>
              <a:gd name="T53" fmla="*/ 217 h 401"/>
              <a:gd name="T54" fmla="*/ 1579 w 5791"/>
              <a:gd name="T55" fmla="*/ 209 h 401"/>
              <a:gd name="T56" fmla="*/ 1556 w 5791"/>
              <a:gd name="T57" fmla="*/ 202 h 401"/>
              <a:gd name="T58" fmla="*/ 214 w 5791"/>
              <a:gd name="T59" fmla="*/ 196 h 401"/>
              <a:gd name="T60" fmla="*/ 237 w 5791"/>
              <a:gd name="T61" fmla="*/ 189 h 401"/>
              <a:gd name="T62" fmla="*/ 260 w 5791"/>
              <a:gd name="T63" fmla="*/ 183 h 401"/>
              <a:gd name="T64" fmla="*/ 4343 w 5791"/>
              <a:gd name="T65" fmla="*/ 175 h 401"/>
              <a:gd name="T66" fmla="*/ 306 w 5791"/>
              <a:gd name="T67" fmla="*/ 170 h 401"/>
              <a:gd name="T68" fmla="*/ 330 w 5791"/>
              <a:gd name="T69" fmla="*/ 164 h 401"/>
              <a:gd name="T70" fmla="*/ 353 w 5791"/>
              <a:gd name="T71" fmla="*/ 159 h 401"/>
              <a:gd name="T72" fmla="*/ 5654 w 5791"/>
              <a:gd name="T73" fmla="*/ 151 h 401"/>
              <a:gd name="T74" fmla="*/ 1346 w 5791"/>
              <a:gd name="T75" fmla="*/ 146 h 401"/>
              <a:gd name="T76" fmla="*/ 3079 w 5791"/>
              <a:gd name="T77" fmla="*/ 141 h 401"/>
              <a:gd name="T78" fmla="*/ 5699 w 5791"/>
              <a:gd name="T79" fmla="*/ 134 h 401"/>
              <a:gd name="T80" fmla="*/ 1275 w 5791"/>
              <a:gd name="T81" fmla="*/ 133 h 401"/>
              <a:gd name="T82" fmla="*/ 518 w 5791"/>
              <a:gd name="T83" fmla="*/ 127 h 401"/>
              <a:gd name="T84" fmla="*/ 542 w 5791"/>
              <a:gd name="T85" fmla="*/ 124 h 401"/>
              <a:gd name="T86" fmla="*/ 1179 w 5791"/>
              <a:gd name="T87" fmla="*/ 118 h 401"/>
              <a:gd name="T88" fmla="*/ 614 w 5791"/>
              <a:gd name="T89" fmla="*/ 115 h 401"/>
              <a:gd name="T90" fmla="*/ 1107 w 5791"/>
              <a:gd name="T91" fmla="*/ 110 h 401"/>
              <a:gd name="T92" fmla="*/ 686 w 5791"/>
              <a:gd name="T93" fmla="*/ 108 h 401"/>
              <a:gd name="T94" fmla="*/ 1035 w 5791"/>
              <a:gd name="T95" fmla="*/ 105 h 401"/>
              <a:gd name="T96" fmla="*/ 758 w 5791"/>
              <a:gd name="T97" fmla="*/ 103 h 401"/>
              <a:gd name="T98" fmla="*/ 963 w 5791"/>
              <a:gd name="T99" fmla="*/ 101 h 401"/>
              <a:gd name="T100" fmla="*/ 914 w 5791"/>
              <a:gd name="T101" fmla="*/ 100 h 401"/>
              <a:gd name="T102" fmla="*/ 3191 w 5791"/>
              <a:gd name="T103" fmla="*/ 96 h 401"/>
              <a:gd name="T104" fmla="*/ 3236 w 5791"/>
              <a:gd name="T105" fmla="*/ 79 h 401"/>
              <a:gd name="T106" fmla="*/ 3282 w 5791"/>
              <a:gd name="T107" fmla="*/ 64 h 401"/>
              <a:gd name="T108" fmla="*/ 3328 w 5791"/>
              <a:gd name="T109" fmla="*/ 50 h 401"/>
              <a:gd name="T110" fmla="*/ 3374 w 5791"/>
              <a:gd name="T111" fmla="*/ 38 h 401"/>
              <a:gd name="T112" fmla="*/ 3421 w 5791"/>
              <a:gd name="T113" fmla="*/ 27 h 401"/>
              <a:gd name="T114" fmla="*/ 3467 w 5791"/>
              <a:gd name="T115" fmla="*/ 18 h 401"/>
              <a:gd name="T116" fmla="*/ 3506 w 5791"/>
              <a:gd name="T117" fmla="*/ 20 h 401"/>
              <a:gd name="T118" fmla="*/ 3553 w 5791"/>
              <a:gd name="T119" fmla="*/ 15 h 401"/>
              <a:gd name="T120" fmla="*/ 3601 w 5791"/>
              <a:gd name="T121" fmla="*/ 11 h 401"/>
              <a:gd name="T122" fmla="*/ 3649 w 5791"/>
              <a:gd name="T123"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91" h="401">
                <a:moveTo>
                  <a:pt x="2246" y="401"/>
                </a:moveTo>
                <a:cubicBezTo>
                  <a:pt x="2246" y="393"/>
                  <a:pt x="2246" y="393"/>
                  <a:pt x="2246" y="393"/>
                </a:cubicBezTo>
                <a:cubicBezTo>
                  <a:pt x="2250" y="393"/>
                  <a:pt x="2254" y="393"/>
                  <a:pt x="2258" y="393"/>
                </a:cubicBezTo>
                <a:cubicBezTo>
                  <a:pt x="2258" y="401"/>
                  <a:pt x="2258" y="401"/>
                  <a:pt x="2258" y="401"/>
                </a:cubicBezTo>
                <a:cubicBezTo>
                  <a:pt x="2254" y="401"/>
                  <a:pt x="2250" y="401"/>
                  <a:pt x="2246" y="401"/>
                </a:cubicBezTo>
                <a:close/>
                <a:moveTo>
                  <a:pt x="2234" y="401"/>
                </a:moveTo>
                <a:cubicBezTo>
                  <a:pt x="2230" y="401"/>
                  <a:pt x="2226" y="401"/>
                  <a:pt x="2222" y="401"/>
                </a:cubicBezTo>
                <a:cubicBezTo>
                  <a:pt x="2222" y="393"/>
                  <a:pt x="2222" y="393"/>
                  <a:pt x="2222" y="393"/>
                </a:cubicBezTo>
                <a:cubicBezTo>
                  <a:pt x="2226" y="393"/>
                  <a:pt x="2230" y="393"/>
                  <a:pt x="2234" y="393"/>
                </a:cubicBezTo>
                <a:lnTo>
                  <a:pt x="2234" y="401"/>
                </a:lnTo>
                <a:close/>
                <a:moveTo>
                  <a:pt x="2270" y="401"/>
                </a:moveTo>
                <a:cubicBezTo>
                  <a:pt x="2270" y="393"/>
                  <a:pt x="2270" y="393"/>
                  <a:pt x="2270" y="393"/>
                </a:cubicBezTo>
                <a:cubicBezTo>
                  <a:pt x="2274" y="392"/>
                  <a:pt x="2278" y="392"/>
                  <a:pt x="2282" y="392"/>
                </a:cubicBezTo>
                <a:cubicBezTo>
                  <a:pt x="2282" y="400"/>
                  <a:pt x="2282" y="400"/>
                  <a:pt x="2282" y="400"/>
                </a:cubicBezTo>
                <a:cubicBezTo>
                  <a:pt x="2278" y="400"/>
                  <a:pt x="2274" y="400"/>
                  <a:pt x="2270" y="401"/>
                </a:cubicBezTo>
                <a:close/>
                <a:moveTo>
                  <a:pt x="2210" y="400"/>
                </a:moveTo>
                <a:cubicBezTo>
                  <a:pt x="2206" y="400"/>
                  <a:pt x="2202" y="400"/>
                  <a:pt x="2198" y="400"/>
                </a:cubicBezTo>
                <a:cubicBezTo>
                  <a:pt x="2198" y="392"/>
                  <a:pt x="2198" y="392"/>
                  <a:pt x="2198" y="392"/>
                </a:cubicBezTo>
                <a:cubicBezTo>
                  <a:pt x="2202" y="392"/>
                  <a:pt x="2206" y="392"/>
                  <a:pt x="2210" y="392"/>
                </a:cubicBezTo>
                <a:lnTo>
                  <a:pt x="2210" y="400"/>
                </a:lnTo>
                <a:close/>
                <a:moveTo>
                  <a:pt x="2294" y="400"/>
                </a:moveTo>
                <a:cubicBezTo>
                  <a:pt x="2294" y="392"/>
                  <a:pt x="2294" y="392"/>
                  <a:pt x="2294" y="392"/>
                </a:cubicBezTo>
                <a:cubicBezTo>
                  <a:pt x="2298" y="391"/>
                  <a:pt x="2302" y="391"/>
                  <a:pt x="2306" y="391"/>
                </a:cubicBezTo>
                <a:cubicBezTo>
                  <a:pt x="2306" y="399"/>
                  <a:pt x="2306" y="399"/>
                  <a:pt x="2306" y="399"/>
                </a:cubicBezTo>
                <a:cubicBezTo>
                  <a:pt x="2302" y="399"/>
                  <a:pt x="2298" y="399"/>
                  <a:pt x="2294" y="400"/>
                </a:cubicBezTo>
                <a:close/>
                <a:moveTo>
                  <a:pt x="2186" y="399"/>
                </a:moveTo>
                <a:cubicBezTo>
                  <a:pt x="2182" y="399"/>
                  <a:pt x="2178" y="398"/>
                  <a:pt x="2174" y="398"/>
                </a:cubicBezTo>
                <a:cubicBezTo>
                  <a:pt x="2174" y="390"/>
                  <a:pt x="2174" y="390"/>
                  <a:pt x="2174" y="390"/>
                </a:cubicBezTo>
                <a:cubicBezTo>
                  <a:pt x="2178" y="390"/>
                  <a:pt x="2182" y="391"/>
                  <a:pt x="2186" y="391"/>
                </a:cubicBezTo>
                <a:lnTo>
                  <a:pt x="2186" y="399"/>
                </a:lnTo>
                <a:close/>
                <a:moveTo>
                  <a:pt x="2318" y="398"/>
                </a:moveTo>
                <a:cubicBezTo>
                  <a:pt x="2318" y="390"/>
                  <a:pt x="2318" y="390"/>
                  <a:pt x="2318" y="390"/>
                </a:cubicBezTo>
                <a:cubicBezTo>
                  <a:pt x="2322" y="390"/>
                  <a:pt x="2326" y="390"/>
                  <a:pt x="2330" y="389"/>
                </a:cubicBezTo>
                <a:cubicBezTo>
                  <a:pt x="2331" y="397"/>
                  <a:pt x="2331" y="397"/>
                  <a:pt x="2331" y="397"/>
                </a:cubicBezTo>
                <a:cubicBezTo>
                  <a:pt x="2327" y="398"/>
                  <a:pt x="2323" y="398"/>
                  <a:pt x="2318" y="398"/>
                </a:cubicBezTo>
                <a:close/>
                <a:moveTo>
                  <a:pt x="2161" y="397"/>
                </a:moveTo>
                <a:cubicBezTo>
                  <a:pt x="2157" y="397"/>
                  <a:pt x="2153" y="396"/>
                  <a:pt x="2149" y="396"/>
                </a:cubicBezTo>
                <a:cubicBezTo>
                  <a:pt x="2150" y="388"/>
                  <a:pt x="2150" y="388"/>
                  <a:pt x="2150" y="388"/>
                </a:cubicBezTo>
                <a:cubicBezTo>
                  <a:pt x="2154" y="388"/>
                  <a:pt x="2158" y="389"/>
                  <a:pt x="2162" y="389"/>
                </a:cubicBezTo>
                <a:lnTo>
                  <a:pt x="2161" y="397"/>
                </a:lnTo>
                <a:close/>
                <a:moveTo>
                  <a:pt x="2343" y="396"/>
                </a:moveTo>
                <a:cubicBezTo>
                  <a:pt x="2342" y="388"/>
                  <a:pt x="2342" y="388"/>
                  <a:pt x="2342" y="388"/>
                </a:cubicBezTo>
                <a:cubicBezTo>
                  <a:pt x="2346" y="388"/>
                  <a:pt x="2350" y="388"/>
                  <a:pt x="2354" y="387"/>
                </a:cubicBezTo>
                <a:cubicBezTo>
                  <a:pt x="2355" y="395"/>
                  <a:pt x="2355" y="395"/>
                  <a:pt x="2355" y="395"/>
                </a:cubicBezTo>
                <a:cubicBezTo>
                  <a:pt x="2351" y="395"/>
                  <a:pt x="2347" y="396"/>
                  <a:pt x="2343" y="396"/>
                </a:cubicBezTo>
                <a:close/>
                <a:moveTo>
                  <a:pt x="2137" y="395"/>
                </a:moveTo>
                <a:cubicBezTo>
                  <a:pt x="2133" y="394"/>
                  <a:pt x="2129" y="394"/>
                  <a:pt x="2125" y="393"/>
                </a:cubicBezTo>
                <a:cubicBezTo>
                  <a:pt x="2126" y="385"/>
                  <a:pt x="2126" y="385"/>
                  <a:pt x="2126" y="385"/>
                </a:cubicBezTo>
                <a:cubicBezTo>
                  <a:pt x="2130" y="386"/>
                  <a:pt x="2134" y="386"/>
                  <a:pt x="2138" y="387"/>
                </a:cubicBezTo>
                <a:lnTo>
                  <a:pt x="2137" y="395"/>
                </a:lnTo>
                <a:close/>
                <a:moveTo>
                  <a:pt x="2367" y="394"/>
                </a:moveTo>
                <a:cubicBezTo>
                  <a:pt x="2366" y="386"/>
                  <a:pt x="2366" y="386"/>
                  <a:pt x="2366" y="386"/>
                </a:cubicBezTo>
                <a:cubicBezTo>
                  <a:pt x="2370" y="385"/>
                  <a:pt x="2374" y="385"/>
                  <a:pt x="2378" y="384"/>
                </a:cubicBezTo>
                <a:cubicBezTo>
                  <a:pt x="2379" y="392"/>
                  <a:pt x="2379" y="392"/>
                  <a:pt x="2379" y="392"/>
                </a:cubicBezTo>
                <a:cubicBezTo>
                  <a:pt x="2375" y="393"/>
                  <a:pt x="2371" y="393"/>
                  <a:pt x="2367" y="394"/>
                </a:cubicBezTo>
                <a:close/>
                <a:moveTo>
                  <a:pt x="2113" y="392"/>
                </a:moveTo>
                <a:cubicBezTo>
                  <a:pt x="2109" y="391"/>
                  <a:pt x="2106" y="390"/>
                  <a:pt x="2102" y="390"/>
                </a:cubicBezTo>
                <a:cubicBezTo>
                  <a:pt x="2103" y="382"/>
                  <a:pt x="2103" y="382"/>
                  <a:pt x="2103" y="382"/>
                </a:cubicBezTo>
                <a:cubicBezTo>
                  <a:pt x="2107" y="382"/>
                  <a:pt x="2111" y="383"/>
                  <a:pt x="2115" y="384"/>
                </a:cubicBezTo>
                <a:lnTo>
                  <a:pt x="2113" y="392"/>
                </a:lnTo>
                <a:close/>
                <a:moveTo>
                  <a:pt x="2391" y="391"/>
                </a:moveTo>
                <a:cubicBezTo>
                  <a:pt x="2390" y="383"/>
                  <a:pt x="2390" y="383"/>
                  <a:pt x="2390" y="383"/>
                </a:cubicBezTo>
                <a:cubicBezTo>
                  <a:pt x="2394" y="382"/>
                  <a:pt x="2397" y="382"/>
                  <a:pt x="2401" y="381"/>
                </a:cubicBezTo>
                <a:cubicBezTo>
                  <a:pt x="2403" y="389"/>
                  <a:pt x="2403" y="389"/>
                  <a:pt x="2403" y="389"/>
                </a:cubicBezTo>
                <a:cubicBezTo>
                  <a:pt x="2399" y="390"/>
                  <a:pt x="2395" y="390"/>
                  <a:pt x="2391" y="391"/>
                </a:cubicBezTo>
                <a:close/>
                <a:moveTo>
                  <a:pt x="2090" y="388"/>
                </a:moveTo>
                <a:cubicBezTo>
                  <a:pt x="2086" y="387"/>
                  <a:pt x="2082" y="386"/>
                  <a:pt x="2078" y="386"/>
                </a:cubicBezTo>
                <a:cubicBezTo>
                  <a:pt x="2079" y="378"/>
                  <a:pt x="2079" y="378"/>
                  <a:pt x="2079" y="378"/>
                </a:cubicBezTo>
                <a:cubicBezTo>
                  <a:pt x="2083" y="379"/>
                  <a:pt x="2087" y="379"/>
                  <a:pt x="2091" y="380"/>
                </a:cubicBezTo>
                <a:lnTo>
                  <a:pt x="2090" y="388"/>
                </a:lnTo>
                <a:close/>
                <a:moveTo>
                  <a:pt x="2415" y="387"/>
                </a:moveTo>
                <a:cubicBezTo>
                  <a:pt x="2413" y="379"/>
                  <a:pt x="2413" y="379"/>
                  <a:pt x="2413" y="379"/>
                </a:cubicBezTo>
                <a:cubicBezTo>
                  <a:pt x="2417" y="379"/>
                  <a:pt x="2421" y="378"/>
                  <a:pt x="2425" y="377"/>
                </a:cubicBezTo>
                <a:cubicBezTo>
                  <a:pt x="2426" y="385"/>
                  <a:pt x="2426" y="385"/>
                  <a:pt x="2426" y="385"/>
                </a:cubicBezTo>
                <a:cubicBezTo>
                  <a:pt x="2422" y="386"/>
                  <a:pt x="2419" y="387"/>
                  <a:pt x="2415" y="387"/>
                </a:cubicBezTo>
                <a:close/>
                <a:moveTo>
                  <a:pt x="2066" y="383"/>
                </a:moveTo>
                <a:cubicBezTo>
                  <a:pt x="2062" y="383"/>
                  <a:pt x="2058" y="382"/>
                  <a:pt x="2054" y="381"/>
                </a:cubicBezTo>
                <a:cubicBezTo>
                  <a:pt x="2056" y="373"/>
                  <a:pt x="2056" y="373"/>
                  <a:pt x="2056" y="373"/>
                </a:cubicBezTo>
                <a:cubicBezTo>
                  <a:pt x="2060" y="374"/>
                  <a:pt x="2063" y="375"/>
                  <a:pt x="2067" y="376"/>
                </a:cubicBezTo>
                <a:lnTo>
                  <a:pt x="2066" y="383"/>
                </a:lnTo>
                <a:close/>
                <a:moveTo>
                  <a:pt x="2438" y="383"/>
                </a:moveTo>
                <a:cubicBezTo>
                  <a:pt x="2437" y="375"/>
                  <a:pt x="2437" y="375"/>
                  <a:pt x="2437" y="375"/>
                </a:cubicBezTo>
                <a:cubicBezTo>
                  <a:pt x="2441" y="375"/>
                  <a:pt x="2445" y="374"/>
                  <a:pt x="2449" y="373"/>
                </a:cubicBezTo>
                <a:cubicBezTo>
                  <a:pt x="2450" y="381"/>
                  <a:pt x="2450" y="381"/>
                  <a:pt x="2450" y="381"/>
                </a:cubicBezTo>
                <a:cubicBezTo>
                  <a:pt x="2446" y="382"/>
                  <a:pt x="2442" y="383"/>
                  <a:pt x="2438" y="383"/>
                </a:cubicBezTo>
                <a:close/>
                <a:moveTo>
                  <a:pt x="2462" y="379"/>
                </a:moveTo>
                <a:cubicBezTo>
                  <a:pt x="2461" y="371"/>
                  <a:pt x="2461" y="371"/>
                  <a:pt x="2461" y="371"/>
                </a:cubicBezTo>
                <a:cubicBezTo>
                  <a:pt x="2465" y="370"/>
                  <a:pt x="2468" y="369"/>
                  <a:pt x="2472" y="369"/>
                </a:cubicBezTo>
                <a:cubicBezTo>
                  <a:pt x="2474" y="376"/>
                  <a:pt x="2474" y="376"/>
                  <a:pt x="2474" y="376"/>
                </a:cubicBezTo>
                <a:cubicBezTo>
                  <a:pt x="2470" y="377"/>
                  <a:pt x="2466" y="378"/>
                  <a:pt x="2462" y="379"/>
                </a:cubicBezTo>
                <a:close/>
                <a:moveTo>
                  <a:pt x="2042" y="379"/>
                </a:moveTo>
                <a:cubicBezTo>
                  <a:pt x="2038" y="378"/>
                  <a:pt x="2034" y="377"/>
                  <a:pt x="2030" y="376"/>
                </a:cubicBezTo>
                <a:cubicBezTo>
                  <a:pt x="2032" y="368"/>
                  <a:pt x="2032" y="368"/>
                  <a:pt x="2032" y="368"/>
                </a:cubicBezTo>
                <a:cubicBezTo>
                  <a:pt x="2036" y="369"/>
                  <a:pt x="2040" y="370"/>
                  <a:pt x="2044" y="371"/>
                </a:cubicBezTo>
                <a:lnTo>
                  <a:pt x="2042" y="379"/>
                </a:lnTo>
                <a:close/>
                <a:moveTo>
                  <a:pt x="2486" y="374"/>
                </a:moveTo>
                <a:cubicBezTo>
                  <a:pt x="2484" y="366"/>
                  <a:pt x="2484" y="366"/>
                  <a:pt x="2484" y="366"/>
                </a:cubicBezTo>
                <a:cubicBezTo>
                  <a:pt x="2488" y="365"/>
                  <a:pt x="2492" y="364"/>
                  <a:pt x="2496" y="364"/>
                </a:cubicBezTo>
                <a:cubicBezTo>
                  <a:pt x="2498" y="371"/>
                  <a:pt x="2498" y="371"/>
                  <a:pt x="2498" y="371"/>
                </a:cubicBezTo>
                <a:cubicBezTo>
                  <a:pt x="2494" y="372"/>
                  <a:pt x="2490" y="373"/>
                  <a:pt x="2486" y="374"/>
                </a:cubicBezTo>
                <a:close/>
                <a:moveTo>
                  <a:pt x="2019" y="373"/>
                </a:moveTo>
                <a:cubicBezTo>
                  <a:pt x="2015" y="372"/>
                  <a:pt x="2011" y="371"/>
                  <a:pt x="2007" y="370"/>
                </a:cubicBezTo>
                <a:cubicBezTo>
                  <a:pt x="2009" y="363"/>
                  <a:pt x="2009" y="363"/>
                  <a:pt x="2009" y="363"/>
                </a:cubicBezTo>
                <a:cubicBezTo>
                  <a:pt x="2013" y="364"/>
                  <a:pt x="2017" y="364"/>
                  <a:pt x="2021" y="365"/>
                </a:cubicBezTo>
                <a:lnTo>
                  <a:pt x="2019" y="373"/>
                </a:lnTo>
                <a:close/>
                <a:moveTo>
                  <a:pt x="2509" y="369"/>
                </a:moveTo>
                <a:cubicBezTo>
                  <a:pt x="2508" y="361"/>
                  <a:pt x="2508" y="361"/>
                  <a:pt x="2508" y="361"/>
                </a:cubicBezTo>
                <a:cubicBezTo>
                  <a:pt x="2511" y="360"/>
                  <a:pt x="2515" y="359"/>
                  <a:pt x="2519" y="358"/>
                </a:cubicBezTo>
                <a:cubicBezTo>
                  <a:pt x="2521" y="366"/>
                  <a:pt x="2521" y="366"/>
                  <a:pt x="2521" y="366"/>
                </a:cubicBezTo>
                <a:cubicBezTo>
                  <a:pt x="2517" y="367"/>
                  <a:pt x="2513" y="368"/>
                  <a:pt x="2509" y="369"/>
                </a:cubicBezTo>
                <a:close/>
                <a:moveTo>
                  <a:pt x="1995" y="367"/>
                </a:moveTo>
                <a:cubicBezTo>
                  <a:pt x="1991" y="366"/>
                  <a:pt x="1988" y="365"/>
                  <a:pt x="1984" y="364"/>
                </a:cubicBezTo>
                <a:cubicBezTo>
                  <a:pt x="1986" y="356"/>
                  <a:pt x="1986" y="356"/>
                  <a:pt x="1986" y="356"/>
                </a:cubicBezTo>
                <a:cubicBezTo>
                  <a:pt x="1990" y="358"/>
                  <a:pt x="1994" y="359"/>
                  <a:pt x="1997" y="360"/>
                </a:cubicBezTo>
                <a:lnTo>
                  <a:pt x="1995" y="367"/>
                </a:lnTo>
                <a:close/>
                <a:moveTo>
                  <a:pt x="2533" y="363"/>
                </a:moveTo>
                <a:cubicBezTo>
                  <a:pt x="2531" y="355"/>
                  <a:pt x="2531" y="355"/>
                  <a:pt x="2531" y="355"/>
                </a:cubicBezTo>
                <a:cubicBezTo>
                  <a:pt x="2535" y="354"/>
                  <a:pt x="2539" y="353"/>
                  <a:pt x="2543" y="352"/>
                </a:cubicBezTo>
                <a:cubicBezTo>
                  <a:pt x="2545" y="360"/>
                  <a:pt x="2545" y="360"/>
                  <a:pt x="2545" y="360"/>
                </a:cubicBezTo>
                <a:cubicBezTo>
                  <a:pt x="2541" y="361"/>
                  <a:pt x="2537" y="362"/>
                  <a:pt x="2533" y="363"/>
                </a:cubicBezTo>
                <a:close/>
                <a:moveTo>
                  <a:pt x="1972" y="361"/>
                </a:moveTo>
                <a:cubicBezTo>
                  <a:pt x="1968" y="360"/>
                  <a:pt x="1964" y="359"/>
                  <a:pt x="1961" y="358"/>
                </a:cubicBezTo>
                <a:cubicBezTo>
                  <a:pt x="1963" y="350"/>
                  <a:pt x="1963" y="350"/>
                  <a:pt x="1963" y="350"/>
                </a:cubicBezTo>
                <a:cubicBezTo>
                  <a:pt x="1967" y="351"/>
                  <a:pt x="1970" y="352"/>
                  <a:pt x="1974" y="353"/>
                </a:cubicBezTo>
                <a:lnTo>
                  <a:pt x="1972" y="361"/>
                </a:lnTo>
                <a:close/>
                <a:moveTo>
                  <a:pt x="2556" y="357"/>
                </a:moveTo>
                <a:cubicBezTo>
                  <a:pt x="2554" y="349"/>
                  <a:pt x="2554" y="349"/>
                  <a:pt x="2554" y="349"/>
                </a:cubicBezTo>
                <a:cubicBezTo>
                  <a:pt x="2558" y="348"/>
                  <a:pt x="2562" y="347"/>
                  <a:pt x="2566" y="346"/>
                </a:cubicBezTo>
                <a:cubicBezTo>
                  <a:pt x="2568" y="354"/>
                  <a:pt x="2568" y="354"/>
                  <a:pt x="2568" y="354"/>
                </a:cubicBezTo>
                <a:cubicBezTo>
                  <a:pt x="2564" y="355"/>
                  <a:pt x="2560" y="356"/>
                  <a:pt x="2556" y="357"/>
                </a:cubicBezTo>
                <a:close/>
                <a:moveTo>
                  <a:pt x="1949" y="354"/>
                </a:moveTo>
                <a:cubicBezTo>
                  <a:pt x="1945" y="353"/>
                  <a:pt x="1941" y="352"/>
                  <a:pt x="1937" y="351"/>
                </a:cubicBezTo>
                <a:cubicBezTo>
                  <a:pt x="1940" y="343"/>
                  <a:pt x="1940" y="343"/>
                  <a:pt x="1940" y="343"/>
                </a:cubicBezTo>
                <a:cubicBezTo>
                  <a:pt x="1944" y="344"/>
                  <a:pt x="1948" y="345"/>
                  <a:pt x="1951" y="347"/>
                </a:cubicBezTo>
                <a:lnTo>
                  <a:pt x="1949" y="354"/>
                </a:lnTo>
                <a:close/>
                <a:moveTo>
                  <a:pt x="2580" y="351"/>
                </a:moveTo>
                <a:cubicBezTo>
                  <a:pt x="2577" y="343"/>
                  <a:pt x="2577" y="343"/>
                  <a:pt x="2577" y="343"/>
                </a:cubicBezTo>
                <a:cubicBezTo>
                  <a:pt x="2581" y="342"/>
                  <a:pt x="2585" y="341"/>
                  <a:pt x="2589" y="339"/>
                </a:cubicBezTo>
                <a:cubicBezTo>
                  <a:pt x="2591" y="347"/>
                  <a:pt x="2591" y="347"/>
                  <a:pt x="2591" y="347"/>
                </a:cubicBezTo>
                <a:cubicBezTo>
                  <a:pt x="2587" y="348"/>
                  <a:pt x="2583" y="349"/>
                  <a:pt x="2580" y="351"/>
                </a:cubicBezTo>
                <a:close/>
                <a:moveTo>
                  <a:pt x="1926" y="347"/>
                </a:moveTo>
                <a:cubicBezTo>
                  <a:pt x="1922" y="346"/>
                  <a:pt x="1918" y="345"/>
                  <a:pt x="1915" y="343"/>
                </a:cubicBezTo>
                <a:cubicBezTo>
                  <a:pt x="1917" y="336"/>
                  <a:pt x="1917" y="336"/>
                  <a:pt x="1917" y="336"/>
                </a:cubicBezTo>
                <a:cubicBezTo>
                  <a:pt x="1921" y="337"/>
                  <a:pt x="1925" y="338"/>
                  <a:pt x="1928" y="339"/>
                </a:cubicBezTo>
                <a:lnTo>
                  <a:pt x="1926" y="347"/>
                </a:lnTo>
                <a:close/>
                <a:moveTo>
                  <a:pt x="2603" y="344"/>
                </a:moveTo>
                <a:cubicBezTo>
                  <a:pt x="2600" y="336"/>
                  <a:pt x="2600" y="336"/>
                  <a:pt x="2600" y="336"/>
                </a:cubicBezTo>
                <a:cubicBezTo>
                  <a:pt x="2604" y="335"/>
                  <a:pt x="2608" y="334"/>
                  <a:pt x="2612" y="333"/>
                </a:cubicBezTo>
                <a:cubicBezTo>
                  <a:pt x="2614" y="340"/>
                  <a:pt x="2614" y="340"/>
                  <a:pt x="2614" y="340"/>
                </a:cubicBezTo>
                <a:cubicBezTo>
                  <a:pt x="2610" y="341"/>
                  <a:pt x="2607" y="343"/>
                  <a:pt x="2603" y="344"/>
                </a:cubicBezTo>
                <a:close/>
                <a:moveTo>
                  <a:pt x="1903" y="339"/>
                </a:moveTo>
                <a:cubicBezTo>
                  <a:pt x="1899" y="338"/>
                  <a:pt x="1896" y="337"/>
                  <a:pt x="1892" y="336"/>
                </a:cubicBezTo>
                <a:cubicBezTo>
                  <a:pt x="1894" y="328"/>
                  <a:pt x="1894" y="328"/>
                  <a:pt x="1894" y="328"/>
                </a:cubicBezTo>
                <a:cubicBezTo>
                  <a:pt x="1898" y="329"/>
                  <a:pt x="1902" y="331"/>
                  <a:pt x="1906" y="332"/>
                </a:cubicBezTo>
                <a:lnTo>
                  <a:pt x="1903" y="339"/>
                </a:lnTo>
                <a:close/>
                <a:moveTo>
                  <a:pt x="2626" y="337"/>
                </a:moveTo>
                <a:cubicBezTo>
                  <a:pt x="2623" y="329"/>
                  <a:pt x="2623" y="329"/>
                  <a:pt x="2623" y="329"/>
                </a:cubicBezTo>
                <a:cubicBezTo>
                  <a:pt x="2627" y="328"/>
                  <a:pt x="2631" y="327"/>
                  <a:pt x="2635" y="325"/>
                </a:cubicBezTo>
                <a:cubicBezTo>
                  <a:pt x="2637" y="333"/>
                  <a:pt x="2637" y="333"/>
                  <a:pt x="2637" y="333"/>
                </a:cubicBezTo>
                <a:cubicBezTo>
                  <a:pt x="2634" y="334"/>
                  <a:pt x="2630" y="335"/>
                  <a:pt x="2626" y="337"/>
                </a:cubicBezTo>
                <a:close/>
                <a:moveTo>
                  <a:pt x="1880" y="332"/>
                </a:moveTo>
                <a:cubicBezTo>
                  <a:pt x="1877" y="330"/>
                  <a:pt x="1873" y="329"/>
                  <a:pt x="1869" y="328"/>
                </a:cubicBezTo>
                <a:cubicBezTo>
                  <a:pt x="1872" y="320"/>
                  <a:pt x="1872" y="320"/>
                  <a:pt x="1872" y="320"/>
                </a:cubicBezTo>
                <a:cubicBezTo>
                  <a:pt x="1875" y="321"/>
                  <a:pt x="1879" y="323"/>
                  <a:pt x="1883" y="324"/>
                </a:cubicBezTo>
                <a:lnTo>
                  <a:pt x="1880" y="332"/>
                </a:lnTo>
                <a:close/>
                <a:moveTo>
                  <a:pt x="2649" y="329"/>
                </a:moveTo>
                <a:cubicBezTo>
                  <a:pt x="2646" y="322"/>
                  <a:pt x="2646" y="322"/>
                  <a:pt x="2646" y="322"/>
                </a:cubicBezTo>
                <a:cubicBezTo>
                  <a:pt x="2650" y="320"/>
                  <a:pt x="2654" y="319"/>
                  <a:pt x="2658" y="318"/>
                </a:cubicBezTo>
                <a:cubicBezTo>
                  <a:pt x="2660" y="325"/>
                  <a:pt x="2660" y="325"/>
                  <a:pt x="2660" y="325"/>
                </a:cubicBezTo>
                <a:cubicBezTo>
                  <a:pt x="2657" y="327"/>
                  <a:pt x="2653" y="328"/>
                  <a:pt x="2649" y="329"/>
                </a:cubicBezTo>
                <a:close/>
                <a:moveTo>
                  <a:pt x="4900" y="324"/>
                </a:moveTo>
                <a:cubicBezTo>
                  <a:pt x="4894" y="324"/>
                  <a:pt x="4894" y="324"/>
                  <a:pt x="4894" y="324"/>
                </a:cubicBezTo>
                <a:cubicBezTo>
                  <a:pt x="4894" y="316"/>
                  <a:pt x="4894" y="316"/>
                  <a:pt x="4894" y="316"/>
                </a:cubicBezTo>
                <a:cubicBezTo>
                  <a:pt x="4900" y="316"/>
                  <a:pt x="4900" y="316"/>
                  <a:pt x="4900" y="316"/>
                </a:cubicBezTo>
                <a:cubicBezTo>
                  <a:pt x="4906" y="316"/>
                  <a:pt x="4906" y="316"/>
                  <a:pt x="4906" y="316"/>
                </a:cubicBezTo>
                <a:cubicBezTo>
                  <a:pt x="4906" y="324"/>
                  <a:pt x="4906" y="324"/>
                  <a:pt x="4906" y="324"/>
                </a:cubicBezTo>
                <a:lnTo>
                  <a:pt x="4900" y="324"/>
                </a:lnTo>
                <a:close/>
                <a:moveTo>
                  <a:pt x="1858" y="324"/>
                </a:moveTo>
                <a:cubicBezTo>
                  <a:pt x="1854" y="322"/>
                  <a:pt x="1850" y="321"/>
                  <a:pt x="1846" y="319"/>
                </a:cubicBezTo>
                <a:cubicBezTo>
                  <a:pt x="1849" y="312"/>
                  <a:pt x="1849" y="312"/>
                  <a:pt x="1849" y="312"/>
                </a:cubicBezTo>
                <a:cubicBezTo>
                  <a:pt x="1853" y="313"/>
                  <a:pt x="1857" y="315"/>
                  <a:pt x="1860" y="316"/>
                </a:cubicBezTo>
                <a:lnTo>
                  <a:pt x="1858" y="324"/>
                </a:lnTo>
                <a:close/>
                <a:moveTo>
                  <a:pt x="4882" y="323"/>
                </a:moveTo>
                <a:cubicBezTo>
                  <a:pt x="4878" y="323"/>
                  <a:pt x="4874" y="323"/>
                  <a:pt x="4870" y="323"/>
                </a:cubicBezTo>
                <a:cubicBezTo>
                  <a:pt x="4870" y="315"/>
                  <a:pt x="4870" y="315"/>
                  <a:pt x="4870" y="315"/>
                </a:cubicBezTo>
                <a:cubicBezTo>
                  <a:pt x="4874" y="315"/>
                  <a:pt x="4878" y="315"/>
                  <a:pt x="4882" y="315"/>
                </a:cubicBezTo>
                <a:lnTo>
                  <a:pt x="4882" y="323"/>
                </a:lnTo>
                <a:close/>
                <a:moveTo>
                  <a:pt x="4918" y="323"/>
                </a:moveTo>
                <a:cubicBezTo>
                  <a:pt x="4918" y="315"/>
                  <a:pt x="4918" y="315"/>
                  <a:pt x="4918" y="315"/>
                </a:cubicBezTo>
                <a:cubicBezTo>
                  <a:pt x="4922" y="315"/>
                  <a:pt x="4926" y="315"/>
                  <a:pt x="4930" y="315"/>
                </a:cubicBezTo>
                <a:cubicBezTo>
                  <a:pt x="4930" y="323"/>
                  <a:pt x="4930" y="323"/>
                  <a:pt x="4930" y="323"/>
                </a:cubicBezTo>
                <a:cubicBezTo>
                  <a:pt x="4926" y="323"/>
                  <a:pt x="4922" y="323"/>
                  <a:pt x="4918" y="323"/>
                </a:cubicBezTo>
                <a:close/>
                <a:moveTo>
                  <a:pt x="4858" y="323"/>
                </a:moveTo>
                <a:cubicBezTo>
                  <a:pt x="4854" y="323"/>
                  <a:pt x="4850" y="323"/>
                  <a:pt x="4846" y="323"/>
                </a:cubicBezTo>
                <a:cubicBezTo>
                  <a:pt x="4846" y="315"/>
                  <a:pt x="4846" y="315"/>
                  <a:pt x="4846" y="315"/>
                </a:cubicBezTo>
                <a:cubicBezTo>
                  <a:pt x="4850" y="315"/>
                  <a:pt x="4854" y="315"/>
                  <a:pt x="4858" y="315"/>
                </a:cubicBezTo>
                <a:lnTo>
                  <a:pt x="4858" y="323"/>
                </a:lnTo>
                <a:close/>
                <a:moveTo>
                  <a:pt x="4942" y="323"/>
                </a:moveTo>
                <a:cubicBezTo>
                  <a:pt x="4942" y="315"/>
                  <a:pt x="4942" y="315"/>
                  <a:pt x="4942" y="315"/>
                </a:cubicBezTo>
                <a:cubicBezTo>
                  <a:pt x="4946" y="315"/>
                  <a:pt x="4950" y="315"/>
                  <a:pt x="4954" y="315"/>
                </a:cubicBezTo>
                <a:cubicBezTo>
                  <a:pt x="4955" y="323"/>
                  <a:pt x="4955" y="323"/>
                  <a:pt x="4955" y="323"/>
                </a:cubicBezTo>
                <a:cubicBezTo>
                  <a:pt x="4951" y="323"/>
                  <a:pt x="4947" y="323"/>
                  <a:pt x="4942" y="323"/>
                </a:cubicBezTo>
                <a:close/>
                <a:moveTo>
                  <a:pt x="4967" y="322"/>
                </a:moveTo>
                <a:cubicBezTo>
                  <a:pt x="4966" y="314"/>
                  <a:pt x="4966" y="314"/>
                  <a:pt x="4966" y="314"/>
                </a:cubicBezTo>
                <a:cubicBezTo>
                  <a:pt x="4970" y="314"/>
                  <a:pt x="4974" y="314"/>
                  <a:pt x="4978" y="313"/>
                </a:cubicBezTo>
                <a:cubicBezTo>
                  <a:pt x="4979" y="321"/>
                  <a:pt x="4979" y="321"/>
                  <a:pt x="4979" y="321"/>
                </a:cubicBezTo>
                <a:cubicBezTo>
                  <a:pt x="4975" y="322"/>
                  <a:pt x="4971" y="322"/>
                  <a:pt x="4967" y="322"/>
                </a:cubicBezTo>
                <a:close/>
                <a:moveTo>
                  <a:pt x="4834" y="322"/>
                </a:moveTo>
                <a:cubicBezTo>
                  <a:pt x="4830" y="322"/>
                  <a:pt x="4826" y="322"/>
                  <a:pt x="4822" y="321"/>
                </a:cubicBezTo>
                <a:cubicBezTo>
                  <a:pt x="4822" y="313"/>
                  <a:pt x="4822" y="313"/>
                  <a:pt x="4822" y="313"/>
                </a:cubicBezTo>
                <a:cubicBezTo>
                  <a:pt x="4826" y="314"/>
                  <a:pt x="4830" y="314"/>
                  <a:pt x="4834" y="314"/>
                </a:cubicBezTo>
                <a:lnTo>
                  <a:pt x="4834" y="322"/>
                </a:lnTo>
                <a:close/>
                <a:moveTo>
                  <a:pt x="2672" y="321"/>
                </a:moveTo>
                <a:cubicBezTo>
                  <a:pt x="2669" y="314"/>
                  <a:pt x="2669" y="314"/>
                  <a:pt x="2669" y="314"/>
                </a:cubicBezTo>
                <a:cubicBezTo>
                  <a:pt x="2673" y="313"/>
                  <a:pt x="2677" y="311"/>
                  <a:pt x="2681" y="310"/>
                </a:cubicBezTo>
                <a:cubicBezTo>
                  <a:pt x="2683" y="317"/>
                  <a:pt x="2683" y="317"/>
                  <a:pt x="2683" y="317"/>
                </a:cubicBezTo>
                <a:cubicBezTo>
                  <a:pt x="2679" y="319"/>
                  <a:pt x="2676" y="320"/>
                  <a:pt x="2672" y="321"/>
                </a:cubicBezTo>
                <a:close/>
                <a:moveTo>
                  <a:pt x="4991" y="321"/>
                </a:moveTo>
                <a:cubicBezTo>
                  <a:pt x="4990" y="313"/>
                  <a:pt x="4990" y="313"/>
                  <a:pt x="4990" y="313"/>
                </a:cubicBezTo>
                <a:cubicBezTo>
                  <a:pt x="4994" y="313"/>
                  <a:pt x="4998" y="312"/>
                  <a:pt x="5002" y="312"/>
                </a:cubicBezTo>
                <a:cubicBezTo>
                  <a:pt x="5003" y="320"/>
                  <a:pt x="5003" y="320"/>
                  <a:pt x="5003" y="320"/>
                </a:cubicBezTo>
                <a:cubicBezTo>
                  <a:pt x="4999" y="320"/>
                  <a:pt x="4995" y="321"/>
                  <a:pt x="4991" y="321"/>
                </a:cubicBezTo>
                <a:close/>
                <a:moveTo>
                  <a:pt x="4810" y="321"/>
                </a:moveTo>
                <a:cubicBezTo>
                  <a:pt x="4806" y="320"/>
                  <a:pt x="4802" y="320"/>
                  <a:pt x="4798" y="320"/>
                </a:cubicBezTo>
                <a:cubicBezTo>
                  <a:pt x="4798" y="312"/>
                  <a:pt x="4798" y="312"/>
                  <a:pt x="4798" y="312"/>
                </a:cubicBezTo>
                <a:cubicBezTo>
                  <a:pt x="4802" y="312"/>
                  <a:pt x="4806" y="312"/>
                  <a:pt x="4810" y="313"/>
                </a:cubicBezTo>
                <a:lnTo>
                  <a:pt x="4810" y="321"/>
                </a:lnTo>
                <a:close/>
                <a:moveTo>
                  <a:pt x="5015" y="319"/>
                </a:moveTo>
                <a:cubicBezTo>
                  <a:pt x="5014" y="311"/>
                  <a:pt x="5014" y="311"/>
                  <a:pt x="5014" y="311"/>
                </a:cubicBezTo>
                <a:cubicBezTo>
                  <a:pt x="5018" y="311"/>
                  <a:pt x="5022" y="311"/>
                  <a:pt x="5026" y="310"/>
                </a:cubicBezTo>
                <a:cubicBezTo>
                  <a:pt x="5027" y="318"/>
                  <a:pt x="5027" y="318"/>
                  <a:pt x="5027" y="318"/>
                </a:cubicBezTo>
                <a:cubicBezTo>
                  <a:pt x="5023" y="319"/>
                  <a:pt x="5019" y="319"/>
                  <a:pt x="5015" y="319"/>
                </a:cubicBezTo>
                <a:close/>
                <a:moveTo>
                  <a:pt x="4786" y="319"/>
                </a:moveTo>
                <a:cubicBezTo>
                  <a:pt x="4782" y="319"/>
                  <a:pt x="4778" y="318"/>
                  <a:pt x="4774" y="318"/>
                </a:cubicBezTo>
                <a:cubicBezTo>
                  <a:pt x="4775" y="310"/>
                  <a:pt x="4775" y="310"/>
                  <a:pt x="4775" y="310"/>
                </a:cubicBezTo>
                <a:cubicBezTo>
                  <a:pt x="4778" y="310"/>
                  <a:pt x="4782" y="311"/>
                  <a:pt x="4786" y="311"/>
                </a:cubicBezTo>
                <a:lnTo>
                  <a:pt x="4786" y="319"/>
                </a:lnTo>
                <a:close/>
                <a:moveTo>
                  <a:pt x="5039" y="317"/>
                </a:moveTo>
                <a:cubicBezTo>
                  <a:pt x="5038" y="309"/>
                  <a:pt x="5038" y="309"/>
                  <a:pt x="5038" y="309"/>
                </a:cubicBezTo>
                <a:cubicBezTo>
                  <a:pt x="5042" y="309"/>
                  <a:pt x="5046" y="308"/>
                  <a:pt x="5050" y="308"/>
                </a:cubicBezTo>
                <a:cubicBezTo>
                  <a:pt x="5051" y="316"/>
                  <a:pt x="5051" y="316"/>
                  <a:pt x="5051" y="316"/>
                </a:cubicBezTo>
                <a:cubicBezTo>
                  <a:pt x="5047" y="316"/>
                  <a:pt x="5043" y="317"/>
                  <a:pt x="5039" y="317"/>
                </a:cubicBezTo>
                <a:close/>
                <a:moveTo>
                  <a:pt x="4762" y="317"/>
                </a:moveTo>
                <a:cubicBezTo>
                  <a:pt x="4758" y="316"/>
                  <a:pt x="4754" y="316"/>
                  <a:pt x="4750" y="315"/>
                </a:cubicBezTo>
                <a:cubicBezTo>
                  <a:pt x="4751" y="307"/>
                  <a:pt x="4751" y="307"/>
                  <a:pt x="4751" y="307"/>
                </a:cubicBezTo>
                <a:cubicBezTo>
                  <a:pt x="4755" y="308"/>
                  <a:pt x="4759" y="308"/>
                  <a:pt x="4763" y="309"/>
                </a:cubicBezTo>
                <a:lnTo>
                  <a:pt x="4762" y="317"/>
                </a:lnTo>
                <a:close/>
                <a:moveTo>
                  <a:pt x="1835" y="315"/>
                </a:moveTo>
                <a:cubicBezTo>
                  <a:pt x="1831" y="314"/>
                  <a:pt x="1828" y="312"/>
                  <a:pt x="1824" y="311"/>
                </a:cubicBezTo>
                <a:cubicBezTo>
                  <a:pt x="1827" y="303"/>
                  <a:pt x="1827" y="303"/>
                  <a:pt x="1827" y="303"/>
                </a:cubicBezTo>
                <a:cubicBezTo>
                  <a:pt x="1830" y="305"/>
                  <a:pt x="1834" y="306"/>
                  <a:pt x="1838" y="308"/>
                </a:cubicBezTo>
                <a:lnTo>
                  <a:pt x="1835" y="315"/>
                </a:lnTo>
                <a:close/>
                <a:moveTo>
                  <a:pt x="5063" y="315"/>
                </a:moveTo>
                <a:cubicBezTo>
                  <a:pt x="5062" y="307"/>
                  <a:pt x="5062" y="307"/>
                  <a:pt x="5062" y="307"/>
                </a:cubicBezTo>
                <a:cubicBezTo>
                  <a:pt x="5066" y="306"/>
                  <a:pt x="5070" y="306"/>
                  <a:pt x="5074" y="306"/>
                </a:cubicBezTo>
                <a:cubicBezTo>
                  <a:pt x="5075" y="314"/>
                  <a:pt x="5075" y="314"/>
                  <a:pt x="5075" y="314"/>
                </a:cubicBezTo>
                <a:cubicBezTo>
                  <a:pt x="5071" y="314"/>
                  <a:pt x="5067" y="314"/>
                  <a:pt x="5063" y="315"/>
                </a:cubicBezTo>
                <a:close/>
                <a:moveTo>
                  <a:pt x="4738" y="314"/>
                </a:moveTo>
                <a:cubicBezTo>
                  <a:pt x="4734" y="313"/>
                  <a:pt x="4730" y="313"/>
                  <a:pt x="4726" y="312"/>
                </a:cubicBezTo>
                <a:cubicBezTo>
                  <a:pt x="4727" y="304"/>
                  <a:pt x="4727" y="304"/>
                  <a:pt x="4727" y="304"/>
                </a:cubicBezTo>
                <a:cubicBezTo>
                  <a:pt x="4731" y="305"/>
                  <a:pt x="4735" y="305"/>
                  <a:pt x="4739" y="306"/>
                </a:cubicBezTo>
                <a:lnTo>
                  <a:pt x="4738" y="314"/>
                </a:lnTo>
                <a:close/>
                <a:moveTo>
                  <a:pt x="2695" y="313"/>
                </a:moveTo>
                <a:cubicBezTo>
                  <a:pt x="2692" y="306"/>
                  <a:pt x="2692" y="306"/>
                  <a:pt x="2692" y="306"/>
                </a:cubicBezTo>
                <a:cubicBezTo>
                  <a:pt x="2696" y="305"/>
                  <a:pt x="2699" y="303"/>
                  <a:pt x="2703" y="302"/>
                </a:cubicBezTo>
                <a:cubicBezTo>
                  <a:pt x="2706" y="309"/>
                  <a:pt x="2706" y="309"/>
                  <a:pt x="2706" y="309"/>
                </a:cubicBezTo>
                <a:cubicBezTo>
                  <a:pt x="2702" y="311"/>
                  <a:pt x="2698" y="312"/>
                  <a:pt x="2695" y="313"/>
                </a:cubicBezTo>
                <a:close/>
                <a:moveTo>
                  <a:pt x="5087" y="312"/>
                </a:moveTo>
                <a:cubicBezTo>
                  <a:pt x="5086" y="304"/>
                  <a:pt x="5086" y="304"/>
                  <a:pt x="5086" y="304"/>
                </a:cubicBezTo>
                <a:cubicBezTo>
                  <a:pt x="5090" y="304"/>
                  <a:pt x="5094" y="303"/>
                  <a:pt x="5098" y="303"/>
                </a:cubicBezTo>
                <a:cubicBezTo>
                  <a:pt x="5099" y="311"/>
                  <a:pt x="5099" y="311"/>
                  <a:pt x="5099" y="311"/>
                </a:cubicBezTo>
                <a:cubicBezTo>
                  <a:pt x="5095" y="311"/>
                  <a:pt x="5091" y="312"/>
                  <a:pt x="5087" y="312"/>
                </a:cubicBezTo>
                <a:close/>
                <a:moveTo>
                  <a:pt x="4714" y="311"/>
                </a:moveTo>
                <a:cubicBezTo>
                  <a:pt x="4710" y="310"/>
                  <a:pt x="4706" y="310"/>
                  <a:pt x="4702" y="309"/>
                </a:cubicBezTo>
                <a:cubicBezTo>
                  <a:pt x="4703" y="301"/>
                  <a:pt x="4703" y="301"/>
                  <a:pt x="4703" y="301"/>
                </a:cubicBezTo>
                <a:cubicBezTo>
                  <a:pt x="4707" y="302"/>
                  <a:pt x="4711" y="302"/>
                  <a:pt x="4715" y="303"/>
                </a:cubicBezTo>
                <a:lnTo>
                  <a:pt x="4714" y="311"/>
                </a:lnTo>
                <a:close/>
                <a:moveTo>
                  <a:pt x="5111" y="309"/>
                </a:moveTo>
                <a:cubicBezTo>
                  <a:pt x="5110" y="301"/>
                  <a:pt x="5110" y="301"/>
                  <a:pt x="5110" y="301"/>
                </a:cubicBezTo>
                <a:cubicBezTo>
                  <a:pt x="5114" y="301"/>
                  <a:pt x="5118" y="300"/>
                  <a:pt x="5122" y="299"/>
                </a:cubicBezTo>
                <a:cubicBezTo>
                  <a:pt x="5123" y="307"/>
                  <a:pt x="5123" y="307"/>
                  <a:pt x="5123" y="307"/>
                </a:cubicBezTo>
                <a:cubicBezTo>
                  <a:pt x="5119" y="308"/>
                  <a:pt x="5115" y="309"/>
                  <a:pt x="5111" y="309"/>
                </a:cubicBezTo>
                <a:close/>
                <a:moveTo>
                  <a:pt x="4690" y="307"/>
                </a:moveTo>
                <a:cubicBezTo>
                  <a:pt x="4686" y="306"/>
                  <a:pt x="4682" y="306"/>
                  <a:pt x="4678" y="305"/>
                </a:cubicBezTo>
                <a:cubicBezTo>
                  <a:pt x="4680" y="297"/>
                  <a:pt x="4680" y="297"/>
                  <a:pt x="4680" y="297"/>
                </a:cubicBezTo>
                <a:cubicBezTo>
                  <a:pt x="4683" y="298"/>
                  <a:pt x="4687" y="298"/>
                  <a:pt x="4691" y="299"/>
                </a:cubicBezTo>
                <a:lnTo>
                  <a:pt x="4690" y="307"/>
                </a:lnTo>
                <a:close/>
                <a:moveTo>
                  <a:pt x="1813" y="307"/>
                </a:moveTo>
                <a:cubicBezTo>
                  <a:pt x="1801" y="302"/>
                  <a:pt x="1801" y="302"/>
                  <a:pt x="1801" y="302"/>
                </a:cubicBezTo>
                <a:cubicBezTo>
                  <a:pt x="1804" y="295"/>
                  <a:pt x="1804" y="295"/>
                  <a:pt x="1804" y="295"/>
                </a:cubicBezTo>
                <a:cubicBezTo>
                  <a:pt x="1815" y="299"/>
                  <a:pt x="1815" y="299"/>
                  <a:pt x="1815" y="299"/>
                </a:cubicBezTo>
                <a:lnTo>
                  <a:pt x="1813" y="307"/>
                </a:lnTo>
                <a:close/>
                <a:moveTo>
                  <a:pt x="5135" y="306"/>
                </a:moveTo>
                <a:cubicBezTo>
                  <a:pt x="5134" y="298"/>
                  <a:pt x="5134" y="298"/>
                  <a:pt x="5134" y="298"/>
                </a:cubicBezTo>
                <a:cubicBezTo>
                  <a:pt x="5138" y="297"/>
                  <a:pt x="5141" y="297"/>
                  <a:pt x="5145" y="296"/>
                </a:cubicBezTo>
                <a:cubicBezTo>
                  <a:pt x="5147" y="304"/>
                  <a:pt x="5147" y="304"/>
                  <a:pt x="5147" y="304"/>
                </a:cubicBezTo>
                <a:cubicBezTo>
                  <a:pt x="5143" y="304"/>
                  <a:pt x="5139" y="305"/>
                  <a:pt x="5135" y="306"/>
                </a:cubicBezTo>
                <a:close/>
                <a:moveTo>
                  <a:pt x="2717" y="305"/>
                </a:moveTo>
                <a:cubicBezTo>
                  <a:pt x="2715" y="298"/>
                  <a:pt x="2715" y="298"/>
                  <a:pt x="2715" y="298"/>
                </a:cubicBezTo>
                <a:cubicBezTo>
                  <a:pt x="2718" y="296"/>
                  <a:pt x="2722" y="295"/>
                  <a:pt x="2726" y="293"/>
                </a:cubicBezTo>
                <a:cubicBezTo>
                  <a:pt x="2729" y="301"/>
                  <a:pt x="2729" y="301"/>
                  <a:pt x="2729" y="301"/>
                </a:cubicBezTo>
                <a:cubicBezTo>
                  <a:pt x="2725" y="302"/>
                  <a:pt x="2721" y="304"/>
                  <a:pt x="2717" y="305"/>
                </a:cubicBezTo>
                <a:close/>
                <a:moveTo>
                  <a:pt x="4666" y="303"/>
                </a:moveTo>
                <a:cubicBezTo>
                  <a:pt x="4662" y="302"/>
                  <a:pt x="4658" y="301"/>
                  <a:pt x="4654" y="300"/>
                </a:cubicBezTo>
                <a:cubicBezTo>
                  <a:pt x="4656" y="293"/>
                  <a:pt x="4656" y="293"/>
                  <a:pt x="4656" y="293"/>
                </a:cubicBezTo>
                <a:cubicBezTo>
                  <a:pt x="4660" y="293"/>
                  <a:pt x="4664" y="294"/>
                  <a:pt x="4668" y="295"/>
                </a:cubicBezTo>
                <a:lnTo>
                  <a:pt x="4666" y="303"/>
                </a:lnTo>
                <a:close/>
                <a:moveTo>
                  <a:pt x="5159" y="302"/>
                </a:moveTo>
                <a:cubicBezTo>
                  <a:pt x="5157" y="294"/>
                  <a:pt x="5157" y="294"/>
                  <a:pt x="5157" y="294"/>
                </a:cubicBezTo>
                <a:cubicBezTo>
                  <a:pt x="5161" y="293"/>
                  <a:pt x="5165" y="293"/>
                  <a:pt x="5169" y="292"/>
                </a:cubicBezTo>
                <a:cubicBezTo>
                  <a:pt x="5170" y="300"/>
                  <a:pt x="5170" y="300"/>
                  <a:pt x="5170" y="300"/>
                </a:cubicBezTo>
                <a:cubicBezTo>
                  <a:pt x="5167" y="301"/>
                  <a:pt x="5163" y="301"/>
                  <a:pt x="5159" y="302"/>
                </a:cubicBezTo>
                <a:close/>
                <a:moveTo>
                  <a:pt x="1790" y="298"/>
                </a:moveTo>
                <a:cubicBezTo>
                  <a:pt x="1779" y="294"/>
                  <a:pt x="1779" y="294"/>
                  <a:pt x="1779" y="294"/>
                </a:cubicBezTo>
                <a:cubicBezTo>
                  <a:pt x="1782" y="286"/>
                  <a:pt x="1782" y="286"/>
                  <a:pt x="1782" y="286"/>
                </a:cubicBezTo>
                <a:cubicBezTo>
                  <a:pt x="1793" y="291"/>
                  <a:pt x="1793" y="291"/>
                  <a:pt x="1793" y="291"/>
                </a:cubicBezTo>
                <a:lnTo>
                  <a:pt x="1790" y="298"/>
                </a:lnTo>
                <a:close/>
                <a:moveTo>
                  <a:pt x="4643" y="298"/>
                </a:moveTo>
                <a:cubicBezTo>
                  <a:pt x="4639" y="297"/>
                  <a:pt x="4635" y="296"/>
                  <a:pt x="4631" y="295"/>
                </a:cubicBezTo>
                <a:cubicBezTo>
                  <a:pt x="4633" y="288"/>
                  <a:pt x="4633" y="288"/>
                  <a:pt x="4633" y="288"/>
                </a:cubicBezTo>
                <a:cubicBezTo>
                  <a:pt x="4636" y="288"/>
                  <a:pt x="4640" y="289"/>
                  <a:pt x="4644" y="290"/>
                </a:cubicBezTo>
                <a:lnTo>
                  <a:pt x="4643" y="298"/>
                </a:lnTo>
                <a:close/>
                <a:moveTo>
                  <a:pt x="5182" y="298"/>
                </a:moveTo>
                <a:cubicBezTo>
                  <a:pt x="5181" y="290"/>
                  <a:pt x="5181" y="290"/>
                  <a:pt x="5181" y="290"/>
                </a:cubicBezTo>
                <a:cubicBezTo>
                  <a:pt x="5185" y="289"/>
                  <a:pt x="5189" y="289"/>
                  <a:pt x="5193" y="288"/>
                </a:cubicBezTo>
                <a:cubicBezTo>
                  <a:pt x="5194" y="296"/>
                  <a:pt x="5194" y="296"/>
                  <a:pt x="5194" y="296"/>
                </a:cubicBezTo>
                <a:cubicBezTo>
                  <a:pt x="5190" y="296"/>
                  <a:pt x="5186" y="297"/>
                  <a:pt x="5182" y="298"/>
                </a:cubicBezTo>
                <a:close/>
                <a:moveTo>
                  <a:pt x="2740" y="297"/>
                </a:moveTo>
                <a:cubicBezTo>
                  <a:pt x="2737" y="289"/>
                  <a:pt x="2737" y="289"/>
                  <a:pt x="2737" y="289"/>
                </a:cubicBezTo>
                <a:cubicBezTo>
                  <a:pt x="2741" y="288"/>
                  <a:pt x="2745" y="286"/>
                  <a:pt x="2748" y="285"/>
                </a:cubicBezTo>
                <a:cubicBezTo>
                  <a:pt x="2751" y="292"/>
                  <a:pt x="2751" y="292"/>
                  <a:pt x="2751" y="292"/>
                </a:cubicBezTo>
                <a:cubicBezTo>
                  <a:pt x="2747" y="294"/>
                  <a:pt x="2744" y="295"/>
                  <a:pt x="2740" y="297"/>
                </a:cubicBezTo>
                <a:close/>
                <a:moveTo>
                  <a:pt x="5206" y="294"/>
                </a:moveTo>
                <a:cubicBezTo>
                  <a:pt x="5205" y="286"/>
                  <a:pt x="5205" y="286"/>
                  <a:pt x="5205" y="286"/>
                </a:cubicBezTo>
                <a:cubicBezTo>
                  <a:pt x="5216" y="283"/>
                  <a:pt x="5216" y="283"/>
                  <a:pt x="5216" y="283"/>
                </a:cubicBezTo>
                <a:cubicBezTo>
                  <a:pt x="5218" y="291"/>
                  <a:pt x="5218" y="291"/>
                  <a:pt x="5218" y="291"/>
                </a:cubicBezTo>
                <a:lnTo>
                  <a:pt x="5206" y="294"/>
                </a:lnTo>
                <a:close/>
                <a:moveTo>
                  <a:pt x="4619" y="293"/>
                </a:moveTo>
                <a:cubicBezTo>
                  <a:pt x="4615" y="292"/>
                  <a:pt x="4611" y="291"/>
                  <a:pt x="4607" y="290"/>
                </a:cubicBezTo>
                <a:cubicBezTo>
                  <a:pt x="4609" y="282"/>
                  <a:pt x="4609" y="282"/>
                  <a:pt x="4609" y="282"/>
                </a:cubicBezTo>
                <a:cubicBezTo>
                  <a:pt x="4613" y="283"/>
                  <a:pt x="4617" y="284"/>
                  <a:pt x="4621" y="285"/>
                </a:cubicBezTo>
                <a:lnTo>
                  <a:pt x="4619" y="293"/>
                </a:lnTo>
                <a:close/>
                <a:moveTo>
                  <a:pt x="1768" y="289"/>
                </a:moveTo>
                <a:cubicBezTo>
                  <a:pt x="1756" y="285"/>
                  <a:pt x="1756" y="285"/>
                  <a:pt x="1756" y="285"/>
                </a:cubicBezTo>
                <a:cubicBezTo>
                  <a:pt x="1759" y="277"/>
                  <a:pt x="1759" y="277"/>
                  <a:pt x="1759" y="277"/>
                </a:cubicBezTo>
                <a:cubicBezTo>
                  <a:pt x="1771" y="282"/>
                  <a:pt x="1771" y="282"/>
                  <a:pt x="1771" y="282"/>
                </a:cubicBezTo>
                <a:lnTo>
                  <a:pt x="1768" y="289"/>
                </a:lnTo>
                <a:close/>
                <a:moveTo>
                  <a:pt x="5230" y="289"/>
                </a:moveTo>
                <a:cubicBezTo>
                  <a:pt x="5228" y="281"/>
                  <a:pt x="5228" y="281"/>
                  <a:pt x="5228" y="281"/>
                </a:cubicBezTo>
                <a:cubicBezTo>
                  <a:pt x="5232" y="280"/>
                  <a:pt x="5236" y="279"/>
                  <a:pt x="5240" y="278"/>
                </a:cubicBezTo>
                <a:cubicBezTo>
                  <a:pt x="5242" y="286"/>
                  <a:pt x="5242" y="286"/>
                  <a:pt x="5242" y="286"/>
                </a:cubicBezTo>
                <a:cubicBezTo>
                  <a:pt x="5238" y="287"/>
                  <a:pt x="5234" y="288"/>
                  <a:pt x="5230" y="289"/>
                </a:cubicBezTo>
                <a:close/>
                <a:moveTo>
                  <a:pt x="2762" y="288"/>
                </a:moveTo>
                <a:cubicBezTo>
                  <a:pt x="2759" y="280"/>
                  <a:pt x="2759" y="280"/>
                  <a:pt x="2759" y="280"/>
                </a:cubicBezTo>
                <a:cubicBezTo>
                  <a:pt x="2763" y="279"/>
                  <a:pt x="2767" y="277"/>
                  <a:pt x="2771" y="276"/>
                </a:cubicBezTo>
                <a:cubicBezTo>
                  <a:pt x="2774" y="283"/>
                  <a:pt x="2774" y="283"/>
                  <a:pt x="2774" y="283"/>
                </a:cubicBezTo>
                <a:cubicBezTo>
                  <a:pt x="2770" y="285"/>
                  <a:pt x="2766" y="286"/>
                  <a:pt x="2762" y="288"/>
                </a:cubicBezTo>
                <a:close/>
                <a:moveTo>
                  <a:pt x="4596" y="287"/>
                </a:moveTo>
                <a:cubicBezTo>
                  <a:pt x="4592" y="286"/>
                  <a:pt x="4588" y="285"/>
                  <a:pt x="4584" y="283"/>
                </a:cubicBezTo>
                <a:cubicBezTo>
                  <a:pt x="4586" y="276"/>
                  <a:pt x="4586" y="276"/>
                  <a:pt x="4586" y="276"/>
                </a:cubicBezTo>
                <a:cubicBezTo>
                  <a:pt x="4590" y="277"/>
                  <a:pt x="4594" y="278"/>
                  <a:pt x="4598" y="279"/>
                </a:cubicBezTo>
                <a:lnTo>
                  <a:pt x="4596" y="287"/>
                </a:lnTo>
                <a:close/>
                <a:moveTo>
                  <a:pt x="3" y="285"/>
                </a:moveTo>
                <a:cubicBezTo>
                  <a:pt x="0" y="278"/>
                  <a:pt x="0" y="278"/>
                  <a:pt x="0" y="278"/>
                </a:cubicBezTo>
                <a:cubicBezTo>
                  <a:pt x="3" y="276"/>
                  <a:pt x="7" y="275"/>
                  <a:pt x="11" y="273"/>
                </a:cubicBezTo>
                <a:cubicBezTo>
                  <a:pt x="14" y="280"/>
                  <a:pt x="14" y="280"/>
                  <a:pt x="14" y="280"/>
                </a:cubicBezTo>
                <a:cubicBezTo>
                  <a:pt x="10" y="282"/>
                  <a:pt x="7" y="284"/>
                  <a:pt x="3" y="285"/>
                </a:cubicBezTo>
                <a:close/>
                <a:moveTo>
                  <a:pt x="5253" y="284"/>
                </a:moveTo>
                <a:cubicBezTo>
                  <a:pt x="5252" y="276"/>
                  <a:pt x="5252" y="276"/>
                  <a:pt x="5252" y="276"/>
                </a:cubicBezTo>
                <a:cubicBezTo>
                  <a:pt x="5256" y="275"/>
                  <a:pt x="5260" y="274"/>
                  <a:pt x="5264" y="273"/>
                </a:cubicBezTo>
                <a:cubicBezTo>
                  <a:pt x="5265" y="281"/>
                  <a:pt x="5265" y="281"/>
                  <a:pt x="5265" y="281"/>
                </a:cubicBezTo>
                <a:cubicBezTo>
                  <a:pt x="5261" y="282"/>
                  <a:pt x="5257" y="283"/>
                  <a:pt x="5253" y="284"/>
                </a:cubicBezTo>
                <a:close/>
                <a:moveTo>
                  <a:pt x="1745" y="280"/>
                </a:moveTo>
                <a:cubicBezTo>
                  <a:pt x="1734" y="276"/>
                  <a:pt x="1734" y="276"/>
                  <a:pt x="1734" y="276"/>
                </a:cubicBezTo>
                <a:cubicBezTo>
                  <a:pt x="1737" y="269"/>
                  <a:pt x="1737" y="269"/>
                  <a:pt x="1737" y="269"/>
                </a:cubicBezTo>
                <a:cubicBezTo>
                  <a:pt x="1748" y="273"/>
                  <a:pt x="1748" y="273"/>
                  <a:pt x="1748" y="273"/>
                </a:cubicBezTo>
                <a:lnTo>
                  <a:pt x="1745" y="280"/>
                </a:lnTo>
                <a:close/>
                <a:moveTo>
                  <a:pt x="4572" y="280"/>
                </a:moveTo>
                <a:cubicBezTo>
                  <a:pt x="4569" y="279"/>
                  <a:pt x="4565" y="278"/>
                  <a:pt x="4561" y="277"/>
                </a:cubicBezTo>
                <a:cubicBezTo>
                  <a:pt x="4563" y="269"/>
                  <a:pt x="4563" y="269"/>
                  <a:pt x="4563" y="269"/>
                </a:cubicBezTo>
                <a:cubicBezTo>
                  <a:pt x="4567" y="270"/>
                  <a:pt x="4571" y="271"/>
                  <a:pt x="4575" y="272"/>
                </a:cubicBezTo>
                <a:lnTo>
                  <a:pt x="4572" y="280"/>
                </a:lnTo>
                <a:close/>
                <a:moveTo>
                  <a:pt x="2785" y="279"/>
                </a:moveTo>
                <a:cubicBezTo>
                  <a:pt x="2782" y="271"/>
                  <a:pt x="2782" y="271"/>
                  <a:pt x="2782" y="271"/>
                </a:cubicBezTo>
                <a:cubicBezTo>
                  <a:pt x="2786" y="270"/>
                  <a:pt x="2789" y="268"/>
                  <a:pt x="2793" y="267"/>
                </a:cubicBezTo>
                <a:cubicBezTo>
                  <a:pt x="2796" y="274"/>
                  <a:pt x="2796" y="274"/>
                  <a:pt x="2796" y="274"/>
                </a:cubicBezTo>
                <a:cubicBezTo>
                  <a:pt x="2792" y="276"/>
                  <a:pt x="2789" y="277"/>
                  <a:pt x="2785" y="279"/>
                </a:cubicBezTo>
                <a:close/>
                <a:moveTo>
                  <a:pt x="5277" y="278"/>
                </a:moveTo>
                <a:cubicBezTo>
                  <a:pt x="5275" y="271"/>
                  <a:pt x="5275" y="271"/>
                  <a:pt x="5275" y="271"/>
                </a:cubicBezTo>
                <a:cubicBezTo>
                  <a:pt x="5279" y="270"/>
                  <a:pt x="5283" y="269"/>
                  <a:pt x="5287" y="268"/>
                </a:cubicBezTo>
                <a:cubicBezTo>
                  <a:pt x="5289" y="276"/>
                  <a:pt x="5289" y="276"/>
                  <a:pt x="5289" y="276"/>
                </a:cubicBezTo>
                <a:cubicBezTo>
                  <a:pt x="5285" y="277"/>
                  <a:pt x="5281" y="278"/>
                  <a:pt x="5277" y="278"/>
                </a:cubicBezTo>
                <a:close/>
                <a:moveTo>
                  <a:pt x="25" y="275"/>
                </a:moveTo>
                <a:cubicBezTo>
                  <a:pt x="22" y="268"/>
                  <a:pt x="22" y="268"/>
                  <a:pt x="22" y="268"/>
                </a:cubicBezTo>
                <a:cubicBezTo>
                  <a:pt x="25" y="266"/>
                  <a:pt x="29" y="265"/>
                  <a:pt x="33" y="263"/>
                </a:cubicBezTo>
                <a:cubicBezTo>
                  <a:pt x="36" y="271"/>
                  <a:pt x="36" y="271"/>
                  <a:pt x="36" y="271"/>
                </a:cubicBezTo>
                <a:cubicBezTo>
                  <a:pt x="32" y="272"/>
                  <a:pt x="29" y="274"/>
                  <a:pt x="25" y="275"/>
                </a:cubicBezTo>
                <a:close/>
                <a:moveTo>
                  <a:pt x="4549" y="273"/>
                </a:moveTo>
                <a:cubicBezTo>
                  <a:pt x="4545" y="272"/>
                  <a:pt x="4542" y="270"/>
                  <a:pt x="4538" y="269"/>
                </a:cubicBezTo>
                <a:cubicBezTo>
                  <a:pt x="4540" y="262"/>
                  <a:pt x="4540" y="262"/>
                  <a:pt x="4540" y="262"/>
                </a:cubicBezTo>
                <a:cubicBezTo>
                  <a:pt x="4544" y="263"/>
                  <a:pt x="4548" y="264"/>
                  <a:pt x="4552" y="265"/>
                </a:cubicBezTo>
                <a:lnTo>
                  <a:pt x="4549" y="273"/>
                </a:lnTo>
                <a:close/>
                <a:moveTo>
                  <a:pt x="5301" y="273"/>
                </a:moveTo>
                <a:cubicBezTo>
                  <a:pt x="5299" y="265"/>
                  <a:pt x="5299" y="265"/>
                  <a:pt x="5299" y="265"/>
                </a:cubicBezTo>
                <a:cubicBezTo>
                  <a:pt x="5303" y="264"/>
                  <a:pt x="5306" y="263"/>
                  <a:pt x="5310" y="262"/>
                </a:cubicBezTo>
                <a:cubicBezTo>
                  <a:pt x="5312" y="270"/>
                  <a:pt x="5312" y="270"/>
                  <a:pt x="5312" y="270"/>
                </a:cubicBezTo>
                <a:cubicBezTo>
                  <a:pt x="5308" y="271"/>
                  <a:pt x="5304" y="272"/>
                  <a:pt x="5301" y="273"/>
                </a:cubicBezTo>
                <a:close/>
                <a:moveTo>
                  <a:pt x="1723" y="272"/>
                </a:moveTo>
                <a:cubicBezTo>
                  <a:pt x="1712" y="267"/>
                  <a:pt x="1712" y="267"/>
                  <a:pt x="1712" y="267"/>
                </a:cubicBezTo>
                <a:cubicBezTo>
                  <a:pt x="1715" y="260"/>
                  <a:pt x="1715" y="260"/>
                  <a:pt x="1715" y="260"/>
                </a:cubicBezTo>
                <a:cubicBezTo>
                  <a:pt x="1726" y="264"/>
                  <a:pt x="1726" y="264"/>
                  <a:pt x="1726" y="264"/>
                </a:cubicBezTo>
                <a:lnTo>
                  <a:pt x="1723" y="272"/>
                </a:lnTo>
                <a:close/>
                <a:moveTo>
                  <a:pt x="2807" y="270"/>
                </a:moveTo>
                <a:cubicBezTo>
                  <a:pt x="2804" y="262"/>
                  <a:pt x="2804" y="262"/>
                  <a:pt x="2804" y="262"/>
                </a:cubicBezTo>
                <a:cubicBezTo>
                  <a:pt x="2808" y="261"/>
                  <a:pt x="2811" y="259"/>
                  <a:pt x="2815" y="258"/>
                </a:cubicBezTo>
                <a:cubicBezTo>
                  <a:pt x="2818" y="265"/>
                  <a:pt x="2818" y="265"/>
                  <a:pt x="2818" y="265"/>
                </a:cubicBezTo>
                <a:cubicBezTo>
                  <a:pt x="2815" y="267"/>
                  <a:pt x="2811" y="268"/>
                  <a:pt x="2807" y="270"/>
                </a:cubicBezTo>
                <a:close/>
                <a:moveTo>
                  <a:pt x="5324" y="267"/>
                </a:moveTo>
                <a:cubicBezTo>
                  <a:pt x="5322" y="259"/>
                  <a:pt x="5322" y="259"/>
                  <a:pt x="5322" y="259"/>
                </a:cubicBezTo>
                <a:cubicBezTo>
                  <a:pt x="5326" y="258"/>
                  <a:pt x="5330" y="257"/>
                  <a:pt x="5334" y="256"/>
                </a:cubicBezTo>
                <a:cubicBezTo>
                  <a:pt x="5336" y="264"/>
                  <a:pt x="5336" y="264"/>
                  <a:pt x="5336" y="264"/>
                </a:cubicBezTo>
                <a:cubicBezTo>
                  <a:pt x="5332" y="265"/>
                  <a:pt x="5328" y="266"/>
                  <a:pt x="5324" y="267"/>
                </a:cubicBezTo>
                <a:close/>
                <a:moveTo>
                  <a:pt x="47" y="266"/>
                </a:moveTo>
                <a:cubicBezTo>
                  <a:pt x="44" y="258"/>
                  <a:pt x="44" y="258"/>
                  <a:pt x="44" y="258"/>
                </a:cubicBezTo>
                <a:cubicBezTo>
                  <a:pt x="48" y="257"/>
                  <a:pt x="51" y="255"/>
                  <a:pt x="55" y="254"/>
                </a:cubicBezTo>
                <a:cubicBezTo>
                  <a:pt x="58" y="261"/>
                  <a:pt x="58" y="261"/>
                  <a:pt x="58" y="261"/>
                </a:cubicBezTo>
                <a:cubicBezTo>
                  <a:pt x="54" y="263"/>
                  <a:pt x="51" y="264"/>
                  <a:pt x="47" y="266"/>
                </a:cubicBezTo>
                <a:close/>
                <a:moveTo>
                  <a:pt x="4526" y="265"/>
                </a:moveTo>
                <a:cubicBezTo>
                  <a:pt x="4523" y="264"/>
                  <a:pt x="4519" y="263"/>
                  <a:pt x="4515" y="261"/>
                </a:cubicBezTo>
                <a:cubicBezTo>
                  <a:pt x="4518" y="254"/>
                  <a:pt x="4518" y="254"/>
                  <a:pt x="4518" y="254"/>
                </a:cubicBezTo>
                <a:cubicBezTo>
                  <a:pt x="4522" y="255"/>
                  <a:pt x="4525" y="256"/>
                  <a:pt x="4529" y="258"/>
                </a:cubicBezTo>
                <a:lnTo>
                  <a:pt x="4526" y="265"/>
                </a:lnTo>
                <a:close/>
                <a:moveTo>
                  <a:pt x="1700" y="263"/>
                </a:moveTo>
                <a:cubicBezTo>
                  <a:pt x="1689" y="258"/>
                  <a:pt x="1689" y="258"/>
                  <a:pt x="1689" y="258"/>
                </a:cubicBezTo>
                <a:cubicBezTo>
                  <a:pt x="1692" y="251"/>
                  <a:pt x="1692" y="251"/>
                  <a:pt x="1692" y="251"/>
                </a:cubicBezTo>
                <a:cubicBezTo>
                  <a:pt x="1703" y="255"/>
                  <a:pt x="1703" y="255"/>
                  <a:pt x="1703" y="255"/>
                </a:cubicBezTo>
                <a:lnTo>
                  <a:pt x="1700" y="263"/>
                </a:lnTo>
                <a:close/>
                <a:moveTo>
                  <a:pt x="5347" y="261"/>
                </a:moveTo>
                <a:cubicBezTo>
                  <a:pt x="5345" y="253"/>
                  <a:pt x="5345" y="253"/>
                  <a:pt x="5345" y="253"/>
                </a:cubicBezTo>
                <a:cubicBezTo>
                  <a:pt x="5349" y="252"/>
                  <a:pt x="5353" y="251"/>
                  <a:pt x="5357" y="250"/>
                </a:cubicBezTo>
                <a:cubicBezTo>
                  <a:pt x="5359" y="258"/>
                  <a:pt x="5359" y="258"/>
                  <a:pt x="5359" y="258"/>
                </a:cubicBezTo>
                <a:cubicBezTo>
                  <a:pt x="5355" y="259"/>
                  <a:pt x="5351" y="260"/>
                  <a:pt x="5347" y="261"/>
                </a:cubicBezTo>
                <a:close/>
                <a:moveTo>
                  <a:pt x="2829" y="260"/>
                </a:moveTo>
                <a:cubicBezTo>
                  <a:pt x="2826" y="253"/>
                  <a:pt x="2826" y="253"/>
                  <a:pt x="2826" y="253"/>
                </a:cubicBezTo>
                <a:cubicBezTo>
                  <a:pt x="2837" y="248"/>
                  <a:pt x="2837" y="248"/>
                  <a:pt x="2837" y="248"/>
                </a:cubicBezTo>
                <a:cubicBezTo>
                  <a:pt x="2840" y="255"/>
                  <a:pt x="2840" y="255"/>
                  <a:pt x="2840" y="255"/>
                </a:cubicBezTo>
                <a:lnTo>
                  <a:pt x="2829" y="260"/>
                </a:lnTo>
                <a:close/>
                <a:moveTo>
                  <a:pt x="4504" y="257"/>
                </a:moveTo>
                <a:cubicBezTo>
                  <a:pt x="4500" y="255"/>
                  <a:pt x="4496" y="254"/>
                  <a:pt x="4492" y="253"/>
                </a:cubicBezTo>
                <a:cubicBezTo>
                  <a:pt x="4495" y="245"/>
                  <a:pt x="4495" y="245"/>
                  <a:pt x="4495" y="245"/>
                </a:cubicBezTo>
                <a:cubicBezTo>
                  <a:pt x="4499" y="247"/>
                  <a:pt x="4503" y="248"/>
                  <a:pt x="4507" y="249"/>
                </a:cubicBezTo>
                <a:lnTo>
                  <a:pt x="4504" y="257"/>
                </a:lnTo>
                <a:close/>
                <a:moveTo>
                  <a:pt x="69" y="256"/>
                </a:moveTo>
                <a:cubicBezTo>
                  <a:pt x="66" y="249"/>
                  <a:pt x="66" y="249"/>
                  <a:pt x="66" y="249"/>
                </a:cubicBezTo>
                <a:cubicBezTo>
                  <a:pt x="70" y="248"/>
                  <a:pt x="74" y="246"/>
                  <a:pt x="77" y="245"/>
                </a:cubicBezTo>
                <a:cubicBezTo>
                  <a:pt x="80" y="252"/>
                  <a:pt x="80" y="252"/>
                  <a:pt x="80" y="252"/>
                </a:cubicBezTo>
                <a:cubicBezTo>
                  <a:pt x="77" y="253"/>
                  <a:pt x="73" y="255"/>
                  <a:pt x="69" y="256"/>
                </a:cubicBezTo>
                <a:close/>
                <a:moveTo>
                  <a:pt x="5371" y="255"/>
                </a:moveTo>
                <a:cubicBezTo>
                  <a:pt x="5369" y="247"/>
                  <a:pt x="5369" y="247"/>
                  <a:pt x="5369" y="247"/>
                </a:cubicBezTo>
                <a:cubicBezTo>
                  <a:pt x="5372" y="246"/>
                  <a:pt x="5376" y="245"/>
                  <a:pt x="5380" y="244"/>
                </a:cubicBezTo>
                <a:cubicBezTo>
                  <a:pt x="5382" y="251"/>
                  <a:pt x="5382" y="251"/>
                  <a:pt x="5382" y="251"/>
                </a:cubicBezTo>
                <a:cubicBezTo>
                  <a:pt x="5378" y="252"/>
                  <a:pt x="5375" y="253"/>
                  <a:pt x="5371" y="255"/>
                </a:cubicBezTo>
                <a:close/>
                <a:moveTo>
                  <a:pt x="1678" y="254"/>
                </a:moveTo>
                <a:cubicBezTo>
                  <a:pt x="1667" y="250"/>
                  <a:pt x="1667" y="250"/>
                  <a:pt x="1667" y="250"/>
                </a:cubicBezTo>
                <a:cubicBezTo>
                  <a:pt x="1670" y="242"/>
                  <a:pt x="1670" y="242"/>
                  <a:pt x="1670" y="242"/>
                </a:cubicBezTo>
                <a:cubicBezTo>
                  <a:pt x="1681" y="247"/>
                  <a:pt x="1681" y="247"/>
                  <a:pt x="1681" y="247"/>
                </a:cubicBezTo>
                <a:lnTo>
                  <a:pt x="1678" y="254"/>
                </a:lnTo>
                <a:close/>
                <a:moveTo>
                  <a:pt x="2851" y="251"/>
                </a:moveTo>
                <a:cubicBezTo>
                  <a:pt x="2848" y="243"/>
                  <a:pt x="2848" y="243"/>
                  <a:pt x="2848" y="243"/>
                </a:cubicBezTo>
                <a:cubicBezTo>
                  <a:pt x="2859" y="239"/>
                  <a:pt x="2859" y="239"/>
                  <a:pt x="2859" y="239"/>
                </a:cubicBezTo>
                <a:cubicBezTo>
                  <a:pt x="2862" y="246"/>
                  <a:pt x="2862" y="246"/>
                  <a:pt x="2862" y="246"/>
                </a:cubicBezTo>
                <a:lnTo>
                  <a:pt x="2851" y="251"/>
                </a:lnTo>
                <a:close/>
                <a:moveTo>
                  <a:pt x="4481" y="248"/>
                </a:moveTo>
                <a:cubicBezTo>
                  <a:pt x="4478" y="247"/>
                  <a:pt x="4474" y="245"/>
                  <a:pt x="4470" y="243"/>
                </a:cubicBezTo>
                <a:cubicBezTo>
                  <a:pt x="4473" y="236"/>
                  <a:pt x="4473" y="236"/>
                  <a:pt x="4473" y="236"/>
                </a:cubicBezTo>
                <a:cubicBezTo>
                  <a:pt x="4477" y="238"/>
                  <a:pt x="4481" y="239"/>
                  <a:pt x="4484" y="241"/>
                </a:cubicBezTo>
                <a:lnTo>
                  <a:pt x="4481" y="248"/>
                </a:lnTo>
                <a:close/>
                <a:moveTo>
                  <a:pt x="5394" y="248"/>
                </a:moveTo>
                <a:cubicBezTo>
                  <a:pt x="5392" y="240"/>
                  <a:pt x="5392" y="240"/>
                  <a:pt x="5392" y="240"/>
                </a:cubicBezTo>
                <a:cubicBezTo>
                  <a:pt x="5396" y="239"/>
                  <a:pt x="5399" y="238"/>
                  <a:pt x="5403" y="237"/>
                </a:cubicBezTo>
                <a:cubicBezTo>
                  <a:pt x="5406" y="245"/>
                  <a:pt x="5406" y="245"/>
                  <a:pt x="5406" y="245"/>
                </a:cubicBezTo>
                <a:cubicBezTo>
                  <a:pt x="5402" y="246"/>
                  <a:pt x="5398" y="247"/>
                  <a:pt x="5394" y="248"/>
                </a:cubicBezTo>
                <a:close/>
                <a:moveTo>
                  <a:pt x="91" y="248"/>
                </a:moveTo>
                <a:cubicBezTo>
                  <a:pt x="89" y="240"/>
                  <a:pt x="89" y="240"/>
                  <a:pt x="89" y="240"/>
                </a:cubicBezTo>
                <a:cubicBezTo>
                  <a:pt x="92" y="239"/>
                  <a:pt x="96" y="237"/>
                  <a:pt x="100" y="236"/>
                </a:cubicBezTo>
                <a:cubicBezTo>
                  <a:pt x="103" y="243"/>
                  <a:pt x="103" y="243"/>
                  <a:pt x="103" y="243"/>
                </a:cubicBezTo>
                <a:cubicBezTo>
                  <a:pt x="99" y="245"/>
                  <a:pt x="95" y="246"/>
                  <a:pt x="91" y="248"/>
                </a:cubicBezTo>
                <a:close/>
                <a:moveTo>
                  <a:pt x="1656" y="246"/>
                </a:moveTo>
                <a:cubicBezTo>
                  <a:pt x="1652" y="244"/>
                  <a:pt x="1648" y="243"/>
                  <a:pt x="1644" y="241"/>
                </a:cubicBezTo>
                <a:cubicBezTo>
                  <a:pt x="1647" y="234"/>
                  <a:pt x="1647" y="234"/>
                  <a:pt x="1647" y="234"/>
                </a:cubicBezTo>
                <a:cubicBezTo>
                  <a:pt x="1651" y="235"/>
                  <a:pt x="1655" y="237"/>
                  <a:pt x="1658" y="238"/>
                </a:cubicBezTo>
                <a:lnTo>
                  <a:pt x="1656" y="246"/>
                </a:lnTo>
                <a:close/>
                <a:moveTo>
                  <a:pt x="5417" y="241"/>
                </a:moveTo>
                <a:cubicBezTo>
                  <a:pt x="5415" y="233"/>
                  <a:pt x="5415" y="233"/>
                  <a:pt x="5415" y="233"/>
                </a:cubicBezTo>
                <a:cubicBezTo>
                  <a:pt x="5419" y="232"/>
                  <a:pt x="5422" y="231"/>
                  <a:pt x="5426" y="230"/>
                </a:cubicBezTo>
                <a:cubicBezTo>
                  <a:pt x="5429" y="238"/>
                  <a:pt x="5429" y="238"/>
                  <a:pt x="5429" y="238"/>
                </a:cubicBezTo>
                <a:cubicBezTo>
                  <a:pt x="5425" y="239"/>
                  <a:pt x="5421" y="240"/>
                  <a:pt x="5417" y="241"/>
                </a:cubicBezTo>
                <a:close/>
                <a:moveTo>
                  <a:pt x="2873" y="241"/>
                </a:moveTo>
                <a:cubicBezTo>
                  <a:pt x="2870" y="234"/>
                  <a:pt x="2870" y="234"/>
                  <a:pt x="2870" y="234"/>
                </a:cubicBezTo>
                <a:cubicBezTo>
                  <a:pt x="2881" y="229"/>
                  <a:pt x="2881" y="229"/>
                  <a:pt x="2881" y="229"/>
                </a:cubicBezTo>
                <a:cubicBezTo>
                  <a:pt x="2884" y="236"/>
                  <a:pt x="2884" y="236"/>
                  <a:pt x="2884" y="236"/>
                </a:cubicBezTo>
                <a:lnTo>
                  <a:pt x="2873" y="241"/>
                </a:lnTo>
                <a:close/>
                <a:moveTo>
                  <a:pt x="114" y="239"/>
                </a:moveTo>
                <a:cubicBezTo>
                  <a:pt x="111" y="231"/>
                  <a:pt x="111" y="231"/>
                  <a:pt x="111" y="231"/>
                </a:cubicBezTo>
                <a:cubicBezTo>
                  <a:pt x="115" y="230"/>
                  <a:pt x="119" y="229"/>
                  <a:pt x="122" y="227"/>
                </a:cubicBezTo>
                <a:cubicBezTo>
                  <a:pt x="125" y="235"/>
                  <a:pt x="125" y="235"/>
                  <a:pt x="125" y="235"/>
                </a:cubicBezTo>
                <a:cubicBezTo>
                  <a:pt x="121" y="236"/>
                  <a:pt x="118" y="237"/>
                  <a:pt x="114" y="239"/>
                </a:cubicBezTo>
                <a:close/>
                <a:moveTo>
                  <a:pt x="4459" y="239"/>
                </a:moveTo>
                <a:cubicBezTo>
                  <a:pt x="4455" y="237"/>
                  <a:pt x="4452" y="236"/>
                  <a:pt x="4448" y="234"/>
                </a:cubicBezTo>
                <a:cubicBezTo>
                  <a:pt x="4451" y="227"/>
                  <a:pt x="4451" y="227"/>
                  <a:pt x="4451" y="227"/>
                </a:cubicBezTo>
                <a:cubicBezTo>
                  <a:pt x="4455" y="228"/>
                  <a:pt x="4459" y="230"/>
                  <a:pt x="4462" y="231"/>
                </a:cubicBezTo>
                <a:lnTo>
                  <a:pt x="4459" y="239"/>
                </a:lnTo>
                <a:close/>
                <a:moveTo>
                  <a:pt x="1633" y="237"/>
                </a:moveTo>
                <a:cubicBezTo>
                  <a:pt x="1629" y="236"/>
                  <a:pt x="1626" y="234"/>
                  <a:pt x="1622" y="233"/>
                </a:cubicBezTo>
                <a:cubicBezTo>
                  <a:pt x="1625" y="225"/>
                  <a:pt x="1625" y="225"/>
                  <a:pt x="1625" y="225"/>
                </a:cubicBezTo>
                <a:cubicBezTo>
                  <a:pt x="1628" y="227"/>
                  <a:pt x="1632" y="228"/>
                  <a:pt x="1636" y="230"/>
                </a:cubicBezTo>
                <a:lnTo>
                  <a:pt x="1633" y="237"/>
                </a:lnTo>
                <a:close/>
                <a:moveTo>
                  <a:pt x="5440" y="234"/>
                </a:moveTo>
                <a:cubicBezTo>
                  <a:pt x="5438" y="226"/>
                  <a:pt x="5438" y="226"/>
                  <a:pt x="5438" y="226"/>
                </a:cubicBezTo>
                <a:cubicBezTo>
                  <a:pt x="5442" y="225"/>
                  <a:pt x="5445" y="224"/>
                  <a:pt x="5449" y="223"/>
                </a:cubicBezTo>
                <a:cubicBezTo>
                  <a:pt x="5452" y="230"/>
                  <a:pt x="5452" y="230"/>
                  <a:pt x="5452" y="230"/>
                </a:cubicBezTo>
                <a:cubicBezTo>
                  <a:pt x="5448" y="232"/>
                  <a:pt x="5444" y="233"/>
                  <a:pt x="5440" y="234"/>
                </a:cubicBezTo>
                <a:close/>
                <a:moveTo>
                  <a:pt x="2896" y="231"/>
                </a:moveTo>
                <a:cubicBezTo>
                  <a:pt x="2892" y="224"/>
                  <a:pt x="2892" y="224"/>
                  <a:pt x="2892" y="224"/>
                </a:cubicBezTo>
                <a:cubicBezTo>
                  <a:pt x="2903" y="219"/>
                  <a:pt x="2903" y="219"/>
                  <a:pt x="2903" y="219"/>
                </a:cubicBezTo>
                <a:cubicBezTo>
                  <a:pt x="2906" y="226"/>
                  <a:pt x="2906" y="226"/>
                  <a:pt x="2906" y="226"/>
                </a:cubicBezTo>
                <a:lnTo>
                  <a:pt x="2896" y="231"/>
                </a:lnTo>
                <a:close/>
                <a:moveTo>
                  <a:pt x="136" y="231"/>
                </a:moveTo>
                <a:cubicBezTo>
                  <a:pt x="134" y="223"/>
                  <a:pt x="134" y="223"/>
                  <a:pt x="134" y="223"/>
                </a:cubicBezTo>
                <a:cubicBezTo>
                  <a:pt x="137" y="222"/>
                  <a:pt x="141" y="220"/>
                  <a:pt x="145" y="219"/>
                </a:cubicBezTo>
                <a:cubicBezTo>
                  <a:pt x="148" y="227"/>
                  <a:pt x="148" y="227"/>
                  <a:pt x="148" y="227"/>
                </a:cubicBezTo>
                <a:cubicBezTo>
                  <a:pt x="144" y="228"/>
                  <a:pt x="140" y="229"/>
                  <a:pt x="136" y="231"/>
                </a:cubicBezTo>
                <a:close/>
                <a:moveTo>
                  <a:pt x="4437" y="229"/>
                </a:moveTo>
                <a:cubicBezTo>
                  <a:pt x="4433" y="227"/>
                  <a:pt x="4430" y="226"/>
                  <a:pt x="4426" y="224"/>
                </a:cubicBezTo>
                <a:cubicBezTo>
                  <a:pt x="4429" y="217"/>
                  <a:pt x="4429" y="217"/>
                  <a:pt x="4429" y="217"/>
                </a:cubicBezTo>
                <a:cubicBezTo>
                  <a:pt x="4433" y="218"/>
                  <a:pt x="4437" y="220"/>
                  <a:pt x="4440" y="222"/>
                </a:cubicBezTo>
                <a:lnTo>
                  <a:pt x="4437" y="229"/>
                </a:lnTo>
                <a:close/>
                <a:moveTo>
                  <a:pt x="1610" y="229"/>
                </a:moveTo>
                <a:cubicBezTo>
                  <a:pt x="1607" y="227"/>
                  <a:pt x="1603" y="226"/>
                  <a:pt x="1599" y="225"/>
                </a:cubicBezTo>
                <a:cubicBezTo>
                  <a:pt x="1602" y="217"/>
                  <a:pt x="1602" y="217"/>
                  <a:pt x="1602" y="217"/>
                </a:cubicBezTo>
                <a:cubicBezTo>
                  <a:pt x="1606" y="218"/>
                  <a:pt x="1609" y="220"/>
                  <a:pt x="1613" y="221"/>
                </a:cubicBezTo>
                <a:lnTo>
                  <a:pt x="1610" y="229"/>
                </a:lnTo>
                <a:close/>
                <a:moveTo>
                  <a:pt x="5463" y="227"/>
                </a:moveTo>
                <a:cubicBezTo>
                  <a:pt x="5461" y="219"/>
                  <a:pt x="5461" y="219"/>
                  <a:pt x="5461" y="219"/>
                </a:cubicBezTo>
                <a:cubicBezTo>
                  <a:pt x="5465" y="218"/>
                  <a:pt x="5468" y="217"/>
                  <a:pt x="5472" y="215"/>
                </a:cubicBezTo>
                <a:cubicBezTo>
                  <a:pt x="5475" y="223"/>
                  <a:pt x="5475" y="223"/>
                  <a:pt x="5475" y="223"/>
                </a:cubicBezTo>
                <a:cubicBezTo>
                  <a:pt x="5471" y="224"/>
                  <a:pt x="5467" y="226"/>
                  <a:pt x="5463" y="227"/>
                </a:cubicBezTo>
                <a:close/>
                <a:moveTo>
                  <a:pt x="159" y="223"/>
                </a:moveTo>
                <a:cubicBezTo>
                  <a:pt x="156" y="215"/>
                  <a:pt x="156" y="215"/>
                  <a:pt x="156" y="215"/>
                </a:cubicBezTo>
                <a:cubicBezTo>
                  <a:pt x="160" y="214"/>
                  <a:pt x="164" y="212"/>
                  <a:pt x="168" y="211"/>
                </a:cubicBezTo>
                <a:cubicBezTo>
                  <a:pt x="170" y="219"/>
                  <a:pt x="170" y="219"/>
                  <a:pt x="170" y="219"/>
                </a:cubicBezTo>
                <a:cubicBezTo>
                  <a:pt x="167" y="220"/>
                  <a:pt x="163" y="221"/>
                  <a:pt x="159" y="223"/>
                </a:cubicBezTo>
                <a:close/>
                <a:moveTo>
                  <a:pt x="2917" y="221"/>
                </a:moveTo>
                <a:cubicBezTo>
                  <a:pt x="2914" y="214"/>
                  <a:pt x="2914" y="214"/>
                  <a:pt x="2914" y="214"/>
                </a:cubicBezTo>
                <a:cubicBezTo>
                  <a:pt x="2925" y="209"/>
                  <a:pt x="2925" y="209"/>
                  <a:pt x="2925" y="209"/>
                </a:cubicBezTo>
                <a:cubicBezTo>
                  <a:pt x="2928" y="217"/>
                  <a:pt x="2928" y="217"/>
                  <a:pt x="2928" y="217"/>
                </a:cubicBezTo>
                <a:lnTo>
                  <a:pt x="2917" y="221"/>
                </a:lnTo>
                <a:close/>
                <a:moveTo>
                  <a:pt x="1588" y="221"/>
                </a:moveTo>
                <a:cubicBezTo>
                  <a:pt x="1576" y="217"/>
                  <a:pt x="1576" y="217"/>
                  <a:pt x="1576" y="217"/>
                </a:cubicBezTo>
                <a:cubicBezTo>
                  <a:pt x="1579" y="209"/>
                  <a:pt x="1579" y="209"/>
                  <a:pt x="1579" y="209"/>
                </a:cubicBezTo>
                <a:cubicBezTo>
                  <a:pt x="1590" y="213"/>
                  <a:pt x="1590" y="213"/>
                  <a:pt x="1590" y="213"/>
                </a:cubicBezTo>
                <a:lnTo>
                  <a:pt x="1588" y="221"/>
                </a:lnTo>
                <a:close/>
                <a:moveTo>
                  <a:pt x="5486" y="219"/>
                </a:moveTo>
                <a:cubicBezTo>
                  <a:pt x="5484" y="212"/>
                  <a:pt x="5484" y="212"/>
                  <a:pt x="5484" y="212"/>
                </a:cubicBezTo>
                <a:cubicBezTo>
                  <a:pt x="5487" y="211"/>
                  <a:pt x="5491" y="209"/>
                  <a:pt x="5495" y="208"/>
                </a:cubicBezTo>
                <a:cubicBezTo>
                  <a:pt x="5498" y="216"/>
                  <a:pt x="5498" y="216"/>
                  <a:pt x="5498" y="216"/>
                </a:cubicBezTo>
                <a:cubicBezTo>
                  <a:pt x="5494" y="217"/>
                  <a:pt x="5490" y="218"/>
                  <a:pt x="5486" y="219"/>
                </a:cubicBezTo>
                <a:close/>
                <a:moveTo>
                  <a:pt x="4415" y="219"/>
                </a:moveTo>
                <a:cubicBezTo>
                  <a:pt x="4411" y="217"/>
                  <a:pt x="4408" y="216"/>
                  <a:pt x="4404" y="214"/>
                </a:cubicBezTo>
                <a:cubicBezTo>
                  <a:pt x="4408" y="207"/>
                  <a:pt x="4408" y="207"/>
                  <a:pt x="4408" y="207"/>
                </a:cubicBezTo>
                <a:cubicBezTo>
                  <a:pt x="4411" y="208"/>
                  <a:pt x="4415" y="210"/>
                  <a:pt x="4419" y="212"/>
                </a:cubicBezTo>
                <a:lnTo>
                  <a:pt x="4415" y="219"/>
                </a:lnTo>
                <a:close/>
                <a:moveTo>
                  <a:pt x="182" y="215"/>
                </a:moveTo>
                <a:cubicBezTo>
                  <a:pt x="179" y="207"/>
                  <a:pt x="179" y="207"/>
                  <a:pt x="179" y="207"/>
                </a:cubicBezTo>
                <a:cubicBezTo>
                  <a:pt x="183" y="206"/>
                  <a:pt x="187" y="205"/>
                  <a:pt x="191" y="204"/>
                </a:cubicBezTo>
                <a:cubicBezTo>
                  <a:pt x="193" y="211"/>
                  <a:pt x="193" y="211"/>
                  <a:pt x="193" y="211"/>
                </a:cubicBezTo>
                <a:cubicBezTo>
                  <a:pt x="189" y="212"/>
                  <a:pt x="186" y="214"/>
                  <a:pt x="182" y="215"/>
                </a:cubicBezTo>
                <a:close/>
                <a:moveTo>
                  <a:pt x="1565" y="213"/>
                </a:moveTo>
                <a:cubicBezTo>
                  <a:pt x="1561" y="212"/>
                  <a:pt x="1557" y="210"/>
                  <a:pt x="1554" y="209"/>
                </a:cubicBezTo>
                <a:cubicBezTo>
                  <a:pt x="1556" y="202"/>
                  <a:pt x="1556" y="202"/>
                  <a:pt x="1556" y="202"/>
                </a:cubicBezTo>
                <a:cubicBezTo>
                  <a:pt x="1560" y="203"/>
                  <a:pt x="1564" y="204"/>
                  <a:pt x="1568" y="205"/>
                </a:cubicBezTo>
                <a:lnTo>
                  <a:pt x="1565" y="213"/>
                </a:lnTo>
                <a:close/>
                <a:moveTo>
                  <a:pt x="5509" y="212"/>
                </a:moveTo>
                <a:cubicBezTo>
                  <a:pt x="5506" y="204"/>
                  <a:pt x="5506" y="204"/>
                  <a:pt x="5506" y="204"/>
                </a:cubicBezTo>
                <a:cubicBezTo>
                  <a:pt x="5510" y="203"/>
                  <a:pt x="5514" y="202"/>
                  <a:pt x="5518" y="200"/>
                </a:cubicBezTo>
                <a:cubicBezTo>
                  <a:pt x="5520" y="208"/>
                  <a:pt x="5520" y="208"/>
                  <a:pt x="5520" y="208"/>
                </a:cubicBezTo>
                <a:cubicBezTo>
                  <a:pt x="5517" y="209"/>
                  <a:pt x="5513" y="210"/>
                  <a:pt x="5509" y="212"/>
                </a:cubicBezTo>
                <a:close/>
                <a:moveTo>
                  <a:pt x="2939" y="212"/>
                </a:moveTo>
                <a:cubicBezTo>
                  <a:pt x="2936" y="204"/>
                  <a:pt x="2936" y="204"/>
                  <a:pt x="2936" y="204"/>
                </a:cubicBezTo>
                <a:cubicBezTo>
                  <a:pt x="2947" y="199"/>
                  <a:pt x="2947" y="199"/>
                  <a:pt x="2947" y="199"/>
                </a:cubicBezTo>
                <a:cubicBezTo>
                  <a:pt x="2950" y="207"/>
                  <a:pt x="2950" y="207"/>
                  <a:pt x="2950" y="207"/>
                </a:cubicBezTo>
                <a:lnTo>
                  <a:pt x="2939" y="212"/>
                </a:lnTo>
                <a:close/>
                <a:moveTo>
                  <a:pt x="4393" y="209"/>
                </a:moveTo>
                <a:cubicBezTo>
                  <a:pt x="4390" y="207"/>
                  <a:pt x="4386" y="205"/>
                  <a:pt x="4383" y="203"/>
                </a:cubicBezTo>
                <a:cubicBezTo>
                  <a:pt x="4386" y="196"/>
                  <a:pt x="4386" y="196"/>
                  <a:pt x="4386" y="196"/>
                </a:cubicBezTo>
                <a:cubicBezTo>
                  <a:pt x="4390" y="198"/>
                  <a:pt x="4393" y="200"/>
                  <a:pt x="4397" y="201"/>
                </a:cubicBezTo>
                <a:lnTo>
                  <a:pt x="4393" y="209"/>
                </a:lnTo>
                <a:close/>
                <a:moveTo>
                  <a:pt x="205" y="208"/>
                </a:moveTo>
                <a:cubicBezTo>
                  <a:pt x="202" y="200"/>
                  <a:pt x="202" y="200"/>
                  <a:pt x="202" y="200"/>
                </a:cubicBezTo>
                <a:cubicBezTo>
                  <a:pt x="206" y="199"/>
                  <a:pt x="210" y="197"/>
                  <a:pt x="214" y="196"/>
                </a:cubicBezTo>
                <a:cubicBezTo>
                  <a:pt x="216" y="204"/>
                  <a:pt x="216" y="204"/>
                  <a:pt x="216" y="204"/>
                </a:cubicBezTo>
                <a:cubicBezTo>
                  <a:pt x="212" y="205"/>
                  <a:pt x="208" y="206"/>
                  <a:pt x="205" y="208"/>
                </a:cubicBezTo>
                <a:close/>
                <a:moveTo>
                  <a:pt x="1542" y="205"/>
                </a:moveTo>
                <a:cubicBezTo>
                  <a:pt x="1538" y="204"/>
                  <a:pt x="1535" y="203"/>
                  <a:pt x="1531" y="202"/>
                </a:cubicBezTo>
                <a:cubicBezTo>
                  <a:pt x="1533" y="194"/>
                  <a:pt x="1533" y="194"/>
                  <a:pt x="1533" y="194"/>
                </a:cubicBezTo>
                <a:cubicBezTo>
                  <a:pt x="1537" y="195"/>
                  <a:pt x="1541" y="197"/>
                  <a:pt x="1545" y="198"/>
                </a:cubicBezTo>
                <a:lnTo>
                  <a:pt x="1542" y="205"/>
                </a:lnTo>
                <a:close/>
                <a:moveTo>
                  <a:pt x="5532" y="204"/>
                </a:moveTo>
                <a:cubicBezTo>
                  <a:pt x="5529" y="196"/>
                  <a:pt x="5529" y="196"/>
                  <a:pt x="5529" y="196"/>
                </a:cubicBezTo>
                <a:cubicBezTo>
                  <a:pt x="5533" y="195"/>
                  <a:pt x="5537" y="194"/>
                  <a:pt x="5541" y="192"/>
                </a:cubicBezTo>
                <a:cubicBezTo>
                  <a:pt x="5543" y="200"/>
                  <a:pt x="5543" y="200"/>
                  <a:pt x="5543" y="200"/>
                </a:cubicBezTo>
                <a:cubicBezTo>
                  <a:pt x="5539" y="201"/>
                  <a:pt x="5536" y="203"/>
                  <a:pt x="5532" y="204"/>
                </a:cubicBezTo>
                <a:close/>
                <a:moveTo>
                  <a:pt x="2961" y="202"/>
                </a:moveTo>
                <a:cubicBezTo>
                  <a:pt x="2958" y="194"/>
                  <a:pt x="2958" y="194"/>
                  <a:pt x="2958" y="194"/>
                </a:cubicBezTo>
                <a:cubicBezTo>
                  <a:pt x="2969" y="189"/>
                  <a:pt x="2969" y="189"/>
                  <a:pt x="2969" y="189"/>
                </a:cubicBezTo>
                <a:cubicBezTo>
                  <a:pt x="2972" y="197"/>
                  <a:pt x="2972" y="197"/>
                  <a:pt x="2972" y="197"/>
                </a:cubicBezTo>
                <a:lnTo>
                  <a:pt x="2961" y="202"/>
                </a:lnTo>
                <a:close/>
                <a:moveTo>
                  <a:pt x="228" y="200"/>
                </a:moveTo>
                <a:cubicBezTo>
                  <a:pt x="225" y="193"/>
                  <a:pt x="225" y="193"/>
                  <a:pt x="225" y="193"/>
                </a:cubicBezTo>
                <a:cubicBezTo>
                  <a:pt x="229" y="192"/>
                  <a:pt x="233" y="190"/>
                  <a:pt x="237" y="189"/>
                </a:cubicBezTo>
                <a:cubicBezTo>
                  <a:pt x="239" y="197"/>
                  <a:pt x="239" y="197"/>
                  <a:pt x="239" y="197"/>
                </a:cubicBezTo>
                <a:cubicBezTo>
                  <a:pt x="235" y="198"/>
                  <a:pt x="231" y="199"/>
                  <a:pt x="228" y="200"/>
                </a:cubicBezTo>
                <a:close/>
                <a:moveTo>
                  <a:pt x="1519" y="198"/>
                </a:moveTo>
                <a:cubicBezTo>
                  <a:pt x="1515" y="197"/>
                  <a:pt x="1512" y="196"/>
                  <a:pt x="1508" y="195"/>
                </a:cubicBezTo>
                <a:cubicBezTo>
                  <a:pt x="1510" y="187"/>
                  <a:pt x="1510" y="187"/>
                  <a:pt x="1510" y="187"/>
                </a:cubicBezTo>
                <a:cubicBezTo>
                  <a:pt x="1514" y="188"/>
                  <a:pt x="1518" y="189"/>
                  <a:pt x="1522" y="191"/>
                </a:cubicBezTo>
                <a:lnTo>
                  <a:pt x="1519" y="198"/>
                </a:lnTo>
                <a:close/>
                <a:moveTo>
                  <a:pt x="4372" y="198"/>
                </a:moveTo>
                <a:cubicBezTo>
                  <a:pt x="4368" y="196"/>
                  <a:pt x="4365" y="195"/>
                  <a:pt x="4361" y="193"/>
                </a:cubicBezTo>
                <a:cubicBezTo>
                  <a:pt x="4365" y="186"/>
                  <a:pt x="4365" y="186"/>
                  <a:pt x="4365" y="186"/>
                </a:cubicBezTo>
                <a:cubicBezTo>
                  <a:pt x="4368" y="187"/>
                  <a:pt x="4372" y="189"/>
                  <a:pt x="4375" y="191"/>
                </a:cubicBezTo>
                <a:lnTo>
                  <a:pt x="4372" y="198"/>
                </a:lnTo>
                <a:close/>
                <a:moveTo>
                  <a:pt x="5555" y="196"/>
                </a:moveTo>
                <a:cubicBezTo>
                  <a:pt x="5552" y="188"/>
                  <a:pt x="5552" y="188"/>
                  <a:pt x="5552" y="188"/>
                </a:cubicBezTo>
                <a:cubicBezTo>
                  <a:pt x="5563" y="184"/>
                  <a:pt x="5563" y="184"/>
                  <a:pt x="5563" y="184"/>
                </a:cubicBezTo>
                <a:cubicBezTo>
                  <a:pt x="5566" y="192"/>
                  <a:pt x="5566" y="192"/>
                  <a:pt x="5566" y="192"/>
                </a:cubicBezTo>
                <a:lnTo>
                  <a:pt x="5555" y="196"/>
                </a:lnTo>
                <a:close/>
                <a:moveTo>
                  <a:pt x="251" y="194"/>
                </a:moveTo>
                <a:cubicBezTo>
                  <a:pt x="248" y="186"/>
                  <a:pt x="248" y="186"/>
                  <a:pt x="248" y="186"/>
                </a:cubicBezTo>
                <a:cubicBezTo>
                  <a:pt x="252" y="185"/>
                  <a:pt x="256" y="184"/>
                  <a:pt x="260" y="183"/>
                </a:cubicBezTo>
                <a:cubicBezTo>
                  <a:pt x="262" y="190"/>
                  <a:pt x="262" y="190"/>
                  <a:pt x="262" y="190"/>
                </a:cubicBezTo>
                <a:cubicBezTo>
                  <a:pt x="258" y="191"/>
                  <a:pt x="254" y="192"/>
                  <a:pt x="251" y="194"/>
                </a:cubicBezTo>
                <a:close/>
                <a:moveTo>
                  <a:pt x="2983" y="192"/>
                </a:moveTo>
                <a:cubicBezTo>
                  <a:pt x="2980" y="185"/>
                  <a:pt x="2980" y="185"/>
                  <a:pt x="2980" y="185"/>
                </a:cubicBezTo>
                <a:cubicBezTo>
                  <a:pt x="2991" y="180"/>
                  <a:pt x="2991" y="180"/>
                  <a:pt x="2991" y="180"/>
                </a:cubicBezTo>
                <a:cubicBezTo>
                  <a:pt x="2994" y="187"/>
                  <a:pt x="2994" y="187"/>
                  <a:pt x="2994" y="187"/>
                </a:cubicBezTo>
                <a:lnTo>
                  <a:pt x="2983" y="192"/>
                </a:lnTo>
                <a:close/>
                <a:moveTo>
                  <a:pt x="1496" y="191"/>
                </a:moveTo>
                <a:cubicBezTo>
                  <a:pt x="1492" y="190"/>
                  <a:pt x="1488" y="189"/>
                  <a:pt x="1485" y="188"/>
                </a:cubicBezTo>
                <a:cubicBezTo>
                  <a:pt x="1487" y="180"/>
                  <a:pt x="1487" y="180"/>
                  <a:pt x="1487" y="180"/>
                </a:cubicBezTo>
                <a:cubicBezTo>
                  <a:pt x="1491" y="181"/>
                  <a:pt x="1494" y="183"/>
                  <a:pt x="1498" y="184"/>
                </a:cubicBezTo>
                <a:lnTo>
                  <a:pt x="1496" y="191"/>
                </a:lnTo>
                <a:close/>
                <a:moveTo>
                  <a:pt x="5577" y="188"/>
                </a:moveTo>
                <a:cubicBezTo>
                  <a:pt x="5575" y="180"/>
                  <a:pt x="5575" y="180"/>
                  <a:pt x="5575" y="180"/>
                </a:cubicBezTo>
                <a:cubicBezTo>
                  <a:pt x="5586" y="176"/>
                  <a:pt x="5586" y="176"/>
                  <a:pt x="5586" y="176"/>
                </a:cubicBezTo>
                <a:cubicBezTo>
                  <a:pt x="5589" y="184"/>
                  <a:pt x="5589" y="184"/>
                  <a:pt x="5589" y="184"/>
                </a:cubicBezTo>
                <a:lnTo>
                  <a:pt x="5577" y="188"/>
                </a:lnTo>
                <a:close/>
                <a:moveTo>
                  <a:pt x="4350" y="187"/>
                </a:moveTo>
                <a:cubicBezTo>
                  <a:pt x="4339" y="182"/>
                  <a:pt x="4339" y="182"/>
                  <a:pt x="4339" y="182"/>
                </a:cubicBezTo>
                <a:cubicBezTo>
                  <a:pt x="4343" y="175"/>
                  <a:pt x="4343" y="175"/>
                  <a:pt x="4343" y="175"/>
                </a:cubicBezTo>
                <a:cubicBezTo>
                  <a:pt x="4354" y="180"/>
                  <a:pt x="4354" y="180"/>
                  <a:pt x="4354" y="180"/>
                </a:cubicBezTo>
                <a:lnTo>
                  <a:pt x="4350" y="187"/>
                </a:lnTo>
                <a:close/>
                <a:moveTo>
                  <a:pt x="274" y="187"/>
                </a:moveTo>
                <a:cubicBezTo>
                  <a:pt x="272" y="179"/>
                  <a:pt x="272" y="179"/>
                  <a:pt x="272" y="179"/>
                </a:cubicBezTo>
                <a:cubicBezTo>
                  <a:pt x="275" y="178"/>
                  <a:pt x="279" y="177"/>
                  <a:pt x="283" y="176"/>
                </a:cubicBezTo>
                <a:cubicBezTo>
                  <a:pt x="285" y="184"/>
                  <a:pt x="285" y="184"/>
                  <a:pt x="285" y="184"/>
                </a:cubicBezTo>
                <a:cubicBezTo>
                  <a:pt x="281" y="185"/>
                  <a:pt x="278" y="186"/>
                  <a:pt x="274" y="187"/>
                </a:cubicBezTo>
                <a:close/>
                <a:moveTo>
                  <a:pt x="1473" y="185"/>
                </a:moveTo>
                <a:cubicBezTo>
                  <a:pt x="1469" y="184"/>
                  <a:pt x="1465" y="183"/>
                  <a:pt x="1461" y="182"/>
                </a:cubicBezTo>
                <a:cubicBezTo>
                  <a:pt x="1463" y="174"/>
                  <a:pt x="1463" y="174"/>
                  <a:pt x="1463" y="174"/>
                </a:cubicBezTo>
                <a:cubicBezTo>
                  <a:pt x="1467" y="175"/>
                  <a:pt x="1471" y="176"/>
                  <a:pt x="1475" y="177"/>
                </a:cubicBezTo>
                <a:lnTo>
                  <a:pt x="1473" y="185"/>
                </a:lnTo>
                <a:close/>
                <a:moveTo>
                  <a:pt x="3005" y="182"/>
                </a:moveTo>
                <a:cubicBezTo>
                  <a:pt x="3002" y="175"/>
                  <a:pt x="3002" y="175"/>
                  <a:pt x="3002" y="175"/>
                </a:cubicBezTo>
                <a:cubicBezTo>
                  <a:pt x="3013" y="170"/>
                  <a:pt x="3013" y="170"/>
                  <a:pt x="3013" y="170"/>
                </a:cubicBezTo>
                <a:cubicBezTo>
                  <a:pt x="3016" y="177"/>
                  <a:pt x="3016" y="177"/>
                  <a:pt x="3016" y="177"/>
                </a:cubicBezTo>
                <a:lnTo>
                  <a:pt x="3005" y="182"/>
                </a:lnTo>
                <a:close/>
                <a:moveTo>
                  <a:pt x="297" y="181"/>
                </a:moveTo>
                <a:cubicBezTo>
                  <a:pt x="295" y="173"/>
                  <a:pt x="295" y="173"/>
                  <a:pt x="295" y="173"/>
                </a:cubicBezTo>
                <a:cubicBezTo>
                  <a:pt x="299" y="172"/>
                  <a:pt x="303" y="171"/>
                  <a:pt x="306" y="170"/>
                </a:cubicBezTo>
                <a:cubicBezTo>
                  <a:pt x="308" y="178"/>
                  <a:pt x="308" y="178"/>
                  <a:pt x="308" y="178"/>
                </a:cubicBezTo>
                <a:cubicBezTo>
                  <a:pt x="305" y="179"/>
                  <a:pt x="301" y="180"/>
                  <a:pt x="297" y="181"/>
                </a:cubicBezTo>
                <a:close/>
                <a:moveTo>
                  <a:pt x="5600" y="180"/>
                </a:moveTo>
                <a:cubicBezTo>
                  <a:pt x="5597" y="172"/>
                  <a:pt x="5597" y="172"/>
                  <a:pt x="5597" y="172"/>
                </a:cubicBezTo>
                <a:cubicBezTo>
                  <a:pt x="5609" y="168"/>
                  <a:pt x="5609" y="168"/>
                  <a:pt x="5609" y="168"/>
                </a:cubicBezTo>
                <a:cubicBezTo>
                  <a:pt x="5611" y="175"/>
                  <a:pt x="5611" y="175"/>
                  <a:pt x="5611" y="175"/>
                </a:cubicBezTo>
                <a:lnTo>
                  <a:pt x="5600" y="180"/>
                </a:lnTo>
                <a:close/>
                <a:moveTo>
                  <a:pt x="1450" y="179"/>
                </a:moveTo>
                <a:cubicBezTo>
                  <a:pt x="1446" y="178"/>
                  <a:pt x="1442" y="177"/>
                  <a:pt x="1438" y="176"/>
                </a:cubicBezTo>
                <a:cubicBezTo>
                  <a:pt x="1440" y="168"/>
                  <a:pt x="1440" y="168"/>
                  <a:pt x="1440" y="168"/>
                </a:cubicBezTo>
                <a:cubicBezTo>
                  <a:pt x="1444" y="169"/>
                  <a:pt x="1448" y="170"/>
                  <a:pt x="1452" y="171"/>
                </a:cubicBezTo>
                <a:lnTo>
                  <a:pt x="1450" y="179"/>
                </a:lnTo>
                <a:close/>
                <a:moveTo>
                  <a:pt x="4329" y="177"/>
                </a:moveTo>
                <a:cubicBezTo>
                  <a:pt x="4318" y="171"/>
                  <a:pt x="4318" y="171"/>
                  <a:pt x="4318" y="171"/>
                </a:cubicBezTo>
                <a:cubicBezTo>
                  <a:pt x="4322" y="164"/>
                  <a:pt x="4322" y="164"/>
                  <a:pt x="4322" y="164"/>
                </a:cubicBezTo>
                <a:cubicBezTo>
                  <a:pt x="4332" y="169"/>
                  <a:pt x="4332" y="169"/>
                  <a:pt x="4332" y="169"/>
                </a:cubicBezTo>
                <a:lnTo>
                  <a:pt x="4329" y="177"/>
                </a:lnTo>
                <a:close/>
                <a:moveTo>
                  <a:pt x="320" y="175"/>
                </a:moveTo>
                <a:cubicBezTo>
                  <a:pt x="318" y="167"/>
                  <a:pt x="318" y="167"/>
                  <a:pt x="318" y="167"/>
                </a:cubicBezTo>
                <a:cubicBezTo>
                  <a:pt x="322" y="166"/>
                  <a:pt x="326" y="165"/>
                  <a:pt x="330" y="164"/>
                </a:cubicBezTo>
                <a:cubicBezTo>
                  <a:pt x="332" y="172"/>
                  <a:pt x="332" y="172"/>
                  <a:pt x="332" y="172"/>
                </a:cubicBezTo>
                <a:cubicBezTo>
                  <a:pt x="328" y="173"/>
                  <a:pt x="324" y="174"/>
                  <a:pt x="320" y="175"/>
                </a:cubicBezTo>
                <a:close/>
                <a:moveTo>
                  <a:pt x="1426" y="173"/>
                </a:moveTo>
                <a:cubicBezTo>
                  <a:pt x="1423" y="172"/>
                  <a:pt x="1419" y="171"/>
                  <a:pt x="1415" y="170"/>
                </a:cubicBezTo>
                <a:cubicBezTo>
                  <a:pt x="1417" y="162"/>
                  <a:pt x="1417" y="162"/>
                  <a:pt x="1417" y="162"/>
                </a:cubicBezTo>
                <a:cubicBezTo>
                  <a:pt x="1421" y="163"/>
                  <a:pt x="1424" y="164"/>
                  <a:pt x="1428" y="165"/>
                </a:cubicBezTo>
                <a:lnTo>
                  <a:pt x="1426" y="173"/>
                </a:lnTo>
                <a:close/>
                <a:moveTo>
                  <a:pt x="3027" y="172"/>
                </a:moveTo>
                <a:cubicBezTo>
                  <a:pt x="3024" y="165"/>
                  <a:pt x="3024" y="165"/>
                  <a:pt x="3024" y="165"/>
                </a:cubicBezTo>
                <a:cubicBezTo>
                  <a:pt x="3035" y="160"/>
                  <a:pt x="3035" y="160"/>
                  <a:pt x="3035" y="160"/>
                </a:cubicBezTo>
                <a:cubicBezTo>
                  <a:pt x="3038" y="167"/>
                  <a:pt x="3038" y="167"/>
                  <a:pt x="3038" y="167"/>
                </a:cubicBezTo>
                <a:lnTo>
                  <a:pt x="3027" y="172"/>
                </a:lnTo>
                <a:close/>
                <a:moveTo>
                  <a:pt x="5623" y="171"/>
                </a:moveTo>
                <a:cubicBezTo>
                  <a:pt x="5620" y="164"/>
                  <a:pt x="5620" y="164"/>
                  <a:pt x="5620" y="164"/>
                </a:cubicBezTo>
                <a:cubicBezTo>
                  <a:pt x="5631" y="160"/>
                  <a:pt x="5631" y="160"/>
                  <a:pt x="5631" y="160"/>
                </a:cubicBezTo>
                <a:cubicBezTo>
                  <a:pt x="5634" y="167"/>
                  <a:pt x="5634" y="167"/>
                  <a:pt x="5634" y="167"/>
                </a:cubicBezTo>
                <a:lnTo>
                  <a:pt x="5623" y="171"/>
                </a:lnTo>
                <a:close/>
                <a:moveTo>
                  <a:pt x="343" y="169"/>
                </a:moveTo>
                <a:cubicBezTo>
                  <a:pt x="341" y="161"/>
                  <a:pt x="341" y="161"/>
                  <a:pt x="341" y="161"/>
                </a:cubicBezTo>
                <a:cubicBezTo>
                  <a:pt x="345" y="161"/>
                  <a:pt x="349" y="160"/>
                  <a:pt x="353" y="159"/>
                </a:cubicBezTo>
                <a:cubicBezTo>
                  <a:pt x="355" y="166"/>
                  <a:pt x="355" y="166"/>
                  <a:pt x="355" y="166"/>
                </a:cubicBezTo>
                <a:cubicBezTo>
                  <a:pt x="351" y="167"/>
                  <a:pt x="347" y="168"/>
                  <a:pt x="343" y="169"/>
                </a:cubicBezTo>
                <a:close/>
                <a:moveTo>
                  <a:pt x="1403" y="167"/>
                </a:moveTo>
                <a:cubicBezTo>
                  <a:pt x="1399" y="166"/>
                  <a:pt x="1395" y="165"/>
                  <a:pt x="1391" y="164"/>
                </a:cubicBezTo>
                <a:cubicBezTo>
                  <a:pt x="1393" y="156"/>
                  <a:pt x="1393" y="156"/>
                  <a:pt x="1393" y="156"/>
                </a:cubicBezTo>
                <a:cubicBezTo>
                  <a:pt x="1397" y="157"/>
                  <a:pt x="1401" y="158"/>
                  <a:pt x="1405" y="159"/>
                </a:cubicBezTo>
                <a:lnTo>
                  <a:pt x="1403" y="167"/>
                </a:lnTo>
                <a:close/>
                <a:moveTo>
                  <a:pt x="4307" y="166"/>
                </a:moveTo>
                <a:cubicBezTo>
                  <a:pt x="4296" y="160"/>
                  <a:pt x="4296" y="160"/>
                  <a:pt x="4296" y="160"/>
                </a:cubicBezTo>
                <a:cubicBezTo>
                  <a:pt x="4300" y="153"/>
                  <a:pt x="4300" y="153"/>
                  <a:pt x="4300" y="153"/>
                </a:cubicBezTo>
                <a:cubicBezTo>
                  <a:pt x="4311" y="158"/>
                  <a:pt x="4311" y="158"/>
                  <a:pt x="4311" y="158"/>
                </a:cubicBezTo>
                <a:lnTo>
                  <a:pt x="4307" y="166"/>
                </a:lnTo>
                <a:close/>
                <a:moveTo>
                  <a:pt x="367" y="164"/>
                </a:moveTo>
                <a:cubicBezTo>
                  <a:pt x="365" y="156"/>
                  <a:pt x="365" y="156"/>
                  <a:pt x="365" y="156"/>
                </a:cubicBezTo>
                <a:cubicBezTo>
                  <a:pt x="369" y="155"/>
                  <a:pt x="373" y="154"/>
                  <a:pt x="377" y="153"/>
                </a:cubicBezTo>
                <a:cubicBezTo>
                  <a:pt x="378" y="161"/>
                  <a:pt x="378" y="161"/>
                  <a:pt x="378" y="161"/>
                </a:cubicBezTo>
                <a:cubicBezTo>
                  <a:pt x="374" y="162"/>
                  <a:pt x="370" y="163"/>
                  <a:pt x="367" y="164"/>
                </a:cubicBezTo>
                <a:close/>
                <a:moveTo>
                  <a:pt x="5645" y="163"/>
                </a:moveTo>
                <a:cubicBezTo>
                  <a:pt x="5642" y="155"/>
                  <a:pt x="5642" y="155"/>
                  <a:pt x="5642" y="155"/>
                </a:cubicBezTo>
                <a:cubicBezTo>
                  <a:pt x="5654" y="151"/>
                  <a:pt x="5654" y="151"/>
                  <a:pt x="5654" y="151"/>
                </a:cubicBezTo>
                <a:cubicBezTo>
                  <a:pt x="5657" y="159"/>
                  <a:pt x="5657" y="159"/>
                  <a:pt x="5657" y="159"/>
                </a:cubicBezTo>
                <a:lnTo>
                  <a:pt x="5645" y="163"/>
                </a:lnTo>
                <a:close/>
                <a:moveTo>
                  <a:pt x="3049" y="163"/>
                </a:moveTo>
                <a:cubicBezTo>
                  <a:pt x="3046" y="155"/>
                  <a:pt x="3046" y="155"/>
                  <a:pt x="3046" y="155"/>
                </a:cubicBezTo>
                <a:cubicBezTo>
                  <a:pt x="3057" y="150"/>
                  <a:pt x="3057" y="150"/>
                  <a:pt x="3057" y="150"/>
                </a:cubicBezTo>
                <a:cubicBezTo>
                  <a:pt x="3060" y="158"/>
                  <a:pt x="3060" y="158"/>
                  <a:pt x="3060" y="158"/>
                </a:cubicBezTo>
                <a:lnTo>
                  <a:pt x="3049" y="163"/>
                </a:lnTo>
                <a:close/>
                <a:moveTo>
                  <a:pt x="1380" y="161"/>
                </a:moveTo>
                <a:cubicBezTo>
                  <a:pt x="1376" y="161"/>
                  <a:pt x="1372" y="160"/>
                  <a:pt x="1368" y="159"/>
                </a:cubicBezTo>
                <a:cubicBezTo>
                  <a:pt x="1370" y="151"/>
                  <a:pt x="1370" y="151"/>
                  <a:pt x="1370" y="151"/>
                </a:cubicBezTo>
                <a:cubicBezTo>
                  <a:pt x="1373" y="152"/>
                  <a:pt x="1377" y="153"/>
                  <a:pt x="1381" y="154"/>
                </a:cubicBezTo>
                <a:lnTo>
                  <a:pt x="1380" y="161"/>
                </a:lnTo>
                <a:close/>
                <a:moveTo>
                  <a:pt x="390" y="159"/>
                </a:moveTo>
                <a:cubicBezTo>
                  <a:pt x="388" y="151"/>
                  <a:pt x="388" y="151"/>
                  <a:pt x="388" y="151"/>
                </a:cubicBezTo>
                <a:cubicBezTo>
                  <a:pt x="392" y="150"/>
                  <a:pt x="396" y="149"/>
                  <a:pt x="400" y="148"/>
                </a:cubicBezTo>
                <a:cubicBezTo>
                  <a:pt x="402" y="156"/>
                  <a:pt x="402" y="156"/>
                  <a:pt x="402" y="156"/>
                </a:cubicBezTo>
                <a:cubicBezTo>
                  <a:pt x="398" y="157"/>
                  <a:pt x="394" y="158"/>
                  <a:pt x="390" y="159"/>
                </a:cubicBezTo>
                <a:close/>
                <a:moveTo>
                  <a:pt x="1356" y="156"/>
                </a:moveTo>
                <a:cubicBezTo>
                  <a:pt x="1352" y="155"/>
                  <a:pt x="1348" y="155"/>
                  <a:pt x="1344" y="154"/>
                </a:cubicBezTo>
                <a:cubicBezTo>
                  <a:pt x="1346" y="146"/>
                  <a:pt x="1346" y="146"/>
                  <a:pt x="1346" y="146"/>
                </a:cubicBezTo>
                <a:cubicBezTo>
                  <a:pt x="1350" y="147"/>
                  <a:pt x="1354" y="148"/>
                  <a:pt x="1358" y="148"/>
                </a:cubicBezTo>
                <a:lnTo>
                  <a:pt x="1356" y="156"/>
                </a:lnTo>
                <a:close/>
                <a:moveTo>
                  <a:pt x="4286" y="155"/>
                </a:moveTo>
                <a:cubicBezTo>
                  <a:pt x="4275" y="149"/>
                  <a:pt x="4275" y="149"/>
                  <a:pt x="4275" y="149"/>
                </a:cubicBezTo>
                <a:cubicBezTo>
                  <a:pt x="4279" y="142"/>
                  <a:pt x="4279" y="142"/>
                  <a:pt x="4279" y="142"/>
                </a:cubicBezTo>
                <a:cubicBezTo>
                  <a:pt x="4289" y="148"/>
                  <a:pt x="4289" y="148"/>
                  <a:pt x="4289" y="148"/>
                </a:cubicBezTo>
                <a:lnTo>
                  <a:pt x="4286" y="155"/>
                </a:lnTo>
                <a:close/>
                <a:moveTo>
                  <a:pt x="5668" y="154"/>
                </a:moveTo>
                <a:cubicBezTo>
                  <a:pt x="5665" y="147"/>
                  <a:pt x="5665" y="147"/>
                  <a:pt x="5665" y="147"/>
                </a:cubicBezTo>
                <a:cubicBezTo>
                  <a:pt x="5676" y="142"/>
                  <a:pt x="5676" y="142"/>
                  <a:pt x="5676" y="142"/>
                </a:cubicBezTo>
                <a:cubicBezTo>
                  <a:pt x="5679" y="150"/>
                  <a:pt x="5679" y="150"/>
                  <a:pt x="5679" y="150"/>
                </a:cubicBezTo>
                <a:lnTo>
                  <a:pt x="5668" y="154"/>
                </a:lnTo>
                <a:close/>
                <a:moveTo>
                  <a:pt x="413" y="154"/>
                </a:moveTo>
                <a:cubicBezTo>
                  <a:pt x="412" y="146"/>
                  <a:pt x="412" y="146"/>
                  <a:pt x="412" y="146"/>
                </a:cubicBezTo>
                <a:cubicBezTo>
                  <a:pt x="416" y="145"/>
                  <a:pt x="420" y="144"/>
                  <a:pt x="424" y="144"/>
                </a:cubicBezTo>
                <a:cubicBezTo>
                  <a:pt x="425" y="151"/>
                  <a:pt x="425" y="151"/>
                  <a:pt x="425" y="151"/>
                </a:cubicBezTo>
                <a:cubicBezTo>
                  <a:pt x="421" y="152"/>
                  <a:pt x="417" y="153"/>
                  <a:pt x="413" y="154"/>
                </a:cubicBezTo>
                <a:close/>
                <a:moveTo>
                  <a:pt x="3071" y="153"/>
                </a:moveTo>
                <a:cubicBezTo>
                  <a:pt x="3068" y="146"/>
                  <a:pt x="3068" y="146"/>
                  <a:pt x="3068" y="146"/>
                </a:cubicBezTo>
                <a:cubicBezTo>
                  <a:pt x="3072" y="144"/>
                  <a:pt x="3075" y="143"/>
                  <a:pt x="3079" y="141"/>
                </a:cubicBezTo>
                <a:cubicBezTo>
                  <a:pt x="3082" y="148"/>
                  <a:pt x="3082" y="148"/>
                  <a:pt x="3082" y="148"/>
                </a:cubicBezTo>
                <a:cubicBezTo>
                  <a:pt x="3079" y="150"/>
                  <a:pt x="3075" y="151"/>
                  <a:pt x="3071" y="153"/>
                </a:cubicBezTo>
                <a:close/>
                <a:moveTo>
                  <a:pt x="1332" y="151"/>
                </a:moveTo>
                <a:cubicBezTo>
                  <a:pt x="1329" y="151"/>
                  <a:pt x="1325" y="150"/>
                  <a:pt x="1321" y="149"/>
                </a:cubicBezTo>
                <a:cubicBezTo>
                  <a:pt x="1322" y="141"/>
                  <a:pt x="1322" y="141"/>
                  <a:pt x="1322" y="141"/>
                </a:cubicBezTo>
                <a:cubicBezTo>
                  <a:pt x="1326" y="142"/>
                  <a:pt x="1330" y="143"/>
                  <a:pt x="1334" y="144"/>
                </a:cubicBezTo>
                <a:lnTo>
                  <a:pt x="1332" y="151"/>
                </a:lnTo>
                <a:close/>
                <a:moveTo>
                  <a:pt x="437" y="149"/>
                </a:moveTo>
                <a:cubicBezTo>
                  <a:pt x="435" y="141"/>
                  <a:pt x="435" y="141"/>
                  <a:pt x="435" y="141"/>
                </a:cubicBezTo>
                <a:cubicBezTo>
                  <a:pt x="439" y="141"/>
                  <a:pt x="443" y="140"/>
                  <a:pt x="447" y="139"/>
                </a:cubicBezTo>
                <a:cubicBezTo>
                  <a:pt x="449" y="147"/>
                  <a:pt x="449" y="147"/>
                  <a:pt x="449" y="147"/>
                </a:cubicBezTo>
                <a:cubicBezTo>
                  <a:pt x="445" y="148"/>
                  <a:pt x="441" y="148"/>
                  <a:pt x="437" y="149"/>
                </a:cubicBezTo>
                <a:close/>
                <a:moveTo>
                  <a:pt x="1309" y="147"/>
                </a:moveTo>
                <a:cubicBezTo>
                  <a:pt x="1305" y="146"/>
                  <a:pt x="1301" y="145"/>
                  <a:pt x="1297" y="145"/>
                </a:cubicBezTo>
                <a:cubicBezTo>
                  <a:pt x="1298" y="137"/>
                  <a:pt x="1298" y="137"/>
                  <a:pt x="1298" y="137"/>
                </a:cubicBezTo>
                <a:cubicBezTo>
                  <a:pt x="1302" y="138"/>
                  <a:pt x="1306" y="138"/>
                  <a:pt x="1310" y="139"/>
                </a:cubicBezTo>
                <a:lnTo>
                  <a:pt x="1309" y="147"/>
                </a:lnTo>
                <a:close/>
                <a:moveTo>
                  <a:pt x="5690" y="146"/>
                </a:moveTo>
                <a:cubicBezTo>
                  <a:pt x="5687" y="138"/>
                  <a:pt x="5687" y="138"/>
                  <a:pt x="5687" y="138"/>
                </a:cubicBezTo>
                <a:cubicBezTo>
                  <a:pt x="5699" y="134"/>
                  <a:pt x="5699" y="134"/>
                  <a:pt x="5699" y="134"/>
                </a:cubicBezTo>
                <a:cubicBezTo>
                  <a:pt x="5701" y="141"/>
                  <a:pt x="5701" y="141"/>
                  <a:pt x="5701" y="141"/>
                </a:cubicBezTo>
                <a:lnTo>
                  <a:pt x="5690" y="146"/>
                </a:lnTo>
                <a:close/>
                <a:moveTo>
                  <a:pt x="461" y="145"/>
                </a:moveTo>
                <a:cubicBezTo>
                  <a:pt x="459" y="137"/>
                  <a:pt x="459" y="137"/>
                  <a:pt x="459" y="137"/>
                </a:cubicBezTo>
                <a:cubicBezTo>
                  <a:pt x="463" y="136"/>
                  <a:pt x="467" y="136"/>
                  <a:pt x="471" y="135"/>
                </a:cubicBezTo>
                <a:cubicBezTo>
                  <a:pt x="472" y="143"/>
                  <a:pt x="472" y="143"/>
                  <a:pt x="472" y="143"/>
                </a:cubicBezTo>
                <a:cubicBezTo>
                  <a:pt x="468" y="143"/>
                  <a:pt x="464" y="144"/>
                  <a:pt x="461" y="145"/>
                </a:cubicBezTo>
                <a:close/>
                <a:moveTo>
                  <a:pt x="4264" y="144"/>
                </a:moveTo>
                <a:cubicBezTo>
                  <a:pt x="4261" y="142"/>
                  <a:pt x="4257" y="141"/>
                  <a:pt x="4253" y="139"/>
                </a:cubicBezTo>
                <a:cubicBezTo>
                  <a:pt x="4257" y="132"/>
                  <a:pt x="4257" y="132"/>
                  <a:pt x="4257" y="132"/>
                </a:cubicBezTo>
                <a:cubicBezTo>
                  <a:pt x="4261" y="133"/>
                  <a:pt x="4264" y="135"/>
                  <a:pt x="4268" y="137"/>
                </a:cubicBezTo>
                <a:lnTo>
                  <a:pt x="4264" y="144"/>
                </a:lnTo>
                <a:close/>
                <a:moveTo>
                  <a:pt x="3093" y="144"/>
                </a:moveTo>
                <a:cubicBezTo>
                  <a:pt x="3090" y="136"/>
                  <a:pt x="3090" y="136"/>
                  <a:pt x="3090" y="136"/>
                </a:cubicBezTo>
                <a:cubicBezTo>
                  <a:pt x="3101" y="132"/>
                  <a:pt x="3101" y="132"/>
                  <a:pt x="3101" y="132"/>
                </a:cubicBezTo>
                <a:cubicBezTo>
                  <a:pt x="3104" y="139"/>
                  <a:pt x="3104" y="139"/>
                  <a:pt x="3104" y="139"/>
                </a:cubicBezTo>
                <a:lnTo>
                  <a:pt x="3093" y="144"/>
                </a:lnTo>
                <a:close/>
                <a:moveTo>
                  <a:pt x="1285" y="143"/>
                </a:moveTo>
                <a:cubicBezTo>
                  <a:pt x="1281" y="142"/>
                  <a:pt x="1277" y="141"/>
                  <a:pt x="1273" y="140"/>
                </a:cubicBezTo>
                <a:cubicBezTo>
                  <a:pt x="1275" y="133"/>
                  <a:pt x="1275" y="133"/>
                  <a:pt x="1275" y="133"/>
                </a:cubicBezTo>
                <a:cubicBezTo>
                  <a:pt x="1279" y="133"/>
                  <a:pt x="1283" y="134"/>
                  <a:pt x="1287" y="135"/>
                </a:cubicBezTo>
                <a:lnTo>
                  <a:pt x="1285" y="143"/>
                </a:lnTo>
                <a:close/>
                <a:moveTo>
                  <a:pt x="484" y="141"/>
                </a:moveTo>
                <a:cubicBezTo>
                  <a:pt x="483" y="133"/>
                  <a:pt x="483" y="133"/>
                  <a:pt x="483" y="133"/>
                </a:cubicBezTo>
                <a:cubicBezTo>
                  <a:pt x="487" y="132"/>
                  <a:pt x="491" y="131"/>
                  <a:pt x="495" y="131"/>
                </a:cubicBezTo>
                <a:cubicBezTo>
                  <a:pt x="496" y="139"/>
                  <a:pt x="496" y="139"/>
                  <a:pt x="496" y="139"/>
                </a:cubicBezTo>
                <a:cubicBezTo>
                  <a:pt x="492" y="139"/>
                  <a:pt x="488" y="140"/>
                  <a:pt x="484" y="141"/>
                </a:cubicBezTo>
                <a:close/>
                <a:moveTo>
                  <a:pt x="1261" y="138"/>
                </a:moveTo>
                <a:cubicBezTo>
                  <a:pt x="1257" y="138"/>
                  <a:pt x="1254" y="137"/>
                  <a:pt x="1250" y="137"/>
                </a:cubicBezTo>
                <a:cubicBezTo>
                  <a:pt x="1251" y="129"/>
                  <a:pt x="1251" y="129"/>
                  <a:pt x="1251" y="129"/>
                </a:cubicBezTo>
                <a:cubicBezTo>
                  <a:pt x="1255" y="129"/>
                  <a:pt x="1259" y="130"/>
                  <a:pt x="1263" y="131"/>
                </a:cubicBezTo>
                <a:lnTo>
                  <a:pt x="1261" y="138"/>
                </a:lnTo>
                <a:close/>
                <a:moveTo>
                  <a:pt x="5713" y="137"/>
                </a:moveTo>
                <a:cubicBezTo>
                  <a:pt x="5710" y="129"/>
                  <a:pt x="5710" y="129"/>
                  <a:pt x="5710" y="129"/>
                </a:cubicBezTo>
                <a:cubicBezTo>
                  <a:pt x="5721" y="125"/>
                  <a:pt x="5721" y="125"/>
                  <a:pt x="5721" y="125"/>
                </a:cubicBezTo>
                <a:cubicBezTo>
                  <a:pt x="5724" y="133"/>
                  <a:pt x="5724" y="133"/>
                  <a:pt x="5724" y="133"/>
                </a:cubicBezTo>
                <a:lnTo>
                  <a:pt x="5713" y="137"/>
                </a:lnTo>
                <a:close/>
                <a:moveTo>
                  <a:pt x="508" y="137"/>
                </a:moveTo>
                <a:cubicBezTo>
                  <a:pt x="507" y="129"/>
                  <a:pt x="507" y="129"/>
                  <a:pt x="507" y="129"/>
                </a:cubicBezTo>
                <a:cubicBezTo>
                  <a:pt x="510" y="128"/>
                  <a:pt x="514" y="128"/>
                  <a:pt x="518" y="127"/>
                </a:cubicBezTo>
                <a:cubicBezTo>
                  <a:pt x="520" y="135"/>
                  <a:pt x="520" y="135"/>
                  <a:pt x="520" y="135"/>
                </a:cubicBezTo>
                <a:cubicBezTo>
                  <a:pt x="516" y="136"/>
                  <a:pt x="512" y="136"/>
                  <a:pt x="508" y="137"/>
                </a:cubicBezTo>
                <a:close/>
                <a:moveTo>
                  <a:pt x="1238" y="135"/>
                </a:moveTo>
                <a:cubicBezTo>
                  <a:pt x="1234" y="134"/>
                  <a:pt x="1230" y="133"/>
                  <a:pt x="1226" y="133"/>
                </a:cubicBezTo>
                <a:cubicBezTo>
                  <a:pt x="1227" y="125"/>
                  <a:pt x="1227" y="125"/>
                  <a:pt x="1227" y="125"/>
                </a:cubicBezTo>
                <a:cubicBezTo>
                  <a:pt x="1231" y="126"/>
                  <a:pt x="1235" y="126"/>
                  <a:pt x="1239" y="127"/>
                </a:cubicBezTo>
                <a:lnTo>
                  <a:pt x="1238" y="135"/>
                </a:lnTo>
                <a:close/>
                <a:moveTo>
                  <a:pt x="3116" y="134"/>
                </a:moveTo>
                <a:cubicBezTo>
                  <a:pt x="3112" y="127"/>
                  <a:pt x="3112" y="127"/>
                  <a:pt x="3112" y="127"/>
                </a:cubicBezTo>
                <a:cubicBezTo>
                  <a:pt x="3116" y="125"/>
                  <a:pt x="3120" y="124"/>
                  <a:pt x="3124" y="122"/>
                </a:cubicBezTo>
                <a:cubicBezTo>
                  <a:pt x="3127" y="130"/>
                  <a:pt x="3127" y="130"/>
                  <a:pt x="3127" y="130"/>
                </a:cubicBezTo>
                <a:cubicBezTo>
                  <a:pt x="3123" y="131"/>
                  <a:pt x="3119" y="133"/>
                  <a:pt x="3116" y="134"/>
                </a:cubicBezTo>
                <a:close/>
                <a:moveTo>
                  <a:pt x="4243" y="134"/>
                </a:moveTo>
                <a:cubicBezTo>
                  <a:pt x="4239" y="132"/>
                  <a:pt x="4235" y="130"/>
                  <a:pt x="4232" y="128"/>
                </a:cubicBezTo>
                <a:cubicBezTo>
                  <a:pt x="4235" y="121"/>
                  <a:pt x="4235" y="121"/>
                  <a:pt x="4235" y="121"/>
                </a:cubicBezTo>
                <a:cubicBezTo>
                  <a:pt x="4239" y="123"/>
                  <a:pt x="4242" y="125"/>
                  <a:pt x="4246" y="126"/>
                </a:cubicBezTo>
                <a:lnTo>
                  <a:pt x="4243" y="134"/>
                </a:lnTo>
                <a:close/>
                <a:moveTo>
                  <a:pt x="531" y="133"/>
                </a:moveTo>
                <a:cubicBezTo>
                  <a:pt x="530" y="125"/>
                  <a:pt x="530" y="125"/>
                  <a:pt x="530" y="125"/>
                </a:cubicBezTo>
                <a:cubicBezTo>
                  <a:pt x="534" y="125"/>
                  <a:pt x="538" y="124"/>
                  <a:pt x="542" y="124"/>
                </a:cubicBezTo>
                <a:cubicBezTo>
                  <a:pt x="543" y="131"/>
                  <a:pt x="543" y="131"/>
                  <a:pt x="543" y="131"/>
                </a:cubicBezTo>
                <a:cubicBezTo>
                  <a:pt x="539" y="132"/>
                  <a:pt x="535" y="133"/>
                  <a:pt x="531" y="133"/>
                </a:cubicBezTo>
                <a:close/>
                <a:moveTo>
                  <a:pt x="1214" y="131"/>
                </a:moveTo>
                <a:cubicBezTo>
                  <a:pt x="1210" y="131"/>
                  <a:pt x="1206" y="130"/>
                  <a:pt x="1202" y="129"/>
                </a:cubicBezTo>
                <a:cubicBezTo>
                  <a:pt x="1203" y="122"/>
                  <a:pt x="1203" y="122"/>
                  <a:pt x="1203" y="122"/>
                </a:cubicBezTo>
                <a:cubicBezTo>
                  <a:pt x="1207" y="122"/>
                  <a:pt x="1211" y="123"/>
                  <a:pt x="1215" y="123"/>
                </a:cubicBezTo>
                <a:lnTo>
                  <a:pt x="1214" y="131"/>
                </a:lnTo>
                <a:close/>
                <a:moveTo>
                  <a:pt x="555" y="130"/>
                </a:moveTo>
                <a:cubicBezTo>
                  <a:pt x="554" y="122"/>
                  <a:pt x="554" y="122"/>
                  <a:pt x="554" y="122"/>
                </a:cubicBezTo>
                <a:cubicBezTo>
                  <a:pt x="558" y="121"/>
                  <a:pt x="562" y="121"/>
                  <a:pt x="566" y="120"/>
                </a:cubicBezTo>
                <a:cubicBezTo>
                  <a:pt x="567" y="128"/>
                  <a:pt x="567" y="128"/>
                  <a:pt x="567" y="128"/>
                </a:cubicBezTo>
                <a:cubicBezTo>
                  <a:pt x="563" y="129"/>
                  <a:pt x="559" y="129"/>
                  <a:pt x="555" y="130"/>
                </a:cubicBezTo>
                <a:close/>
                <a:moveTo>
                  <a:pt x="5735" y="128"/>
                </a:moveTo>
                <a:cubicBezTo>
                  <a:pt x="5732" y="121"/>
                  <a:pt x="5732" y="121"/>
                  <a:pt x="5732" y="121"/>
                </a:cubicBezTo>
                <a:cubicBezTo>
                  <a:pt x="5743" y="116"/>
                  <a:pt x="5743" y="116"/>
                  <a:pt x="5743" y="116"/>
                </a:cubicBezTo>
                <a:cubicBezTo>
                  <a:pt x="5746" y="124"/>
                  <a:pt x="5746" y="124"/>
                  <a:pt x="5746" y="124"/>
                </a:cubicBezTo>
                <a:lnTo>
                  <a:pt x="5735" y="128"/>
                </a:lnTo>
                <a:close/>
                <a:moveTo>
                  <a:pt x="1190" y="128"/>
                </a:moveTo>
                <a:cubicBezTo>
                  <a:pt x="1186" y="127"/>
                  <a:pt x="1182" y="127"/>
                  <a:pt x="1178" y="126"/>
                </a:cubicBezTo>
                <a:cubicBezTo>
                  <a:pt x="1179" y="118"/>
                  <a:pt x="1179" y="118"/>
                  <a:pt x="1179" y="118"/>
                </a:cubicBezTo>
                <a:cubicBezTo>
                  <a:pt x="1183" y="119"/>
                  <a:pt x="1187" y="119"/>
                  <a:pt x="1191" y="120"/>
                </a:cubicBezTo>
                <a:lnTo>
                  <a:pt x="1190" y="128"/>
                </a:lnTo>
                <a:close/>
                <a:moveTo>
                  <a:pt x="579" y="127"/>
                </a:moveTo>
                <a:cubicBezTo>
                  <a:pt x="578" y="119"/>
                  <a:pt x="578" y="119"/>
                  <a:pt x="578" y="119"/>
                </a:cubicBezTo>
                <a:cubicBezTo>
                  <a:pt x="582" y="118"/>
                  <a:pt x="586" y="118"/>
                  <a:pt x="590" y="117"/>
                </a:cubicBezTo>
                <a:cubicBezTo>
                  <a:pt x="591" y="125"/>
                  <a:pt x="591" y="125"/>
                  <a:pt x="591" y="125"/>
                </a:cubicBezTo>
                <a:cubicBezTo>
                  <a:pt x="587" y="126"/>
                  <a:pt x="583" y="126"/>
                  <a:pt x="579" y="127"/>
                </a:cubicBezTo>
                <a:close/>
                <a:moveTo>
                  <a:pt x="3138" y="125"/>
                </a:moveTo>
                <a:cubicBezTo>
                  <a:pt x="3135" y="118"/>
                  <a:pt x="3135" y="118"/>
                  <a:pt x="3135" y="118"/>
                </a:cubicBezTo>
                <a:cubicBezTo>
                  <a:pt x="3138" y="116"/>
                  <a:pt x="3142" y="115"/>
                  <a:pt x="3146" y="113"/>
                </a:cubicBezTo>
                <a:cubicBezTo>
                  <a:pt x="3149" y="121"/>
                  <a:pt x="3149" y="121"/>
                  <a:pt x="3149" y="121"/>
                </a:cubicBezTo>
                <a:cubicBezTo>
                  <a:pt x="3145" y="122"/>
                  <a:pt x="3141" y="124"/>
                  <a:pt x="3138" y="125"/>
                </a:cubicBezTo>
                <a:close/>
                <a:moveTo>
                  <a:pt x="1166" y="125"/>
                </a:moveTo>
                <a:cubicBezTo>
                  <a:pt x="1162" y="124"/>
                  <a:pt x="1158" y="124"/>
                  <a:pt x="1154" y="123"/>
                </a:cubicBezTo>
                <a:cubicBezTo>
                  <a:pt x="1155" y="116"/>
                  <a:pt x="1155" y="116"/>
                  <a:pt x="1155" y="116"/>
                </a:cubicBezTo>
                <a:cubicBezTo>
                  <a:pt x="1159" y="116"/>
                  <a:pt x="1163" y="116"/>
                  <a:pt x="1167" y="117"/>
                </a:cubicBezTo>
                <a:lnTo>
                  <a:pt x="1166" y="125"/>
                </a:lnTo>
                <a:close/>
                <a:moveTo>
                  <a:pt x="603" y="124"/>
                </a:moveTo>
                <a:cubicBezTo>
                  <a:pt x="602" y="116"/>
                  <a:pt x="602" y="116"/>
                  <a:pt x="602" y="116"/>
                </a:cubicBezTo>
                <a:cubicBezTo>
                  <a:pt x="606" y="115"/>
                  <a:pt x="610" y="115"/>
                  <a:pt x="614" y="115"/>
                </a:cubicBezTo>
                <a:cubicBezTo>
                  <a:pt x="615" y="122"/>
                  <a:pt x="615" y="122"/>
                  <a:pt x="615" y="122"/>
                </a:cubicBezTo>
                <a:cubicBezTo>
                  <a:pt x="611" y="123"/>
                  <a:pt x="607" y="123"/>
                  <a:pt x="603" y="124"/>
                </a:cubicBezTo>
                <a:close/>
                <a:moveTo>
                  <a:pt x="4221" y="123"/>
                </a:moveTo>
                <a:cubicBezTo>
                  <a:pt x="4217" y="122"/>
                  <a:pt x="4214" y="120"/>
                  <a:pt x="4210" y="118"/>
                </a:cubicBezTo>
                <a:cubicBezTo>
                  <a:pt x="4213" y="111"/>
                  <a:pt x="4213" y="111"/>
                  <a:pt x="4213" y="111"/>
                </a:cubicBezTo>
                <a:cubicBezTo>
                  <a:pt x="4217" y="113"/>
                  <a:pt x="4221" y="114"/>
                  <a:pt x="4224" y="116"/>
                </a:cubicBezTo>
                <a:lnTo>
                  <a:pt x="4221" y="123"/>
                </a:lnTo>
                <a:close/>
                <a:moveTo>
                  <a:pt x="1142" y="122"/>
                </a:moveTo>
                <a:cubicBezTo>
                  <a:pt x="1138" y="122"/>
                  <a:pt x="1134" y="121"/>
                  <a:pt x="1130" y="121"/>
                </a:cubicBezTo>
                <a:cubicBezTo>
                  <a:pt x="1131" y="113"/>
                  <a:pt x="1131" y="113"/>
                  <a:pt x="1131" y="113"/>
                </a:cubicBezTo>
                <a:cubicBezTo>
                  <a:pt x="1135" y="113"/>
                  <a:pt x="1139" y="114"/>
                  <a:pt x="1143" y="114"/>
                </a:cubicBezTo>
                <a:lnTo>
                  <a:pt x="1142" y="122"/>
                </a:lnTo>
                <a:close/>
                <a:moveTo>
                  <a:pt x="627" y="121"/>
                </a:moveTo>
                <a:cubicBezTo>
                  <a:pt x="626" y="113"/>
                  <a:pt x="626" y="113"/>
                  <a:pt x="626" y="113"/>
                </a:cubicBezTo>
                <a:cubicBezTo>
                  <a:pt x="630" y="113"/>
                  <a:pt x="634" y="112"/>
                  <a:pt x="638" y="112"/>
                </a:cubicBezTo>
                <a:cubicBezTo>
                  <a:pt x="639" y="120"/>
                  <a:pt x="639" y="120"/>
                  <a:pt x="639" y="120"/>
                </a:cubicBezTo>
                <a:cubicBezTo>
                  <a:pt x="635" y="120"/>
                  <a:pt x="631" y="121"/>
                  <a:pt x="627" y="121"/>
                </a:cubicBezTo>
                <a:close/>
                <a:moveTo>
                  <a:pt x="1118" y="120"/>
                </a:moveTo>
                <a:cubicBezTo>
                  <a:pt x="1114" y="119"/>
                  <a:pt x="1110" y="119"/>
                  <a:pt x="1106" y="118"/>
                </a:cubicBezTo>
                <a:cubicBezTo>
                  <a:pt x="1107" y="110"/>
                  <a:pt x="1107" y="110"/>
                  <a:pt x="1107" y="110"/>
                </a:cubicBezTo>
                <a:cubicBezTo>
                  <a:pt x="1111" y="111"/>
                  <a:pt x="1115" y="111"/>
                  <a:pt x="1119" y="112"/>
                </a:cubicBezTo>
                <a:lnTo>
                  <a:pt x="1118" y="120"/>
                </a:lnTo>
                <a:close/>
                <a:moveTo>
                  <a:pt x="5758" y="119"/>
                </a:moveTo>
                <a:cubicBezTo>
                  <a:pt x="5755" y="112"/>
                  <a:pt x="5755" y="112"/>
                  <a:pt x="5755" y="112"/>
                </a:cubicBezTo>
                <a:cubicBezTo>
                  <a:pt x="5766" y="107"/>
                  <a:pt x="5766" y="107"/>
                  <a:pt x="5766" y="107"/>
                </a:cubicBezTo>
                <a:cubicBezTo>
                  <a:pt x="5769" y="115"/>
                  <a:pt x="5769" y="115"/>
                  <a:pt x="5769" y="115"/>
                </a:cubicBezTo>
                <a:lnTo>
                  <a:pt x="5758" y="119"/>
                </a:lnTo>
                <a:close/>
                <a:moveTo>
                  <a:pt x="651" y="119"/>
                </a:moveTo>
                <a:cubicBezTo>
                  <a:pt x="650" y="111"/>
                  <a:pt x="650" y="111"/>
                  <a:pt x="650" y="111"/>
                </a:cubicBezTo>
                <a:cubicBezTo>
                  <a:pt x="654" y="110"/>
                  <a:pt x="658" y="110"/>
                  <a:pt x="662" y="110"/>
                </a:cubicBezTo>
                <a:cubicBezTo>
                  <a:pt x="662" y="118"/>
                  <a:pt x="662" y="118"/>
                  <a:pt x="662" y="118"/>
                </a:cubicBezTo>
                <a:cubicBezTo>
                  <a:pt x="658" y="118"/>
                  <a:pt x="654" y="118"/>
                  <a:pt x="651" y="119"/>
                </a:cubicBezTo>
                <a:close/>
                <a:moveTo>
                  <a:pt x="1094" y="117"/>
                </a:moveTo>
                <a:cubicBezTo>
                  <a:pt x="1090" y="117"/>
                  <a:pt x="1086" y="117"/>
                  <a:pt x="1082" y="116"/>
                </a:cubicBezTo>
                <a:cubicBezTo>
                  <a:pt x="1083" y="108"/>
                  <a:pt x="1083" y="108"/>
                  <a:pt x="1083" y="108"/>
                </a:cubicBezTo>
                <a:cubicBezTo>
                  <a:pt x="1087" y="109"/>
                  <a:pt x="1091" y="109"/>
                  <a:pt x="1095" y="109"/>
                </a:cubicBezTo>
                <a:lnTo>
                  <a:pt x="1094" y="117"/>
                </a:lnTo>
                <a:close/>
                <a:moveTo>
                  <a:pt x="674" y="117"/>
                </a:moveTo>
                <a:cubicBezTo>
                  <a:pt x="674" y="109"/>
                  <a:pt x="674" y="109"/>
                  <a:pt x="674" y="109"/>
                </a:cubicBezTo>
                <a:cubicBezTo>
                  <a:pt x="678" y="108"/>
                  <a:pt x="682" y="108"/>
                  <a:pt x="686" y="108"/>
                </a:cubicBezTo>
                <a:cubicBezTo>
                  <a:pt x="686" y="116"/>
                  <a:pt x="686" y="116"/>
                  <a:pt x="686" y="116"/>
                </a:cubicBezTo>
                <a:cubicBezTo>
                  <a:pt x="682" y="116"/>
                  <a:pt x="678" y="116"/>
                  <a:pt x="674" y="117"/>
                </a:cubicBezTo>
                <a:close/>
                <a:moveTo>
                  <a:pt x="3160" y="116"/>
                </a:moveTo>
                <a:cubicBezTo>
                  <a:pt x="3157" y="109"/>
                  <a:pt x="3157" y="109"/>
                  <a:pt x="3157" y="109"/>
                </a:cubicBezTo>
                <a:cubicBezTo>
                  <a:pt x="3161" y="107"/>
                  <a:pt x="3165" y="106"/>
                  <a:pt x="3168" y="104"/>
                </a:cubicBezTo>
                <a:cubicBezTo>
                  <a:pt x="3171" y="112"/>
                  <a:pt x="3171" y="112"/>
                  <a:pt x="3171" y="112"/>
                </a:cubicBezTo>
                <a:cubicBezTo>
                  <a:pt x="3167" y="113"/>
                  <a:pt x="3164" y="115"/>
                  <a:pt x="3160" y="116"/>
                </a:cubicBezTo>
                <a:close/>
                <a:moveTo>
                  <a:pt x="1070" y="115"/>
                </a:moveTo>
                <a:cubicBezTo>
                  <a:pt x="1066" y="115"/>
                  <a:pt x="1062" y="115"/>
                  <a:pt x="1058" y="114"/>
                </a:cubicBezTo>
                <a:cubicBezTo>
                  <a:pt x="1059" y="106"/>
                  <a:pt x="1059" y="106"/>
                  <a:pt x="1059" y="106"/>
                </a:cubicBezTo>
                <a:cubicBezTo>
                  <a:pt x="1063" y="107"/>
                  <a:pt x="1067" y="107"/>
                  <a:pt x="1071" y="107"/>
                </a:cubicBezTo>
                <a:lnTo>
                  <a:pt x="1070" y="115"/>
                </a:lnTo>
                <a:close/>
                <a:moveTo>
                  <a:pt x="698" y="115"/>
                </a:moveTo>
                <a:cubicBezTo>
                  <a:pt x="698" y="107"/>
                  <a:pt x="698" y="107"/>
                  <a:pt x="698" y="107"/>
                </a:cubicBezTo>
                <a:cubicBezTo>
                  <a:pt x="702" y="106"/>
                  <a:pt x="706" y="106"/>
                  <a:pt x="710" y="106"/>
                </a:cubicBezTo>
                <a:cubicBezTo>
                  <a:pt x="710" y="114"/>
                  <a:pt x="710" y="114"/>
                  <a:pt x="710" y="114"/>
                </a:cubicBezTo>
                <a:cubicBezTo>
                  <a:pt x="706" y="114"/>
                  <a:pt x="702" y="114"/>
                  <a:pt x="698" y="115"/>
                </a:cubicBezTo>
                <a:close/>
                <a:moveTo>
                  <a:pt x="1046" y="114"/>
                </a:moveTo>
                <a:cubicBezTo>
                  <a:pt x="1042" y="113"/>
                  <a:pt x="1038" y="113"/>
                  <a:pt x="1034" y="113"/>
                </a:cubicBezTo>
                <a:cubicBezTo>
                  <a:pt x="1035" y="105"/>
                  <a:pt x="1035" y="105"/>
                  <a:pt x="1035" y="105"/>
                </a:cubicBezTo>
                <a:cubicBezTo>
                  <a:pt x="1039" y="105"/>
                  <a:pt x="1043" y="105"/>
                  <a:pt x="1047" y="106"/>
                </a:cubicBezTo>
                <a:lnTo>
                  <a:pt x="1046" y="114"/>
                </a:lnTo>
                <a:close/>
                <a:moveTo>
                  <a:pt x="4199" y="113"/>
                </a:moveTo>
                <a:cubicBezTo>
                  <a:pt x="4195" y="112"/>
                  <a:pt x="4192" y="110"/>
                  <a:pt x="4188" y="108"/>
                </a:cubicBezTo>
                <a:cubicBezTo>
                  <a:pt x="4191" y="101"/>
                  <a:pt x="4191" y="101"/>
                  <a:pt x="4191" y="101"/>
                </a:cubicBezTo>
                <a:cubicBezTo>
                  <a:pt x="4195" y="103"/>
                  <a:pt x="4199" y="104"/>
                  <a:pt x="4202" y="106"/>
                </a:cubicBezTo>
                <a:lnTo>
                  <a:pt x="4199" y="113"/>
                </a:lnTo>
                <a:close/>
                <a:moveTo>
                  <a:pt x="722" y="113"/>
                </a:moveTo>
                <a:cubicBezTo>
                  <a:pt x="722" y="105"/>
                  <a:pt x="722" y="105"/>
                  <a:pt x="722" y="105"/>
                </a:cubicBezTo>
                <a:cubicBezTo>
                  <a:pt x="726" y="105"/>
                  <a:pt x="730" y="105"/>
                  <a:pt x="734" y="104"/>
                </a:cubicBezTo>
                <a:cubicBezTo>
                  <a:pt x="734" y="112"/>
                  <a:pt x="734" y="112"/>
                  <a:pt x="734" y="112"/>
                </a:cubicBezTo>
                <a:cubicBezTo>
                  <a:pt x="730" y="112"/>
                  <a:pt x="726" y="113"/>
                  <a:pt x="722" y="113"/>
                </a:cubicBezTo>
                <a:close/>
                <a:moveTo>
                  <a:pt x="1022" y="112"/>
                </a:moveTo>
                <a:cubicBezTo>
                  <a:pt x="1018" y="112"/>
                  <a:pt x="1014" y="112"/>
                  <a:pt x="1010" y="111"/>
                </a:cubicBezTo>
                <a:cubicBezTo>
                  <a:pt x="1011" y="103"/>
                  <a:pt x="1011" y="103"/>
                  <a:pt x="1011" y="103"/>
                </a:cubicBezTo>
                <a:cubicBezTo>
                  <a:pt x="1015" y="104"/>
                  <a:pt x="1019" y="104"/>
                  <a:pt x="1023" y="104"/>
                </a:cubicBezTo>
                <a:lnTo>
                  <a:pt x="1022" y="112"/>
                </a:lnTo>
                <a:close/>
                <a:moveTo>
                  <a:pt x="746" y="112"/>
                </a:moveTo>
                <a:cubicBezTo>
                  <a:pt x="746" y="104"/>
                  <a:pt x="746" y="104"/>
                  <a:pt x="746" y="104"/>
                </a:cubicBezTo>
                <a:cubicBezTo>
                  <a:pt x="750" y="103"/>
                  <a:pt x="754" y="103"/>
                  <a:pt x="758" y="103"/>
                </a:cubicBezTo>
                <a:cubicBezTo>
                  <a:pt x="758" y="111"/>
                  <a:pt x="758" y="111"/>
                  <a:pt x="758" y="111"/>
                </a:cubicBezTo>
                <a:cubicBezTo>
                  <a:pt x="754" y="111"/>
                  <a:pt x="750" y="111"/>
                  <a:pt x="746" y="112"/>
                </a:cubicBezTo>
                <a:close/>
                <a:moveTo>
                  <a:pt x="998" y="111"/>
                </a:moveTo>
                <a:cubicBezTo>
                  <a:pt x="994" y="111"/>
                  <a:pt x="990" y="110"/>
                  <a:pt x="986" y="110"/>
                </a:cubicBezTo>
                <a:cubicBezTo>
                  <a:pt x="987" y="102"/>
                  <a:pt x="987" y="102"/>
                  <a:pt x="987" y="102"/>
                </a:cubicBezTo>
                <a:cubicBezTo>
                  <a:pt x="991" y="102"/>
                  <a:pt x="995" y="103"/>
                  <a:pt x="999" y="103"/>
                </a:cubicBezTo>
                <a:lnTo>
                  <a:pt x="998" y="111"/>
                </a:lnTo>
                <a:close/>
                <a:moveTo>
                  <a:pt x="5780" y="110"/>
                </a:moveTo>
                <a:cubicBezTo>
                  <a:pt x="5777" y="103"/>
                  <a:pt x="5777" y="103"/>
                  <a:pt x="5777" y="103"/>
                </a:cubicBezTo>
                <a:cubicBezTo>
                  <a:pt x="5788" y="99"/>
                  <a:pt x="5788" y="99"/>
                  <a:pt x="5788" y="99"/>
                </a:cubicBezTo>
                <a:cubicBezTo>
                  <a:pt x="5791" y="106"/>
                  <a:pt x="5791" y="106"/>
                  <a:pt x="5791" y="106"/>
                </a:cubicBezTo>
                <a:lnTo>
                  <a:pt x="5780" y="110"/>
                </a:lnTo>
                <a:close/>
                <a:moveTo>
                  <a:pt x="770" y="110"/>
                </a:moveTo>
                <a:cubicBezTo>
                  <a:pt x="770" y="102"/>
                  <a:pt x="770" y="102"/>
                  <a:pt x="770" y="102"/>
                </a:cubicBezTo>
                <a:cubicBezTo>
                  <a:pt x="774" y="102"/>
                  <a:pt x="778" y="102"/>
                  <a:pt x="782" y="102"/>
                </a:cubicBezTo>
                <a:cubicBezTo>
                  <a:pt x="782" y="110"/>
                  <a:pt x="782" y="110"/>
                  <a:pt x="782" y="110"/>
                </a:cubicBezTo>
                <a:cubicBezTo>
                  <a:pt x="778" y="110"/>
                  <a:pt x="774" y="110"/>
                  <a:pt x="770" y="110"/>
                </a:cubicBezTo>
                <a:close/>
                <a:moveTo>
                  <a:pt x="974" y="110"/>
                </a:moveTo>
                <a:cubicBezTo>
                  <a:pt x="970" y="109"/>
                  <a:pt x="966" y="109"/>
                  <a:pt x="962" y="109"/>
                </a:cubicBezTo>
                <a:cubicBezTo>
                  <a:pt x="963" y="101"/>
                  <a:pt x="963" y="101"/>
                  <a:pt x="963" y="101"/>
                </a:cubicBezTo>
                <a:cubicBezTo>
                  <a:pt x="967" y="101"/>
                  <a:pt x="971" y="102"/>
                  <a:pt x="975" y="102"/>
                </a:cubicBezTo>
                <a:lnTo>
                  <a:pt x="974" y="110"/>
                </a:lnTo>
                <a:close/>
                <a:moveTo>
                  <a:pt x="794" y="109"/>
                </a:moveTo>
                <a:cubicBezTo>
                  <a:pt x="794" y="101"/>
                  <a:pt x="794" y="101"/>
                  <a:pt x="794" y="101"/>
                </a:cubicBezTo>
                <a:cubicBezTo>
                  <a:pt x="798" y="101"/>
                  <a:pt x="802" y="101"/>
                  <a:pt x="806" y="101"/>
                </a:cubicBezTo>
                <a:cubicBezTo>
                  <a:pt x="806" y="109"/>
                  <a:pt x="806" y="109"/>
                  <a:pt x="806" y="109"/>
                </a:cubicBezTo>
                <a:cubicBezTo>
                  <a:pt x="802" y="109"/>
                  <a:pt x="798" y="109"/>
                  <a:pt x="794" y="109"/>
                </a:cubicBezTo>
                <a:close/>
                <a:moveTo>
                  <a:pt x="950" y="109"/>
                </a:moveTo>
                <a:cubicBezTo>
                  <a:pt x="946" y="109"/>
                  <a:pt x="942" y="109"/>
                  <a:pt x="938" y="109"/>
                </a:cubicBezTo>
                <a:cubicBezTo>
                  <a:pt x="939" y="101"/>
                  <a:pt x="939" y="101"/>
                  <a:pt x="939" y="101"/>
                </a:cubicBezTo>
                <a:cubicBezTo>
                  <a:pt x="943" y="101"/>
                  <a:pt x="947" y="101"/>
                  <a:pt x="951" y="101"/>
                </a:cubicBezTo>
                <a:lnTo>
                  <a:pt x="950" y="109"/>
                </a:lnTo>
                <a:close/>
                <a:moveTo>
                  <a:pt x="818" y="109"/>
                </a:moveTo>
                <a:cubicBezTo>
                  <a:pt x="818" y="101"/>
                  <a:pt x="818" y="101"/>
                  <a:pt x="818" y="101"/>
                </a:cubicBezTo>
                <a:cubicBezTo>
                  <a:pt x="822" y="101"/>
                  <a:pt x="826" y="100"/>
                  <a:pt x="830" y="100"/>
                </a:cubicBezTo>
                <a:cubicBezTo>
                  <a:pt x="830" y="108"/>
                  <a:pt x="830" y="108"/>
                  <a:pt x="830" y="108"/>
                </a:cubicBezTo>
                <a:cubicBezTo>
                  <a:pt x="826" y="108"/>
                  <a:pt x="822" y="109"/>
                  <a:pt x="818" y="109"/>
                </a:cubicBezTo>
                <a:close/>
                <a:moveTo>
                  <a:pt x="926" y="108"/>
                </a:moveTo>
                <a:cubicBezTo>
                  <a:pt x="922" y="108"/>
                  <a:pt x="918" y="108"/>
                  <a:pt x="914" y="108"/>
                </a:cubicBezTo>
                <a:cubicBezTo>
                  <a:pt x="914" y="100"/>
                  <a:pt x="914" y="100"/>
                  <a:pt x="914" y="100"/>
                </a:cubicBezTo>
                <a:cubicBezTo>
                  <a:pt x="918" y="100"/>
                  <a:pt x="923" y="100"/>
                  <a:pt x="927" y="100"/>
                </a:cubicBezTo>
                <a:lnTo>
                  <a:pt x="926" y="108"/>
                </a:lnTo>
                <a:close/>
                <a:moveTo>
                  <a:pt x="842" y="108"/>
                </a:moveTo>
                <a:cubicBezTo>
                  <a:pt x="842" y="100"/>
                  <a:pt x="842" y="100"/>
                  <a:pt x="842" y="100"/>
                </a:cubicBezTo>
                <a:cubicBezTo>
                  <a:pt x="846" y="100"/>
                  <a:pt x="850" y="100"/>
                  <a:pt x="854" y="100"/>
                </a:cubicBezTo>
                <a:cubicBezTo>
                  <a:pt x="854" y="108"/>
                  <a:pt x="854" y="108"/>
                  <a:pt x="854" y="108"/>
                </a:cubicBezTo>
                <a:cubicBezTo>
                  <a:pt x="850" y="108"/>
                  <a:pt x="846" y="108"/>
                  <a:pt x="842" y="108"/>
                </a:cubicBezTo>
                <a:close/>
                <a:moveTo>
                  <a:pt x="902" y="108"/>
                </a:moveTo>
                <a:cubicBezTo>
                  <a:pt x="898" y="108"/>
                  <a:pt x="894" y="108"/>
                  <a:pt x="890" y="108"/>
                </a:cubicBezTo>
                <a:cubicBezTo>
                  <a:pt x="890" y="100"/>
                  <a:pt x="890" y="100"/>
                  <a:pt x="890" y="100"/>
                </a:cubicBezTo>
                <a:cubicBezTo>
                  <a:pt x="894" y="100"/>
                  <a:pt x="898" y="100"/>
                  <a:pt x="902" y="100"/>
                </a:cubicBezTo>
                <a:lnTo>
                  <a:pt x="902" y="108"/>
                </a:lnTo>
                <a:close/>
                <a:moveTo>
                  <a:pt x="866" y="108"/>
                </a:moveTo>
                <a:cubicBezTo>
                  <a:pt x="866" y="100"/>
                  <a:pt x="866" y="100"/>
                  <a:pt x="866" y="100"/>
                </a:cubicBezTo>
                <a:cubicBezTo>
                  <a:pt x="870" y="100"/>
                  <a:pt x="874" y="100"/>
                  <a:pt x="878" y="100"/>
                </a:cubicBezTo>
                <a:cubicBezTo>
                  <a:pt x="878" y="108"/>
                  <a:pt x="878" y="108"/>
                  <a:pt x="878" y="108"/>
                </a:cubicBezTo>
                <a:cubicBezTo>
                  <a:pt x="874" y="108"/>
                  <a:pt x="870" y="108"/>
                  <a:pt x="866" y="108"/>
                </a:cubicBezTo>
                <a:close/>
                <a:moveTo>
                  <a:pt x="3182" y="108"/>
                </a:moveTo>
                <a:cubicBezTo>
                  <a:pt x="3179" y="100"/>
                  <a:pt x="3179" y="100"/>
                  <a:pt x="3179" y="100"/>
                </a:cubicBezTo>
                <a:cubicBezTo>
                  <a:pt x="3183" y="99"/>
                  <a:pt x="3187" y="97"/>
                  <a:pt x="3191" y="96"/>
                </a:cubicBezTo>
                <a:cubicBezTo>
                  <a:pt x="3194" y="103"/>
                  <a:pt x="3194" y="103"/>
                  <a:pt x="3194" y="103"/>
                </a:cubicBezTo>
                <a:cubicBezTo>
                  <a:pt x="3190" y="105"/>
                  <a:pt x="3186" y="106"/>
                  <a:pt x="3182" y="108"/>
                </a:cubicBezTo>
                <a:close/>
                <a:moveTo>
                  <a:pt x="4177" y="104"/>
                </a:moveTo>
                <a:cubicBezTo>
                  <a:pt x="4173" y="102"/>
                  <a:pt x="4170" y="100"/>
                  <a:pt x="4166" y="99"/>
                </a:cubicBezTo>
                <a:cubicBezTo>
                  <a:pt x="4169" y="91"/>
                  <a:pt x="4169" y="91"/>
                  <a:pt x="4169" y="91"/>
                </a:cubicBezTo>
                <a:cubicBezTo>
                  <a:pt x="4173" y="93"/>
                  <a:pt x="4176" y="95"/>
                  <a:pt x="4180" y="96"/>
                </a:cubicBezTo>
                <a:lnTo>
                  <a:pt x="4177" y="104"/>
                </a:lnTo>
                <a:close/>
                <a:moveTo>
                  <a:pt x="3205" y="99"/>
                </a:moveTo>
                <a:cubicBezTo>
                  <a:pt x="3202" y="92"/>
                  <a:pt x="3202" y="92"/>
                  <a:pt x="3202" y="92"/>
                </a:cubicBezTo>
                <a:cubicBezTo>
                  <a:pt x="3206" y="90"/>
                  <a:pt x="3210" y="89"/>
                  <a:pt x="3213" y="88"/>
                </a:cubicBezTo>
                <a:cubicBezTo>
                  <a:pt x="3216" y="95"/>
                  <a:pt x="3216" y="95"/>
                  <a:pt x="3216" y="95"/>
                </a:cubicBezTo>
                <a:cubicBezTo>
                  <a:pt x="3212" y="96"/>
                  <a:pt x="3209" y="98"/>
                  <a:pt x="3205" y="99"/>
                </a:cubicBezTo>
                <a:close/>
                <a:moveTo>
                  <a:pt x="4155" y="94"/>
                </a:moveTo>
                <a:cubicBezTo>
                  <a:pt x="4151" y="93"/>
                  <a:pt x="4147" y="91"/>
                  <a:pt x="4144" y="90"/>
                </a:cubicBezTo>
                <a:cubicBezTo>
                  <a:pt x="4147" y="82"/>
                  <a:pt x="4147" y="82"/>
                  <a:pt x="4147" y="82"/>
                </a:cubicBezTo>
                <a:cubicBezTo>
                  <a:pt x="4150" y="84"/>
                  <a:pt x="4154" y="85"/>
                  <a:pt x="4158" y="87"/>
                </a:cubicBezTo>
                <a:lnTo>
                  <a:pt x="4155" y="94"/>
                </a:lnTo>
                <a:close/>
                <a:moveTo>
                  <a:pt x="3227" y="91"/>
                </a:moveTo>
                <a:cubicBezTo>
                  <a:pt x="3225" y="83"/>
                  <a:pt x="3225" y="83"/>
                  <a:pt x="3225" y="83"/>
                </a:cubicBezTo>
                <a:cubicBezTo>
                  <a:pt x="3228" y="82"/>
                  <a:pt x="3232" y="81"/>
                  <a:pt x="3236" y="79"/>
                </a:cubicBezTo>
                <a:cubicBezTo>
                  <a:pt x="3239" y="87"/>
                  <a:pt x="3239" y="87"/>
                  <a:pt x="3239" y="87"/>
                </a:cubicBezTo>
                <a:cubicBezTo>
                  <a:pt x="3235" y="88"/>
                  <a:pt x="3231" y="90"/>
                  <a:pt x="3227" y="91"/>
                </a:cubicBezTo>
                <a:close/>
                <a:moveTo>
                  <a:pt x="4132" y="85"/>
                </a:moveTo>
                <a:cubicBezTo>
                  <a:pt x="4129" y="84"/>
                  <a:pt x="4125" y="83"/>
                  <a:pt x="4121" y="81"/>
                </a:cubicBezTo>
                <a:cubicBezTo>
                  <a:pt x="4124" y="74"/>
                  <a:pt x="4124" y="74"/>
                  <a:pt x="4124" y="74"/>
                </a:cubicBezTo>
                <a:cubicBezTo>
                  <a:pt x="4128" y="75"/>
                  <a:pt x="4132" y="77"/>
                  <a:pt x="4135" y="78"/>
                </a:cubicBezTo>
                <a:lnTo>
                  <a:pt x="4132" y="85"/>
                </a:lnTo>
                <a:close/>
                <a:moveTo>
                  <a:pt x="3250" y="83"/>
                </a:moveTo>
                <a:cubicBezTo>
                  <a:pt x="3247" y="76"/>
                  <a:pt x="3247" y="76"/>
                  <a:pt x="3247" y="76"/>
                </a:cubicBezTo>
                <a:cubicBezTo>
                  <a:pt x="3251" y="74"/>
                  <a:pt x="3255" y="73"/>
                  <a:pt x="3259" y="72"/>
                </a:cubicBezTo>
                <a:cubicBezTo>
                  <a:pt x="3261" y="79"/>
                  <a:pt x="3261" y="79"/>
                  <a:pt x="3261" y="79"/>
                </a:cubicBezTo>
                <a:cubicBezTo>
                  <a:pt x="3257" y="81"/>
                  <a:pt x="3254" y="82"/>
                  <a:pt x="3250" y="83"/>
                </a:cubicBezTo>
                <a:close/>
                <a:moveTo>
                  <a:pt x="4110" y="77"/>
                </a:moveTo>
                <a:cubicBezTo>
                  <a:pt x="4106" y="76"/>
                  <a:pt x="4102" y="75"/>
                  <a:pt x="4099" y="73"/>
                </a:cubicBezTo>
                <a:cubicBezTo>
                  <a:pt x="4101" y="66"/>
                  <a:pt x="4101" y="66"/>
                  <a:pt x="4101" y="66"/>
                </a:cubicBezTo>
                <a:cubicBezTo>
                  <a:pt x="4105" y="67"/>
                  <a:pt x="4109" y="68"/>
                  <a:pt x="4113" y="70"/>
                </a:cubicBezTo>
                <a:lnTo>
                  <a:pt x="4110" y="77"/>
                </a:lnTo>
                <a:close/>
                <a:moveTo>
                  <a:pt x="3273" y="76"/>
                </a:moveTo>
                <a:cubicBezTo>
                  <a:pt x="3270" y="68"/>
                  <a:pt x="3270" y="68"/>
                  <a:pt x="3270" y="68"/>
                </a:cubicBezTo>
                <a:cubicBezTo>
                  <a:pt x="3274" y="67"/>
                  <a:pt x="3278" y="65"/>
                  <a:pt x="3282" y="64"/>
                </a:cubicBezTo>
                <a:cubicBezTo>
                  <a:pt x="3284" y="72"/>
                  <a:pt x="3284" y="72"/>
                  <a:pt x="3284" y="72"/>
                </a:cubicBezTo>
                <a:cubicBezTo>
                  <a:pt x="3280" y="73"/>
                  <a:pt x="3276" y="74"/>
                  <a:pt x="3273" y="76"/>
                </a:cubicBezTo>
                <a:close/>
                <a:moveTo>
                  <a:pt x="4087" y="69"/>
                </a:moveTo>
                <a:cubicBezTo>
                  <a:pt x="4083" y="68"/>
                  <a:pt x="4080" y="67"/>
                  <a:pt x="4076" y="66"/>
                </a:cubicBezTo>
                <a:cubicBezTo>
                  <a:pt x="4078" y="58"/>
                  <a:pt x="4078" y="58"/>
                  <a:pt x="4078" y="58"/>
                </a:cubicBezTo>
                <a:cubicBezTo>
                  <a:pt x="4082" y="59"/>
                  <a:pt x="4086" y="61"/>
                  <a:pt x="4090" y="62"/>
                </a:cubicBezTo>
                <a:lnTo>
                  <a:pt x="4087" y="69"/>
                </a:lnTo>
                <a:close/>
                <a:moveTo>
                  <a:pt x="3295" y="68"/>
                </a:moveTo>
                <a:cubicBezTo>
                  <a:pt x="3293" y="61"/>
                  <a:pt x="3293" y="61"/>
                  <a:pt x="3293" y="61"/>
                </a:cubicBezTo>
                <a:cubicBezTo>
                  <a:pt x="3297" y="59"/>
                  <a:pt x="3301" y="58"/>
                  <a:pt x="3305" y="57"/>
                </a:cubicBezTo>
                <a:cubicBezTo>
                  <a:pt x="3307" y="65"/>
                  <a:pt x="3307" y="65"/>
                  <a:pt x="3307" y="65"/>
                </a:cubicBezTo>
                <a:cubicBezTo>
                  <a:pt x="3303" y="66"/>
                  <a:pt x="3299" y="67"/>
                  <a:pt x="3295" y="68"/>
                </a:cubicBezTo>
                <a:close/>
                <a:moveTo>
                  <a:pt x="4064" y="62"/>
                </a:moveTo>
                <a:cubicBezTo>
                  <a:pt x="4060" y="61"/>
                  <a:pt x="4057" y="60"/>
                  <a:pt x="4053" y="59"/>
                </a:cubicBezTo>
                <a:cubicBezTo>
                  <a:pt x="4055" y="51"/>
                  <a:pt x="4055" y="51"/>
                  <a:pt x="4055" y="51"/>
                </a:cubicBezTo>
                <a:cubicBezTo>
                  <a:pt x="4059" y="52"/>
                  <a:pt x="4063" y="53"/>
                  <a:pt x="4067" y="55"/>
                </a:cubicBezTo>
                <a:lnTo>
                  <a:pt x="4064" y="62"/>
                </a:lnTo>
                <a:close/>
                <a:moveTo>
                  <a:pt x="3318" y="61"/>
                </a:moveTo>
                <a:cubicBezTo>
                  <a:pt x="3316" y="54"/>
                  <a:pt x="3316" y="54"/>
                  <a:pt x="3316" y="54"/>
                </a:cubicBezTo>
                <a:cubicBezTo>
                  <a:pt x="3320" y="53"/>
                  <a:pt x="3324" y="51"/>
                  <a:pt x="3328" y="50"/>
                </a:cubicBezTo>
                <a:cubicBezTo>
                  <a:pt x="3330" y="58"/>
                  <a:pt x="3330" y="58"/>
                  <a:pt x="3330" y="58"/>
                </a:cubicBezTo>
                <a:cubicBezTo>
                  <a:pt x="3326" y="59"/>
                  <a:pt x="3322" y="60"/>
                  <a:pt x="3318" y="61"/>
                </a:cubicBezTo>
                <a:close/>
                <a:moveTo>
                  <a:pt x="4041" y="55"/>
                </a:moveTo>
                <a:cubicBezTo>
                  <a:pt x="4037" y="54"/>
                  <a:pt x="4033" y="53"/>
                  <a:pt x="4030" y="52"/>
                </a:cubicBezTo>
                <a:cubicBezTo>
                  <a:pt x="4032" y="45"/>
                  <a:pt x="4032" y="45"/>
                  <a:pt x="4032" y="45"/>
                </a:cubicBezTo>
                <a:cubicBezTo>
                  <a:pt x="4036" y="46"/>
                  <a:pt x="4039" y="47"/>
                  <a:pt x="4043" y="48"/>
                </a:cubicBezTo>
                <a:lnTo>
                  <a:pt x="4041" y="55"/>
                </a:lnTo>
                <a:close/>
                <a:moveTo>
                  <a:pt x="3341" y="55"/>
                </a:moveTo>
                <a:cubicBezTo>
                  <a:pt x="3339" y="47"/>
                  <a:pt x="3339" y="47"/>
                  <a:pt x="3339" y="47"/>
                </a:cubicBezTo>
                <a:cubicBezTo>
                  <a:pt x="3343" y="46"/>
                  <a:pt x="3347" y="45"/>
                  <a:pt x="3351" y="44"/>
                </a:cubicBezTo>
                <a:cubicBezTo>
                  <a:pt x="3353" y="52"/>
                  <a:pt x="3353" y="52"/>
                  <a:pt x="3353" y="52"/>
                </a:cubicBezTo>
                <a:cubicBezTo>
                  <a:pt x="3349" y="53"/>
                  <a:pt x="3345" y="54"/>
                  <a:pt x="3341" y="55"/>
                </a:cubicBezTo>
                <a:close/>
                <a:moveTo>
                  <a:pt x="4018" y="49"/>
                </a:moveTo>
                <a:cubicBezTo>
                  <a:pt x="4014" y="48"/>
                  <a:pt x="4010" y="47"/>
                  <a:pt x="4006" y="46"/>
                </a:cubicBezTo>
                <a:cubicBezTo>
                  <a:pt x="4008" y="38"/>
                  <a:pt x="4008" y="38"/>
                  <a:pt x="4008" y="38"/>
                </a:cubicBezTo>
                <a:cubicBezTo>
                  <a:pt x="4012" y="39"/>
                  <a:pt x="4016" y="40"/>
                  <a:pt x="4020" y="41"/>
                </a:cubicBezTo>
                <a:lnTo>
                  <a:pt x="4018" y="49"/>
                </a:lnTo>
                <a:close/>
                <a:moveTo>
                  <a:pt x="3365" y="49"/>
                </a:moveTo>
                <a:cubicBezTo>
                  <a:pt x="3363" y="41"/>
                  <a:pt x="3363" y="41"/>
                  <a:pt x="3363" y="41"/>
                </a:cubicBezTo>
                <a:cubicBezTo>
                  <a:pt x="3367" y="40"/>
                  <a:pt x="3370" y="39"/>
                  <a:pt x="3374" y="38"/>
                </a:cubicBezTo>
                <a:cubicBezTo>
                  <a:pt x="3376" y="46"/>
                  <a:pt x="3376" y="46"/>
                  <a:pt x="3376" y="46"/>
                </a:cubicBezTo>
                <a:cubicBezTo>
                  <a:pt x="3372" y="47"/>
                  <a:pt x="3369" y="48"/>
                  <a:pt x="3365" y="49"/>
                </a:cubicBezTo>
                <a:close/>
                <a:moveTo>
                  <a:pt x="3995" y="43"/>
                </a:moveTo>
                <a:cubicBezTo>
                  <a:pt x="3991" y="42"/>
                  <a:pt x="3987" y="42"/>
                  <a:pt x="3983" y="41"/>
                </a:cubicBezTo>
                <a:cubicBezTo>
                  <a:pt x="3985" y="33"/>
                  <a:pt x="3985" y="33"/>
                  <a:pt x="3985" y="33"/>
                </a:cubicBezTo>
                <a:cubicBezTo>
                  <a:pt x="3989" y="34"/>
                  <a:pt x="3993" y="35"/>
                  <a:pt x="3996" y="36"/>
                </a:cubicBezTo>
                <a:lnTo>
                  <a:pt x="3995" y="43"/>
                </a:lnTo>
                <a:close/>
                <a:moveTo>
                  <a:pt x="3388" y="43"/>
                </a:moveTo>
                <a:cubicBezTo>
                  <a:pt x="3386" y="35"/>
                  <a:pt x="3386" y="35"/>
                  <a:pt x="3386" y="35"/>
                </a:cubicBezTo>
                <a:cubicBezTo>
                  <a:pt x="3390" y="34"/>
                  <a:pt x="3394" y="33"/>
                  <a:pt x="3398" y="32"/>
                </a:cubicBezTo>
                <a:cubicBezTo>
                  <a:pt x="3400" y="40"/>
                  <a:pt x="3400" y="40"/>
                  <a:pt x="3400" y="40"/>
                </a:cubicBezTo>
                <a:cubicBezTo>
                  <a:pt x="3396" y="41"/>
                  <a:pt x="3392" y="42"/>
                  <a:pt x="3388" y="43"/>
                </a:cubicBezTo>
                <a:close/>
                <a:moveTo>
                  <a:pt x="3971" y="38"/>
                </a:moveTo>
                <a:cubicBezTo>
                  <a:pt x="3967" y="37"/>
                  <a:pt x="3963" y="36"/>
                  <a:pt x="3959" y="36"/>
                </a:cubicBezTo>
                <a:cubicBezTo>
                  <a:pt x="3961" y="28"/>
                  <a:pt x="3961" y="28"/>
                  <a:pt x="3961" y="28"/>
                </a:cubicBezTo>
                <a:cubicBezTo>
                  <a:pt x="3965" y="29"/>
                  <a:pt x="3969" y="29"/>
                  <a:pt x="3973" y="30"/>
                </a:cubicBezTo>
                <a:lnTo>
                  <a:pt x="3971" y="38"/>
                </a:lnTo>
                <a:close/>
                <a:moveTo>
                  <a:pt x="3411" y="37"/>
                </a:moveTo>
                <a:cubicBezTo>
                  <a:pt x="3410" y="30"/>
                  <a:pt x="3410" y="30"/>
                  <a:pt x="3410" y="30"/>
                </a:cubicBezTo>
                <a:cubicBezTo>
                  <a:pt x="3414" y="29"/>
                  <a:pt x="3417" y="28"/>
                  <a:pt x="3421" y="27"/>
                </a:cubicBezTo>
                <a:cubicBezTo>
                  <a:pt x="3423" y="35"/>
                  <a:pt x="3423" y="35"/>
                  <a:pt x="3423" y="35"/>
                </a:cubicBezTo>
                <a:cubicBezTo>
                  <a:pt x="3419" y="36"/>
                  <a:pt x="3415" y="37"/>
                  <a:pt x="3411" y="37"/>
                </a:cubicBezTo>
                <a:close/>
                <a:moveTo>
                  <a:pt x="3948" y="33"/>
                </a:moveTo>
                <a:cubicBezTo>
                  <a:pt x="3944" y="32"/>
                  <a:pt x="3940" y="32"/>
                  <a:pt x="3936" y="31"/>
                </a:cubicBezTo>
                <a:cubicBezTo>
                  <a:pt x="3937" y="23"/>
                  <a:pt x="3937" y="23"/>
                  <a:pt x="3937" y="23"/>
                </a:cubicBezTo>
                <a:cubicBezTo>
                  <a:pt x="3941" y="24"/>
                  <a:pt x="3945" y="25"/>
                  <a:pt x="3949" y="25"/>
                </a:cubicBezTo>
                <a:lnTo>
                  <a:pt x="3948" y="33"/>
                </a:lnTo>
                <a:close/>
                <a:moveTo>
                  <a:pt x="3435" y="33"/>
                </a:moveTo>
                <a:cubicBezTo>
                  <a:pt x="3433" y="25"/>
                  <a:pt x="3433" y="25"/>
                  <a:pt x="3433" y="25"/>
                </a:cubicBezTo>
                <a:cubicBezTo>
                  <a:pt x="3437" y="24"/>
                  <a:pt x="3441" y="23"/>
                  <a:pt x="3445" y="22"/>
                </a:cubicBezTo>
                <a:cubicBezTo>
                  <a:pt x="3447" y="30"/>
                  <a:pt x="3447" y="30"/>
                  <a:pt x="3447" y="30"/>
                </a:cubicBezTo>
                <a:cubicBezTo>
                  <a:pt x="3443" y="31"/>
                  <a:pt x="3439" y="32"/>
                  <a:pt x="3435" y="33"/>
                </a:cubicBezTo>
                <a:close/>
                <a:moveTo>
                  <a:pt x="3924" y="29"/>
                </a:moveTo>
                <a:cubicBezTo>
                  <a:pt x="3920" y="28"/>
                  <a:pt x="3916" y="27"/>
                  <a:pt x="3912" y="27"/>
                </a:cubicBezTo>
                <a:cubicBezTo>
                  <a:pt x="3914" y="19"/>
                  <a:pt x="3914" y="19"/>
                  <a:pt x="3914" y="19"/>
                </a:cubicBezTo>
                <a:cubicBezTo>
                  <a:pt x="3918" y="19"/>
                  <a:pt x="3921" y="20"/>
                  <a:pt x="3925" y="21"/>
                </a:cubicBezTo>
                <a:lnTo>
                  <a:pt x="3924" y="29"/>
                </a:lnTo>
                <a:close/>
                <a:moveTo>
                  <a:pt x="3458" y="28"/>
                </a:moveTo>
                <a:cubicBezTo>
                  <a:pt x="3457" y="20"/>
                  <a:pt x="3457" y="20"/>
                  <a:pt x="3457" y="20"/>
                </a:cubicBezTo>
                <a:cubicBezTo>
                  <a:pt x="3460" y="20"/>
                  <a:pt x="3464" y="19"/>
                  <a:pt x="3467" y="18"/>
                </a:cubicBezTo>
                <a:cubicBezTo>
                  <a:pt x="3469" y="18"/>
                  <a:pt x="3469" y="18"/>
                  <a:pt x="3469" y="18"/>
                </a:cubicBezTo>
                <a:cubicBezTo>
                  <a:pt x="3470" y="26"/>
                  <a:pt x="3470" y="26"/>
                  <a:pt x="3470" y="26"/>
                </a:cubicBezTo>
                <a:cubicBezTo>
                  <a:pt x="3468" y="26"/>
                  <a:pt x="3468" y="26"/>
                  <a:pt x="3468" y="26"/>
                </a:cubicBezTo>
                <a:cubicBezTo>
                  <a:pt x="3465" y="27"/>
                  <a:pt x="3462" y="27"/>
                  <a:pt x="3458" y="28"/>
                </a:cubicBezTo>
                <a:close/>
                <a:moveTo>
                  <a:pt x="3900" y="25"/>
                </a:moveTo>
                <a:cubicBezTo>
                  <a:pt x="3896" y="24"/>
                  <a:pt x="3892" y="23"/>
                  <a:pt x="3888" y="23"/>
                </a:cubicBezTo>
                <a:cubicBezTo>
                  <a:pt x="3890" y="15"/>
                  <a:pt x="3890" y="15"/>
                  <a:pt x="3890" y="15"/>
                </a:cubicBezTo>
                <a:cubicBezTo>
                  <a:pt x="3894" y="16"/>
                  <a:pt x="3898" y="16"/>
                  <a:pt x="3902" y="17"/>
                </a:cubicBezTo>
                <a:lnTo>
                  <a:pt x="3900" y="25"/>
                </a:lnTo>
                <a:close/>
                <a:moveTo>
                  <a:pt x="3482" y="24"/>
                </a:moveTo>
                <a:cubicBezTo>
                  <a:pt x="3481" y="16"/>
                  <a:pt x="3481" y="16"/>
                  <a:pt x="3481" y="16"/>
                </a:cubicBezTo>
                <a:cubicBezTo>
                  <a:pt x="3485" y="15"/>
                  <a:pt x="3489" y="15"/>
                  <a:pt x="3493" y="14"/>
                </a:cubicBezTo>
                <a:cubicBezTo>
                  <a:pt x="3494" y="22"/>
                  <a:pt x="3494" y="22"/>
                  <a:pt x="3494" y="22"/>
                </a:cubicBezTo>
                <a:cubicBezTo>
                  <a:pt x="3490" y="23"/>
                  <a:pt x="3486" y="23"/>
                  <a:pt x="3482" y="24"/>
                </a:cubicBezTo>
                <a:close/>
                <a:moveTo>
                  <a:pt x="3877" y="21"/>
                </a:moveTo>
                <a:cubicBezTo>
                  <a:pt x="3873" y="21"/>
                  <a:pt x="3869" y="20"/>
                  <a:pt x="3865" y="20"/>
                </a:cubicBezTo>
                <a:cubicBezTo>
                  <a:pt x="3866" y="12"/>
                  <a:pt x="3866" y="12"/>
                  <a:pt x="3866" y="12"/>
                </a:cubicBezTo>
                <a:cubicBezTo>
                  <a:pt x="3870" y="12"/>
                  <a:pt x="3874" y="13"/>
                  <a:pt x="3878" y="13"/>
                </a:cubicBezTo>
                <a:lnTo>
                  <a:pt x="3877" y="21"/>
                </a:lnTo>
                <a:close/>
                <a:moveTo>
                  <a:pt x="3506" y="20"/>
                </a:moveTo>
                <a:cubicBezTo>
                  <a:pt x="3505" y="12"/>
                  <a:pt x="3505" y="12"/>
                  <a:pt x="3505" y="12"/>
                </a:cubicBezTo>
                <a:cubicBezTo>
                  <a:pt x="3509" y="12"/>
                  <a:pt x="3513" y="11"/>
                  <a:pt x="3517" y="11"/>
                </a:cubicBezTo>
                <a:cubicBezTo>
                  <a:pt x="3518" y="19"/>
                  <a:pt x="3518" y="19"/>
                  <a:pt x="3518" y="19"/>
                </a:cubicBezTo>
                <a:cubicBezTo>
                  <a:pt x="3514" y="19"/>
                  <a:pt x="3510" y="20"/>
                  <a:pt x="3506" y="20"/>
                </a:cubicBezTo>
                <a:close/>
                <a:moveTo>
                  <a:pt x="3853" y="18"/>
                </a:moveTo>
                <a:cubicBezTo>
                  <a:pt x="3849" y="18"/>
                  <a:pt x="3845" y="17"/>
                  <a:pt x="3841" y="17"/>
                </a:cubicBezTo>
                <a:cubicBezTo>
                  <a:pt x="3842" y="9"/>
                  <a:pt x="3842" y="9"/>
                  <a:pt x="3842" y="9"/>
                </a:cubicBezTo>
                <a:cubicBezTo>
                  <a:pt x="3846" y="9"/>
                  <a:pt x="3850" y="10"/>
                  <a:pt x="3854" y="10"/>
                </a:cubicBezTo>
                <a:lnTo>
                  <a:pt x="3853" y="18"/>
                </a:lnTo>
                <a:close/>
                <a:moveTo>
                  <a:pt x="3529" y="17"/>
                </a:moveTo>
                <a:cubicBezTo>
                  <a:pt x="3529" y="9"/>
                  <a:pt x="3529" y="9"/>
                  <a:pt x="3529" y="9"/>
                </a:cubicBezTo>
                <a:cubicBezTo>
                  <a:pt x="3533" y="9"/>
                  <a:pt x="3537" y="8"/>
                  <a:pt x="3541" y="8"/>
                </a:cubicBezTo>
                <a:cubicBezTo>
                  <a:pt x="3541" y="16"/>
                  <a:pt x="3541" y="16"/>
                  <a:pt x="3541" y="16"/>
                </a:cubicBezTo>
                <a:cubicBezTo>
                  <a:pt x="3537" y="16"/>
                  <a:pt x="3533" y="17"/>
                  <a:pt x="3529" y="17"/>
                </a:cubicBezTo>
                <a:close/>
                <a:moveTo>
                  <a:pt x="3829" y="15"/>
                </a:moveTo>
                <a:cubicBezTo>
                  <a:pt x="3825" y="15"/>
                  <a:pt x="3821" y="14"/>
                  <a:pt x="3817" y="14"/>
                </a:cubicBezTo>
                <a:cubicBezTo>
                  <a:pt x="3818" y="6"/>
                  <a:pt x="3818" y="6"/>
                  <a:pt x="3818" y="6"/>
                </a:cubicBezTo>
                <a:cubicBezTo>
                  <a:pt x="3822" y="7"/>
                  <a:pt x="3826" y="7"/>
                  <a:pt x="3830" y="7"/>
                </a:cubicBezTo>
                <a:lnTo>
                  <a:pt x="3829" y="15"/>
                </a:lnTo>
                <a:close/>
                <a:moveTo>
                  <a:pt x="3553" y="15"/>
                </a:moveTo>
                <a:cubicBezTo>
                  <a:pt x="3553" y="7"/>
                  <a:pt x="3553" y="7"/>
                  <a:pt x="3553" y="7"/>
                </a:cubicBezTo>
                <a:cubicBezTo>
                  <a:pt x="3557" y="6"/>
                  <a:pt x="3561" y="6"/>
                  <a:pt x="3565" y="5"/>
                </a:cubicBezTo>
                <a:cubicBezTo>
                  <a:pt x="3565" y="13"/>
                  <a:pt x="3565" y="13"/>
                  <a:pt x="3565" y="13"/>
                </a:cubicBezTo>
                <a:cubicBezTo>
                  <a:pt x="3561" y="14"/>
                  <a:pt x="3557" y="14"/>
                  <a:pt x="3553" y="15"/>
                </a:cubicBezTo>
                <a:close/>
                <a:moveTo>
                  <a:pt x="3805" y="13"/>
                </a:moveTo>
                <a:cubicBezTo>
                  <a:pt x="3801" y="13"/>
                  <a:pt x="3797" y="12"/>
                  <a:pt x="3793" y="12"/>
                </a:cubicBezTo>
                <a:cubicBezTo>
                  <a:pt x="3794" y="4"/>
                  <a:pt x="3794" y="4"/>
                  <a:pt x="3794" y="4"/>
                </a:cubicBezTo>
                <a:cubicBezTo>
                  <a:pt x="3798" y="4"/>
                  <a:pt x="3802" y="5"/>
                  <a:pt x="3806" y="5"/>
                </a:cubicBezTo>
                <a:lnTo>
                  <a:pt x="3805" y="13"/>
                </a:lnTo>
                <a:close/>
                <a:moveTo>
                  <a:pt x="3577" y="12"/>
                </a:moveTo>
                <a:cubicBezTo>
                  <a:pt x="3577" y="4"/>
                  <a:pt x="3577" y="4"/>
                  <a:pt x="3577" y="4"/>
                </a:cubicBezTo>
                <a:cubicBezTo>
                  <a:pt x="3581" y="4"/>
                  <a:pt x="3585" y="4"/>
                  <a:pt x="3589" y="4"/>
                </a:cubicBezTo>
                <a:cubicBezTo>
                  <a:pt x="3589" y="11"/>
                  <a:pt x="3589" y="11"/>
                  <a:pt x="3589" y="11"/>
                </a:cubicBezTo>
                <a:cubicBezTo>
                  <a:pt x="3585" y="12"/>
                  <a:pt x="3581" y="12"/>
                  <a:pt x="3577" y="12"/>
                </a:cubicBezTo>
                <a:close/>
                <a:moveTo>
                  <a:pt x="3781" y="11"/>
                </a:moveTo>
                <a:cubicBezTo>
                  <a:pt x="3777" y="11"/>
                  <a:pt x="3773" y="11"/>
                  <a:pt x="3769" y="10"/>
                </a:cubicBezTo>
                <a:cubicBezTo>
                  <a:pt x="3770" y="2"/>
                  <a:pt x="3770" y="2"/>
                  <a:pt x="3770" y="2"/>
                </a:cubicBezTo>
                <a:cubicBezTo>
                  <a:pt x="3774" y="3"/>
                  <a:pt x="3778" y="3"/>
                  <a:pt x="3782" y="3"/>
                </a:cubicBezTo>
                <a:lnTo>
                  <a:pt x="3781" y="11"/>
                </a:lnTo>
                <a:close/>
                <a:moveTo>
                  <a:pt x="3601" y="11"/>
                </a:moveTo>
                <a:cubicBezTo>
                  <a:pt x="3601" y="3"/>
                  <a:pt x="3601" y="3"/>
                  <a:pt x="3601" y="3"/>
                </a:cubicBezTo>
                <a:cubicBezTo>
                  <a:pt x="3605" y="2"/>
                  <a:pt x="3609" y="2"/>
                  <a:pt x="3613" y="2"/>
                </a:cubicBezTo>
                <a:cubicBezTo>
                  <a:pt x="3613" y="10"/>
                  <a:pt x="3613" y="10"/>
                  <a:pt x="3613" y="10"/>
                </a:cubicBezTo>
                <a:cubicBezTo>
                  <a:pt x="3609" y="10"/>
                  <a:pt x="3605" y="10"/>
                  <a:pt x="3601" y="11"/>
                </a:cubicBezTo>
                <a:close/>
                <a:moveTo>
                  <a:pt x="3757" y="10"/>
                </a:moveTo>
                <a:cubicBezTo>
                  <a:pt x="3753" y="9"/>
                  <a:pt x="3749" y="9"/>
                  <a:pt x="3745" y="9"/>
                </a:cubicBezTo>
                <a:cubicBezTo>
                  <a:pt x="3745" y="1"/>
                  <a:pt x="3745" y="1"/>
                  <a:pt x="3745" y="1"/>
                </a:cubicBezTo>
                <a:cubicBezTo>
                  <a:pt x="3749" y="1"/>
                  <a:pt x="3753" y="1"/>
                  <a:pt x="3757" y="2"/>
                </a:cubicBezTo>
                <a:lnTo>
                  <a:pt x="3757" y="10"/>
                </a:lnTo>
                <a:close/>
                <a:moveTo>
                  <a:pt x="3625" y="9"/>
                </a:moveTo>
                <a:cubicBezTo>
                  <a:pt x="3625" y="1"/>
                  <a:pt x="3625" y="1"/>
                  <a:pt x="3625" y="1"/>
                </a:cubicBezTo>
                <a:cubicBezTo>
                  <a:pt x="3629" y="1"/>
                  <a:pt x="3633" y="1"/>
                  <a:pt x="3637" y="1"/>
                </a:cubicBezTo>
                <a:cubicBezTo>
                  <a:pt x="3637" y="9"/>
                  <a:pt x="3637" y="9"/>
                  <a:pt x="3637" y="9"/>
                </a:cubicBezTo>
                <a:cubicBezTo>
                  <a:pt x="3633" y="9"/>
                  <a:pt x="3629" y="9"/>
                  <a:pt x="3625" y="9"/>
                </a:cubicBezTo>
                <a:close/>
                <a:moveTo>
                  <a:pt x="3733" y="9"/>
                </a:moveTo>
                <a:cubicBezTo>
                  <a:pt x="3729" y="9"/>
                  <a:pt x="3725" y="8"/>
                  <a:pt x="3721" y="8"/>
                </a:cubicBezTo>
                <a:cubicBezTo>
                  <a:pt x="3721" y="0"/>
                  <a:pt x="3721" y="0"/>
                  <a:pt x="3721" y="0"/>
                </a:cubicBezTo>
                <a:cubicBezTo>
                  <a:pt x="3725" y="0"/>
                  <a:pt x="3729" y="1"/>
                  <a:pt x="3733" y="1"/>
                </a:cubicBezTo>
                <a:lnTo>
                  <a:pt x="3733" y="9"/>
                </a:lnTo>
                <a:close/>
                <a:moveTo>
                  <a:pt x="3649" y="8"/>
                </a:moveTo>
                <a:cubicBezTo>
                  <a:pt x="3649" y="0"/>
                  <a:pt x="3649" y="0"/>
                  <a:pt x="3649" y="0"/>
                </a:cubicBezTo>
                <a:cubicBezTo>
                  <a:pt x="3653" y="0"/>
                  <a:pt x="3657" y="0"/>
                  <a:pt x="3661" y="0"/>
                </a:cubicBezTo>
                <a:cubicBezTo>
                  <a:pt x="3661" y="8"/>
                  <a:pt x="3661" y="8"/>
                  <a:pt x="3661" y="8"/>
                </a:cubicBezTo>
                <a:cubicBezTo>
                  <a:pt x="3657" y="8"/>
                  <a:pt x="3653" y="8"/>
                  <a:pt x="3649" y="8"/>
                </a:cubicBezTo>
                <a:close/>
                <a:moveTo>
                  <a:pt x="3709" y="8"/>
                </a:moveTo>
                <a:cubicBezTo>
                  <a:pt x="3705" y="8"/>
                  <a:pt x="3701" y="8"/>
                  <a:pt x="3697" y="8"/>
                </a:cubicBezTo>
                <a:cubicBezTo>
                  <a:pt x="3697" y="0"/>
                  <a:pt x="3697" y="0"/>
                  <a:pt x="3697" y="0"/>
                </a:cubicBezTo>
                <a:cubicBezTo>
                  <a:pt x="3701" y="0"/>
                  <a:pt x="3705" y="0"/>
                  <a:pt x="3709" y="0"/>
                </a:cubicBezTo>
                <a:lnTo>
                  <a:pt x="3709" y="8"/>
                </a:lnTo>
                <a:close/>
                <a:moveTo>
                  <a:pt x="3673" y="8"/>
                </a:moveTo>
                <a:cubicBezTo>
                  <a:pt x="3673" y="0"/>
                  <a:pt x="3673" y="0"/>
                  <a:pt x="3673" y="0"/>
                </a:cubicBezTo>
                <a:cubicBezTo>
                  <a:pt x="3677" y="0"/>
                  <a:pt x="3681" y="0"/>
                  <a:pt x="3685" y="0"/>
                </a:cubicBezTo>
                <a:cubicBezTo>
                  <a:pt x="3685" y="8"/>
                  <a:pt x="3685" y="8"/>
                  <a:pt x="3685" y="8"/>
                </a:cubicBezTo>
                <a:cubicBezTo>
                  <a:pt x="3681" y="8"/>
                  <a:pt x="3677" y="8"/>
                  <a:pt x="3673" y="8"/>
                </a:cubicBezTo>
                <a:close/>
              </a:path>
            </a:pathLst>
          </a:custGeom>
          <a:solidFill>
            <a:srgbClr val="BEBEB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66" name="Freeform 3429"/>
          <p:cNvSpPr>
            <a:spLocks/>
          </p:cNvSpPr>
          <p:nvPr/>
        </p:nvSpPr>
        <p:spPr bwMode="auto">
          <a:xfrm>
            <a:off x="1383546" y="3620425"/>
            <a:ext cx="2183480" cy="1171888"/>
          </a:xfrm>
          <a:custGeom>
            <a:avLst/>
            <a:gdLst>
              <a:gd name="T0" fmla="*/ 1001 w 1077"/>
              <a:gd name="T1" fmla="*/ 134 h 578"/>
              <a:gd name="T2" fmla="*/ 0 w 1077"/>
              <a:gd name="T3" fmla="*/ 42 h 578"/>
              <a:gd name="T4" fmla="*/ 546 w 1077"/>
              <a:gd name="T5" fmla="*/ 578 h 578"/>
              <a:gd name="T6" fmla="*/ 1077 w 1077"/>
              <a:gd name="T7" fmla="*/ 162 h 578"/>
              <a:gd name="T8" fmla="*/ 1001 w 1077"/>
              <a:gd name="T9" fmla="*/ 134 h 578"/>
            </a:gdLst>
            <a:ahLst/>
            <a:cxnLst>
              <a:cxn ang="0">
                <a:pos x="T0" y="T1"/>
              </a:cxn>
              <a:cxn ang="0">
                <a:pos x="T2" y="T3"/>
              </a:cxn>
              <a:cxn ang="0">
                <a:pos x="T4" y="T5"/>
              </a:cxn>
              <a:cxn ang="0">
                <a:pos x="T6" y="T7"/>
              </a:cxn>
              <a:cxn ang="0">
                <a:pos x="T8" y="T9"/>
              </a:cxn>
            </a:cxnLst>
            <a:rect l="0" t="0" r="r" b="b"/>
            <a:pathLst>
              <a:path w="1077" h="578">
                <a:moveTo>
                  <a:pt x="1001" y="134"/>
                </a:moveTo>
                <a:cubicBezTo>
                  <a:pt x="697" y="29"/>
                  <a:pt x="336" y="0"/>
                  <a:pt x="0" y="42"/>
                </a:cubicBezTo>
                <a:cubicBezTo>
                  <a:pt x="5" y="339"/>
                  <a:pt x="248" y="578"/>
                  <a:pt x="546" y="578"/>
                </a:cubicBezTo>
                <a:cubicBezTo>
                  <a:pt x="803" y="578"/>
                  <a:pt x="1018" y="401"/>
                  <a:pt x="1077" y="162"/>
                </a:cubicBezTo>
                <a:cubicBezTo>
                  <a:pt x="1052" y="152"/>
                  <a:pt x="1026" y="143"/>
                  <a:pt x="1001" y="134"/>
                </a:cubicBezTo>
                <a:close/>
              </a:path>
            </a:pathLst>
          </a:custGeom>
          <a:solidFill>
            <a:srgbClr val="8D2376"/>
          </a:solidFill>
          <a:ln>
            <a:noFill/>
          </a:ln>
          <a:extLst/>
        </p:spPr>
        <p:txBody>
          <a:bodyPr vert="horz" wrap="square" lIns="89642" tIns="44821" rIns="89642" bIns="0" numCol="1" anchor="ctr" anchorCtr="0" compatLnSpc="1">
            <a:prstTxWarp prst="textNoShape">
              <a:avLst/>
            </a:prstTxWarp>
          </a:bodyPr>
          <a:lstStyle/>
          <a:p>
            <a:pPr algn="ctr" defTabSz="1066669">
              <a:lnSpc>
                <a:spcPct val="130000"/>
              </a:lnSpc>
              <a:defRPr/>
            </a:pPr>
            <a:r>
              <a:rPr lang="en-US" sz="1961" kern="0" dirty="0">
                <a:solidFill>
                  <a:srgbClr val="FFFFFF"/>
                </a:solidFill>
                <a:latin typeface="Segoe UI Light"/>
              </a:rPr>
              <a:t>Developers</a:t>
            </a:r>
          </a:p>
        </p:txBody>
      </p:sp>
      <p:grpSp>
        <p:nvGrpSpPr>
          <p:cNvPr id="62" name="Group 61"/>
          <p:cNvGrpSpPr/>
          <p:nvPr/>
        </p:nvGrpSpPr>
        <p:grpSpPr>
          <a:xfrm>
            <a:off x="119835" y="1892939"/>
            <a:ext cx="2125109" cy="1834870"/>
            <a:chOff x="122237" y="1930399"/>
            <a:chExt cx="2167722" cy="1871663"/>
          </a:xfrm>
        </p:grpSpPr>
        <p:sp>
          <p:nvSpPr>
            <p:cNvPr id="580" name="Rectangle 3449"/>
            <p:cNvSpPr>
              <a:spLocks noChangeArrowheads="1"/>
            </p:cNvSpPr>
            <p:nvPr/>
          </p:nvSpPr>
          <p:spPr bwMode="auto">
            <a:xfrm>
              <a:off x="122237" y="2647900"/>
              <a:ext cx="1213643" cy="11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896386"/>
              <a:r>
                <a:rPr lang="en-US" altLang="en-US" sz="1568" dirty="0">
                  <a:solidFill>
                    <a:srgbClr val="002050"/>
                  </a:solidFill>
                  <a:latin typeface="Segoe UI Light"/>
                </a:rPr>
                <a:t>26.7%</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No executive support</a:t>
              </a:r>
            </a:p>
            <a:p>
              <a:pPr algn="ctr" defTabSz="896386"/>
              <a:r>
                <a:rPr lang="en-US" altLang="en-US" sz="1568" dirty="0">
                  <a:solidFill>
                    <a:srgbClr val="002050"/>
                  </a:solidFill>
                  <a:latin typeface="Segoe UI Light"/>
                </a:rPr>
                <a:t>56.7%</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Cultural inhibitors</a:t>
              </a:r>
            </a:p>
            <a:p>
              <a:pPr algn="ctr" defTabSz="896386"/>
              <a:r>
                <a:rPr lang="en-US" altLang="en-US" sz="1568" dirty="0">
                  <a:solidFill>
                    <a:srgbClr val="002050"/>
                  </a:solidFill>
                  <a:latin typeface="Segoe UI Light"/>
                </a:rPr>
                <a:t>43.3%</a:t>
              </a:r>
              <a:br>
                <a:rPr lang="en-US" altLang="en-US" sz="882" dirty="0">
                  <a:solidFill>
                    <a:srgbClr val="002050"/>
                  </a:solidFill>
                  <a:latin typeface="Segoe UI" panose="020B0502040204020203" pitchFamily="34" charset="0"/>
                </a:rPr>
              </a:br>
              <a:r>
                <a:rPr lang="en-US" altLang="en-US" sz="882" spc="-39" dirty="0">
                  <a:solidFill>
                    <a:srgbClr val="002050"/>
                  </a:solidFill>
                  <a:latin typeface="Segoe UI" panose="020B0502040204020203" pitchFamily="34" charset="0"/>
                </a:rPr>
                <a:t>Fragmented processes</a:t>
              </a:r>
            </a:p>
          </p:txBody>
        </p:sp>
        <p:grpSp>
          <p:nvGrpSpPr>
            <p:cNvPr id="584" name="Group 583"/>
            <p:cNvGrpSpPr/>
            <p:nvPr/>
          </p:nvGrpSpPr>
          <p:grpSpPr>
            <a:xfrm>
              <a:off x="655637" y="1930399"/>
              <a:ext cx="1634322" cy="652463"/>
              <a:chOff x="780044" y="2006599"/>
              <a:chExt cx="1634322" cy="652463"/>
            </a:xfrm>
          </p:grpSpPr>
          <p:sp>
            <p:nvSpPr>
              <p:cNvPr id="33" name="Freeform 3171"/>
              <p:cNvSpPr>
                <a:spLocks/>
              </p:cNvSpPr>
              <p:nvPr/>
            </p:nvSpPr>
            <p:spPr bwMode="auto">
              <a:xfrm>
                <a:off x="1000706" y="2347913"/>
                <a:ext cx="1413660" cy="311149"/>
              </a:xfrm>
              <a:custGeom>
                <a:avLst/>
                <a:gdLst>
                  <a:gd name="T0" fmla="*/ 440 w 520"/>
                  <a:gd name="T1" fmla="*/ 162 h 162"/>
                  <a:gd name="T2" fmla="*/ 80 w 520"/>
                  <a:gd name="T3" fmla="*/ 162 h 162"/>
                  <a:gd name="T4" fmla="*/ 0 w 520"/>
                  <a:gd name="T5" fmla="*/ 82 h 162"/>
                  <a:gd name="T6" fmla="*/ 0 w 520"/>
                  <a:gd name="T7" fmla="*/ 81 h 162"/>
                  <a:gd name="T8" fmla="*/ 80 w 520"/>
                  <a:gd name="T9" fmla="*/ 0 h 162"/>
                  <a:gd name="T10" fmla="*/ 440 w 520"/>
                  <a:gd name="T11" fmla="*/ 0 h 162"/>
                  <a:gd name="T12" fmla="*/ 520 w 520"/>
                  <a:gd name="T13" fmla="*/ 81 h 162"/>
                  <a:gd name="T14" fmla="*/ 520 w 520"/>
                  <a:gd name="T15" fmla="*/ 82 h 162"/>
                  <a:gd name="T16" fmla="*/ 440 w 520"/>
                  <a:gd name="T1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162">
                    <a:moveTo>
                      <a:pt x="440" y="162"/>
                    </a:moveTo>
                    <a:cubicBezTo>
                      <a:pt x="80" y="162"/>
                      <a:pt x="80" y="162"/>
                      <a:pt x="80" y="162"/>
                    </a:cubicBezTo>
                    <a:cubicBezTo>
                      <a:pt x="35" y="162"/>
                      <a:pt x="0" y="126"/>
                      <a:pt x="0" y="82"/>
                    </a:cubicBezTo>
                    <a:cubicBezTo>
                      <a:pt x="0" y="81"/>
                      <a:pt x="0" y="81"/>
                      <a:pt x="0" y="81"/>
                    </a:cubicBezTo>
                    <a:cubicBezTo>
                      <a:pt x="0" y="36"/>
                      <a:pt x="35" y="0"/>
                      <a:pt x="80" y="0"/>
                    </a:cubicBezTo>
                    <a:cubicBezTo>
                      <a:pt x="440" y="0"/>
                      <a:pt x="440" y="0"/>
                      <a:pt x="440" y="0"/>
                    </a:cubicBezTo>
                    <a:cubicBezTo>
                      <a:pt x="484" y="0"/>
                      <a:pt x="520" y="36"/>
                      <a:pt x="520" y="81"/>
                    </a:cubicBezTo>
                    <a:cubicBezTo>
                      <a:pt x="520" y="82"/>
                      <a:pt x="520" y="82"/>
                      <a:pt x="520" y="82"/>
                    </a:cubicBezTo>
                    <a:cubicBezTo>
                      <a:pt x="520" y="126"/>
                      <a:pt x="484" y="162"/>
                      <a:pt x="440" y="162"/>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4" name="Freeform 3172"/>
              <p:cNvSpPr>
                <a:spLocks/>
              </p:cNvSpPr>
              <p:nvPr/>
            </p:nvSpPr>
            <p:spPr bwMode="auto">
              <a:xfrm>
                <a:off x="1016582" y="2238374"/>
                <a:ext cx="41275" cy="215900"/>
              </a:xfrm>
              <a:custGeom>
                <a:avLst/>
                <a:gdLst>
                  <a:gd name="T0" fmla="*/ 16 w 26"/>
                  <a:gd name="T1" fmla="*/ 24 h 136"/>
                  <a:gd name="T2" fmla="*/ 9 w 26"/>
                  <a:gd name="T3" fmla="*/ 30 h 136"/>
                  <a:gd name="T4" fmla="*/ 9 w 26"/>
                  <a:gd name="T5" fmla="*/ 136 h 136"/>
                  <a:gd name="T6" fmla="*/ 26 w 26"/>
                  <a:gd name="T7" fmla="*/ 3 h 136"/>
                  <a:gd name="T8" fmla="*/ 26 w 26"/>
                  <a:gd name="T9" fmla="*/ 0 h 136"/>
                  <a:gd name="T10" fmla="*/ 25 w 26"/>
                  <a:gd name="T11" fmla="*/ 0 h 136"/>
                  <a:gd name="T12" fmla="*/ 0 w 26"/>
                  <a:gd name="T13" fmla="*/ 14 h 136"/>
                  <a:gd name="T14" fmla="*/ 16 w 26"/>
                  <a:gd name="T15" fmla="*/ 24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36">
                    <a:moveTo>
                      <a:pt x="16" y="24"/>
                    </a:moveTo>
                    <a:lnTo>
                      <a:pt x="9" y="30"/>
                    </a:lnTo>
                    <a:lnTo>
                      <a:pt x="9" y="136"/>
                    </a:lnTo>
                    <a:lnTo>
                      <a:pt x="26" y="3"/>
                    </a:lnTo>
                    <a:lnTo>
                      <a:pt x="26" y="0"/>
                    </a:lnTo>
                    <a:lnTo>
                      <a:pt x="25" y="0"/>
                    </a:lnTo>
                    <a:lnTo>
                      <a:pt x="0" y="14"/>
                    </a:lnTo>
                    <a:lnTo>
                      <a:pt x="16"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5" name="Freeform 3173"/>
              <p:cNvSpPr>
                <a:spLocks/>
              </p:cNvSpPr>
              <p:nvPr/>
            </p:nvSpPr>
            <p:spPr bwMode="auto">
              <a:xfrm>
                <a:off x="975307" y="2238374"/>
                <a:ext cx="41275" cy="242887"/>
              </a:xfrm>
              <a:custGeom>
                <a:avLst/>
                <a:gdLst>
                  <a:gd name="T0" fmla="*/ 20 w 26"/>
                  <a:gd name="T1" fmla="*/ 30 h 153"/>
                  <a:gd name="T2" fmla="*/ 11 w 26"/>
                  <a:gd name="T3" fmla="*/ 24 h 153"/>
                  <a:gd name="T4" fmla="*/ 26 w 26"/>
                  <a:gd name="T5" fmla="*/ 14 h 153"/>
                  <a:gd name="T6" fmla="*/ 0 w 26"/>
                  <a:gd name="T7" fmla="*/ 0 h 153"/>
                  <a:gd name="T8" fmla="*/ 0 w 26"/>
                  <a:gd name="T9" fmla="*/ 0 h 153"/>
                  <a:gd name="T10" fmla="*/ 0 w 26"/>
                  <a:gd name="T11" fmla="*/ 3 h 153"/>
                  <a:gd name="T12" fmla="*/ 19 w 26"/>
                  <a:gd name="T13" fmla="*/ 153 h 153"/>
                  <a:gd name="T14" fmla="*/ 20 w 26"/>
                  <a:gd name="T15" fmla="*/ 3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53">
                    <a:moveTo>
                      <a:pt x="20" y="30"/>
                    </a:moveTo>
                    <a:lnTo>
                      <a:pt x="11" y="24"/>
                    </a:lnTo>
                    <a:lnTo>
                      <a:pt x="26" y="14"/>
                    </a:lnTo>
                    <a:lnTo>
                      <a:pt x="0" y="0"/>
                    </a:lnTo>
                    <a:lnTo>
                      <a:pt x="0" y="0"/>
                    </a:lnTo>
                    <a:lnTo>
                      <a:pt x="0" y="3"/>
                    </a:lnTo>
                    <a:lnTo>
                      <a:pt x="19" y="153"/>
                    </a:lnTo>
                    <a:lnTo>
                      <a:pt x="20" y="3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 name="Freeform 3174"/>
              <p:cNvSpPr>
                <a:spLocks noEditPoints="1"/>
              </p:cNvSpPr>
              <p:nvPr/>
            </p:nvSpPr>
            <p:spPr bwMode="auto">
              <a:xfrm>
                <a:off x="1035632" y="2027237"/>
                <a:ext cx="68263" cy="79375"/>
              </a:xfrm>
              <a:custGeom>
                <a:avLst/>
                <a:gdLst>
                  <a:gd name="T0" fmla="*/ 13 w 33"/>
                  <a:gd name="T1" fmla="*/ 14 h 39"/>
                  <a:gd name="T2" fmla="*/ 17 w 33"/>
                  <a:gd name="T3" fmla="*/ 24 h 39"/>
                  <a:gd name="T4" fmla="*/ 23 w 33"/>
                  <a:gd name="T5" fmla="*/ 22 h 39"/>
                  <a:gd name="T6" fmla="*/ 23 w 33"/>
                  <a:gd name="T7" fmla="*/ 24 h 39"/>
                  <a:gd name="T8" fmla="*/ 23 w 33"/>
                  <a:gd name="T9" fmla="*/ 26 h 39"/>
                  <a:gd name="T10" fmla="*/ 25 w 33"/>
                  <a:gd name="T11" fmla="*/ 27 h 39"/>
                  <a:gd name="T12" fmla="*/ 25 w 33"/>
                  <a:gd name="T13" fmla="*/ 29 h 39"/>
                  <a:gd name="T14" fmla="*/ 25 w 33"/>
                  <a:gd name="T15" fmla="*/ 31 h 39"/>
                  <a:gd name="T16" fmla="*/ 25 w 33"/>
                  <a:gd name="T17" fmla="*/ 32 h 39"/>
                  <a:gd name="T18" fmla="*/ 25 w 33"/>
                  <a:gd name="T19" fmla="*/ 37 h 39"/>
                  <a:gd name="T20" fmla="*/ 28 w 33"/>
                  <a:gd name="T21" fmla="*/ 37 h 39"/>
                  <a:gd name="T22" fmla="*/ 30 w 33"/>
                  <a:gd name="T23" fmla="*/ 39 h 39"/>
                  <a:gd name="T24" fmla="*/ 11 w 33"/>
                  <a:gd name="T25" fmla="*/ 1 h 39"/>
                  <a:gd name="T26" fmla="*/ 0 w 33"/>
                  <a:gd name="T27" fmla="*/ 0 h 39"/>
                  <a:gd name="T28" fmla="*/ 13 w 33"/>
                  <a:gd name="T29" fmla="*/ 14 h 39"/>
                  <a:gd name="T30" fmla="*/ 24 w 33"/>
                  <a:gd name="T31" fmla="*/ 22 h 39"/>
                  <a:gd name="T32" fmla="*/ 25 w 33"/>
                  <a:gd name="T33" fmla="*/ 22 h 39"/>
                  <a:gd name="T34" fmla="*/ 25 w 33"/>
                  <a:gd name="T35" fmla="*/ 23 h 39"/>
                  <a:gd name="T36" fmla="*/ 24 w 33"/>
                  <a:gd name="T37" fmla="*/ 23 h 39"/>
                  <a:gd name="T38" fmla="*/ 24 w 33"/>
                  <a:gd name="T3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9">
                    <a:moveTo>
                      <a:pt x="13" y="14"/>
                    </a:moveTo>
                    <a:cubicBezTo>
                      <a:pt x="15" y="17"/>
                      <a:pt x="16" y="20"/>
                      <a:pt x="17" y="24"/>
                    </a:cubicBezTo>
                    <a:cubicBezTo>
                      <a:pt x="19" y="24"/>
                      <a:pt x="20" y="24"/>
                      <a:pt x="23" y="22"/>
                    </a:cubicBezTo>
                    <a:cubicBezTo>
                      <a:pt x="23" y="24"/>
                      <a:pt x="23" y="24"/>
                      <a:pt x="23" y="24"/>
                    </a:cubicBezTo>
                    <a:cubicBezTo>
                      <a:pt x="23" y="24"/>
                      <a:pt x="23" y="24"/>
                      <a:pt x="23" y="26"/>
                    </a:cubicBezTo>
                    <a:cubicBezTo>
                      <a:pt x="25" y="26"/>
                      <a:pt x="25" y="26"/>
                      <a:pt x="25" y="27"/>
                    </a:cubicBezTo>
                    <a:cubicBezTo>
                      <a:pt x="25" y="29"/>
                      <a:pt x="25" y="29"/>
                      <a:pt x="25" y="29"/>
                    </a:cubicBezTo>
                    <a:cubicBezTo>
                      <a:pt x="25" y="31"/>
                      <a:pt x="25" y="31"/>
                      <a:pt x="25" y="31"/>
                    </a:cubicBezTo>
                    <a:cubicBezTo>
                      <a:pt x="25" y="32"/>
                      <a:pt x="25" y="32"/>
                      <a:pt x="25" y="32"/>
                    </a:cubicBezTo>
                    <a:cubicBezTo>
                      <a:pt x="25" y="32"/>
                      <a:pt x="25" y="32"/>
                      <a:pt x="25" y="37"/>
                    </a:cubicBezTo>
                    <a:cubicBezTo>
                      <a:pt x="27" y="37"/>
                      <a:pt x="27" y="37"/>
                      <a:pt x="28" y="37"/>
                    </a:cubicBezTo>
                    <a:cubicBezTo>
                      <a:pt x="29" y="38"/>
                      <a:pt x="29" y="38"/>
                      <a:pt x="30" y="39"/>
                    </a:cubicBezTo>
                    <a:cubicBezTo>
                      <a:pt x="33" y="21"/>
                      <a:pt x="27" y="7"/>
                      <a:pt x="11" y="1"/>
                    </a:cubicBezTo>
                    <a:cubicBezTo>
                      <a:pt x="8" y="0"/>
                      <a:pt x="4" y="0"/>
                      <a:pt x="0" y="0"/>
                    </a:cubicBezTo>
                    <a:cubicBezTo>
                      <a:pt x="5" y="4"/>
                      <a:pt x="10" y="8"/>
                      <a:pt x="13" y="14"/>
                    </a:cubicBezTo>
                    <a:close/>
                    <a:moveTo>
                      <a:pt x="24" y="22"/>
                    </a:moveTo>
                    <a:cubicBezTo>
                      <a:pt x="25" y="22"/>
                      <a:pt x="25" y="22"/>
                      <a:pt x="25" y="22"/>
                    </a:cubicBezTo>
                    <a:cubicBezTo>
                      <a:pt x="25" y="23"/>
                      <a:pt x="25" y="23"/>
                      <a:pt x="25" y="23"/>
                    </a:cubicBezTo>
                    <a:cubicBezTo>
                      <a:pt x="24" y="23"/>
                      <a:pt x="24" y="23"/>
                      <a:pt x="24" y="23"/>
                    </a:cubicBezTo>
                    <a:lnTo>
                      <a:pt x="24" y="22"/>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 name="Freeform 3175"/>
              <p:cNvSpPr>
                <a:spLocks/>
              </p:cNvSpPr>
              <p:nvPr/>
            </p:nvSpPr>
            <p:spPr bwMode="auto">
              <a:xfrm>
                <a:off x="921332" y="2006599"/>
                <a:ext cx="149225" cy="103187"/>
              </a:xfrm>
              <a:custGeom>
                <a:avLst/>
                <a:gdLst>
                  <a:gd name="T0" fmla="*/ 11 w 72"/>
                  <a:gd name="T1" fmla="*/ 47 h 50"/>
                  <a:gd name="T2" fmla="*/ 11 w 72"/>
                  <a:gd name="T3" fmla="*/ 42 h 50"/>
                  <a:gd name="T4" fmla="*/ 11 w 72"/>
                  <a:gd name="T5" fmla="*/ 41 h 50"/>
                  <a:gd name="T6" fmla="*/ 11 w 72"/>
                  <a:gd name="T7" fmla="*/ 39 h 50"/>
                  <a:gd name="T8" fmla="*/ 13 w 72"/>
                  <a:gd name="T9" fmla="*/ 39 h 50"/>
                  <a:gd name="T10" fmla="*/ 13 w 72"/>
                  <a:gd name="T11" fmla="*/ 37 h 50"/>
                  <a:gd name="T12" fmla="*/ 13 w 72"/>
                  <a:gd name="T13" fmla="*/ 36 h 50"/>
                  <a:gd name="T14" fmla="*/ 14 w 72"/>
                  <a:gd name="T15" fmla="*/ 34 h 50"/>
                  <a:gd name="T16" fmla="*/ 16 w 72"/>
                  <a:gd name="T17" fmla="*/ 30 h 50"/>
                  <a:gd name="T18" fmla="*/ 38 w 72"/>
                  <a:gd name="T19" fmla="*/ 34 h 50"/>
                  <a:gd name="T20" fmla="*/ 60 w 72"/>
                  <a:gd name="T21" fmla="*/ 30 h 50"/>
                  <a:gd name="T22" fmla="*/ 72 w 72"/>
                  <a:gd name="T23" fmla="*/ 34 h 50"/>
                  <a:gd name="T24" fmla="*/ 72 w 72"/>
                  <a:gd name="T25" fmla="*/ 34 h 50"/>
                  <a:gd name="T26" fmla="*/ 68 w 72"/>
                  <a:gd name="T27" fmla="*/ 24 h 50"/>
                  <a:gd name="T28" fmla="*/ 55 w 72"/>
                  <a:gd name="T29" fmla="*/ 10 h 50"/>
                  <a:gd name="T30" fmla="*/ 18 w 72"/>
                  <a:gd name="T31" fmla="*/ 5 h 50"/>
                  <a:gd name="T32" fmla="*/ 7 w 72"/>
                  <a:gd name="T33" fmla="*/ 50 h 50"/>
                  <a:gd name="T34" fmla="*/ 11 w 72"/>
                  <a:gd name="T35"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50">
                    <a:moveTo>
                      <a:pt x="11" y="47"/>
                    </a:moveTo>
                    <a:cubicBezTo>
                      <a:pt x="11" y="47"/>
                      <a:pt x="11" y="47"/>
                      <a:pt x="11" y="42"/>
                    </a:cubicBezTo>
                    <a:cubicBezTo>
                      <a:pt x="11" y="41"/>
                      <a:pt x="11" y="41"/>
                      <a:pt x="11" y="41"/>
                    </a:cubicBezTo>
                    <a:cubicBezTo>
                      <a:pt x="11" y="39"/>
                      <a:pt x="11" y="39"/>
                      <a:pt x="11" y="39"/>
                    </a:cubicBezTo>
                    <a:cubicBezTo>
                      <a:pt x="13" y="39"/>
                      <a:pt x="13" y="39"/>
                      <a:pt x="13" y="39"/>
                    </a:cubicBezTo>
                    <a:cubicBezTo>
                      <a:pt x="13" y="37"/>
                      <a:pt x="13" y="37"/>
                      <a:pt x="13" y="37"/>
                    </a:cubicBezTo>
                    <a:cubicBezTo>
                      <a:pt x="13" y="36"/>
                      <a:pt x="13" y="36"/>
                      <a:pt x="13" y="36"/>
                    </a:cubicBezTo>
                    <a:cubicBezTo>
                      <a:pt x="13" y="36"/>
                      <a:pt x="13" y="36"/>
                      <a:pt x="14" y="34"/>
                    </a:cubicBezTo>
                    <a:cubicBezTo>
                      <a:pt x="14" y="32"/>
                      <a:pt x="16" y="32"/>
                      <a:pt x="16" y="30"/>
                    </a:cubicBezTo>
                    <a:cubicBezTo>
                      <a:pt x="21" y="32"/>
                      <a:pt x="30" y="34"/>
                      <a:pt x="38" y="34"/>
                    </a:cubicBezTo>
                    <a:cubicBezTo>
                      <a:pt x="46" y="34"/>
                      <a:pt x="55" y="32"/>
                      <a:pt x="60" y="30"/>
                    </a:cubicBezTo>
                    <a:cubicBezTo>
                      <a:pt x="61" y="32"/>
                      <a:pt x="66" y="34"/>
                      <a:pt x="72" y="34"/>
                    </a:cubicBezTo>
                    <a:cubicBezTo>
                      <a:pt x="72" y="34"/>
                      <a:pt x="72" y="34"/>
                      <a:pt x="72" y="34"/>
                    </a:cubicBezTo>
                    <a:cubicBezTo>
                      <a:pt x="71" y="30"/>
                      <a:pt x="70" y="27"/>
                      <a:pt x="68" y="24"/>
                    </a:cubicBezTo>
                    <a:cubicBezTo>
                      <a:pt x="65" y="18"/>
                      <a:pt x="60" y="14"/>
                      <a:pt x="55" y="10"/>
                    </a:cubicBezTo>
                    <a:cubicBezTo>
                      <a:pt x="43" y="2"/>
                      <a:pt x="28" y="0"/>
                      <a:pt x="18" y="5"/>
                    </a:cubicBezTo>
                    <a:cubicBezTo>
                      <a:pt x="4" y="13"/>
                      <a:pt x="0" y="32"/>
                      <a:pt x="7" y="50"/>
                    </a:cubicBezTo>
                    <a:cubicBezTo>
                      <a:pt x="8" y="48"/>
                      <a:pt x="9" y="47"/>
                      <a:pt x="11" y="47"/>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 name="Freeform 3176"/>
              <p:cNvSpPr>
                <a:spLocks/>
              </p:cNvSpPr>
              <p:nvPr/>
            </p:nvSpPr>
            <p:spPr bwMode="auto">
              <a:xfrm>
                <a:off x="975307" y="2212974"/>
                <a:ext cx="82550" cy="47625"/>
              </a:xfrm>
              <a:custGeom>
                <a:avLst/>
                <a:gdLst>
                  <a:gd name="T0" fmla="*/ 20 w 40"/>
                  <a:gd name="T1" fmla="*/ 23 h 23"/>
                  <a:gd name="T2" fmla="*/ 20 w 40"/>
                  <a:gd name="T3" fmla="*/ 23 h 23"/>
                  <a:gd name="T4" fmla="*/ 39 w 40"/>
                  <a:gd name="T5" fmla="*/ 12 h 23"/>
                  <a:gd name="T6" fmla="*/ 40 w 40"/>
                  <a:gd name="T7" fmla="*/ 12 h 23"/>
                  <a:gd name="T8" fmla="*/ 40 w 40"/>
                  <a:gd name="T9" fmla="*/ 1 h 23"/>
                  <a:gd name="T10" fmla="*/ 35 w 40"/>
                  <a:gd name="T11" fmla="*/ 3 h 23"/>
                  <a:gd name="T12" fmla="*/ 5 w 40"/>
                  <a:gd name="T13" fmla="*/ 3 h 23"/>
                  <a:gd name="T14" fmla="*/ 0 w 40"/>
                  <a:gd name="T15" fmla="*/ 0 h 23"/>
                  <a:gd name="T16" fmla="*/ 0 w 40"/>
                  <a:gd name="T17" fmla="*/ 12 h 23"/>
                  <a:gd name="T18" fmla="*/ 0 w 40"/>
                  <a:gd name="T19" fmla="*/ 12 h 23"/>
                  <a:gd name="T20" fmla="*/ 20 w 40"/>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3">
                    <a:moveTo>
                      <a:pt x="20" y="23"/>
                    </a:moveTo>
                    <a:cubicBezTo>
                      <a:pt x="20" y="23"/>
                      <a:pt x="20" y="23"/>
                      <a:pt x="20" y="23"/>
                    </a:cubicBezTo>
                    <a:cubicBezTo>
                      <a:pt x="39" y="12"/>
                      <a:pt x="39" y="12"/>
                      <a:pt x="39" y="12"/>
                    </a:cubicBezTo>
                    <a:cubicBezTo>
                      <a:pt x="40" y="12"/>
                      <a:pt x="40" y="12"/>
                      <a:pt x="40" y="12"/>
                    </a:cubicBezTo>
                    <a:cubicBezTo>
                      <a:pt x="40" y="1"/>
                      <a:pt x="40" y="1"/>
                      <a:pt x="40" y="1"/>
                    </a:cubicBezTo>
                    <a:cubicBezTo>
                      <a:pt x="38" y="2"/>
                      <a:pt x="37" y="3"/>
                      <a:pt x="35" y="3"/>
                    </a:cubicBezTo>
                    <a:cubicBezTo>
                      <a:pt x="35" y="3"/>
                      <a:pt x="35" y="3"/>
                      <a:pt x="5" y="3"/>
                    </a:cubicBezTo>
                    <a:cubicBezTo>
                      <a:pt x="3" y="3"/>
                      <a:pt x="1" y="2"/>
                      <a:pt x="0" y="0"/>
                    </a:cubicBezTo>
                    <a:cubicBezTo>
                      <a:pt x="0" y="12"/>
                      <a:pt x="0" y="12"/>
                      <a:pt x="0" y="12"/>
                    </a:cubicBezTo>
                    <a:cubicBezTo>
                      <a:pt x="0" y="12"/>
                      <a:pt x="0" y="12"/>
                      <a:pt x="0" y="12"/>
                    </a:cubicBezTo>
                    <a:cubicBezTo>
                      <a:pt x="20" y="23"/>
                      <a:pt x="20" y="23"/>
                      <a:pt x="20" y="23"/>
                    </a:cubicBezTo>
                    <a:close/>
                  </a:path>
                </a:pathLst>
              </a:custGeom>
              <a:solidFill>
                <a:srgbClr val="CEA57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 name="Freeform 3177"/>
              <p:cNvSpPr>
                <a:spLocks/>
              </p:cNvSpPr>
              <p:nvPr/>
            </p:nvSpPr>
            <p:spPr bwMode="auto">
              <a:xfrm>
                <a:off x="992769" y="2260599"/>
                <a:ext cx="49213" cy="312737"/>
              </a:xfrm>
              <a:custGeom>
                <a:avLst/>
                <a:gdLst>
                  <a:gd name="T0" fmla="*/ 31 w 31"/>
                  <a:gd name="T1" fmla="*/ 10 h 197"/>
                  <a:gd name="T2" fmla="*/ 15 w 31"/>
                  <a:gd name="T3" fmla="*/ 0 h 197"/>
                  <a:gd name="T4" fmla="*/ 15 w 31"/>
                  <a:gd name="T5" fmla="*/ 0 h 197"/>
                  <a:gd name="T6" fmla="*/ 15 w 31"/>
                  <a:gd name="T7" fmla="*/ 0 h 197"/>
                  <a:gd name="T8" fmla="*/ 0 w 31"/>
                  <a:gd name="T9" fmla="*/ 10 h 197"/>
                  <a:gd name="T10" fmla="*/ 9 w 31"/>
                  <a:gd name="T11" fmla="*/ 16 h 197"/>
                  <a:gd name="T12" fmla="*/ 8 w 31"/>
                  <a:gd name="T13" fmla="*/ 139 h 197"/>
                  <a:gd name="T14" fmla="*/ 15 w 31"/>
                  <a:gd name="T15" fmla="*/ 197 h 197"/>
                  <a:gd name="T16" fmla="*/ 24 w 31"/>
                  <a:gd name="T17" fmla="*/ 122 h 197"/>
                  <a:gd name="T18" fmla="*/ 24 w 31"/>
                  <a:gd name="T19" fmla="*/ 16 h 197"/>
                  <a:gd name="T20" fmla="*/ 31 w 31"/>
                  <a:gd name="T21" fmla="*/ 1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97">
                    <a:moveTo>
                      <a:pt x="31" y="10"/>
                    </a:moveTo>
                    <a:lnTo>
                      <a:pt x="15" y="0"/>
                    </a:lnTo>
                    <a:lnTo>
                      <a:pt x="15" y="0"/>
                    </a:lnTo>
                    <a:lnTo>
                      <a:pt x="15" y="0"/>
                    </a:lnTo>
                    <a:lnTo>
                      <a:pt x="0" y="10"/>
                    </a:lnTo>
                    <a:lnTo>
                      <a:pt x="9" y="16"/>
                    </a:lnTo>
                    <a:lnTo>
                      <a:pt x="8" y="139"/>
                    </a:lnTo>
                    <a:lnTo>
                      <a:pt x="15" y="197"/>
                    </a:lnTo>
                    <a:lnTo>
                      <a:pt x="24" y="122"/>
                    </a:lnTo>
                    <a:lnTo>
                      <a:pt x="24" y="16"/>
                    </a:lnTo>
                    <a:lnTo>
                      <a:pt x="31" y="10"/>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 name="Freeform 3178"/>
              <p:cNvSpPr>
                <a:spLocks/>
              </p:cNvSpPr>
              <p:nvPr/>
            </p:nvSpPr>
            <p:spPr bwMode="auto">
              <a:xfrm>
                <a:off x="780044" y="2266949"/>
                <a:ext cx="103188" cy="392112"/>
              </a:xfrm>
              <a:custGeom>
                <a:avLst/>
                <a:gdLst>
                  <a:gd name="T0" fmla="*/ 50 w 50"/>
                  <a:gd name="T1" fmla="*/ 0 h 190"/>
                  <a:gd name="T2" fmla="*/ 0 w 50"/>
                  <a:gd name="T3" fmla="*/ 190 h 190"/>
                  <a:gd name="T4" fmla="*/ 36 w 50"/>
                  <a:gd name="T5" fmla="*/ 190 h 190"/>
                  <a:gd name="T6" fmla="*/ 50 w 50"/>
                  <a:gd name="T7" fmla="*/ 109 h 190"/>
                  <a:gd name="T8" fmla="*/ 50 w 50"/>
                  <a:gd name="T9" fmla="*/ 0 h 190"/>
                </a:gdLst>
                <a:ahLst/>
                <a:cxnLst>
                  <a:cxn ang="0">
                    <a:pos x="T0" y="T1"/>
                  </a:cxn>
                  <a:cxn ang="0">
                    <a:pos x="T2" y="T3"/>
                  </a:cxn>
                  <a:cxn ang="0">
                    <a:pos x="T4" y="T5"/>
                  </a:cxn>
                  <a:cxn ang="0">
                    <a:pos x="T6" y="T7"/>
                  </a:cxn>
                  <a:cxn ang="0">
                    <a:pos x="T8" y="T9"/>
                  </a:cxn>
                </a:cxnLst>
                <a:rect l="0" t="0" r="r" b="b"/>
                <a:pathLst>
                  <a:path w="50" h="190">
                    <a:moveTo>
                      <a:pt x="50" y="0"/>
                    </a:moveTo>
                    <a:cubicBezTo>
                      <a:pt x="20" y="62"/>
                      <a:pt x="8" y="124"/>
                      <a:pt x="0" y="190"/>
                    </a:cubicBezTo>
                    <a:cubicBezTo>
                      <a:pt x="36" y="190"/>
                      <a:pt x="36" y="190"/>
                      <a:pt x="36" y="190"/>
                    </a:cubicBezTo>
                    <a:cubicBezTo>
                      <a:pt x="40" y="163"/>
                      <a:pt x="44" y="136"/>
                      <a:pt x="50" y="109"/>
                    </a:cubicBezTo>
                    <a:lnTo>
                      <a:pt x="50" y="0"/>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 name="Freeform 3179"/>
              <p:cNvSpPr>
                <a:spLocks/>
              </p:cNvSpPr>
              <p:nvPr/>
            </p:nvSpPr>
            <p:spPr bwMode="auto">
              <a:xfrm>
                <a:off x="883232" y="2262187"/>
                <a:ext cx="1588"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2" name="Freeform 3180"/>
              <p:cNvSpPr>
                <a:spLocks/>
              </p:cNvSpPr>
              <p:nvPr/>
            </p:nvSpPr>
            <p:spPr bwMode="auto">
              <a:xfrm>
                <a:off x="1151519" y="2262187"/>
                <a:ext cx="104775" cy="396875"/>
              </a:xfrm>
              <a:custGeom>
                <a:avLst/>
                <a:gdLst>
                  <a:gd name="T0" fmla="*/ 1 w 51"/>
                  <a:gd name="T1" fmla="*/ 0 h 192"/>
                  <a:gd name="T2" fmla="*/ 1 w 51"/>
                  <a:gd name="T3" fmla="*/ 0 h 192"/>
                  <a:gd name="T4" fmla="*/ 0 w 51"/>
                  <a:gd name="T5" fmla="*/ 106 h 192"/>
                  <a:gd name="T6" fmla="*/ 15 w 51"/>
                  <a:gd name="T7" fmla="*/ 192 h 192"/>
                  <a:gd name="T8" fmla="*/ 51 w 51"/>
                  <a:gd name="T9" fmla="*/ 192 h 192"/>
                  <a:gd name="T10" fmla="*/ 2 w 51"/>
                  <a:gd name="T11" fmla="*/ 0 h 192"/>
                  <a:gd name="T12" fmla="*/ 1 w 51"/>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51" h="192">
                    <a:moveTo>
                      <a:pt x="1" y="0"/>
                    </a:moveTo>
                    <a:cubicBezTo>
                      <a:pt x="1" y="0"/>
                      <a:pt x="1" y="0"/>
                      <a:pt x="1" y="0"/>
                    </a:cubicBezTo>
                    <a:cubicBezTo>
                      <a:pt x="0" y="106"/>
                      <a:pt x="0" y="106"/>
                      <a:pt x="0" y="106"/>
                    </a:cubicBezTo>
                    <a:cubicBezTo>
                      <a:pt x="7" y="134"/>
                      <a:pt x="11" y="163"/>
                      <a:pt x="15" y="192"/>
                    </a:cubicBezTo>
                    <a:cubicBezTo>
                      <a:pt x="51" y="192"/>
                      <a:pt x="51" y="192"/>
                      <a:pt x="51" y="192"/>
                    </a:cubicBezTo>
                    <a:cubicBezTo>
                      <a:pt x="43" y="125"/>
                      <a:pt x="31" y="63"/>
                      <a:pt x="2" y="0"/>
                    </a:cubicBezTo>
                    <a:cubicBezTo>
                      <a:pt x="2" y="0"/>
                      <a:pt x="1" y="0"/>
                      <a:pt x="1" y="0"/>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3" name="Freeform 3181"/>
              <p:cNvSpPr>
                <a:spLocks/>
              </p:cNvSpPr>
              <p:nvPr/>
            </p:nvSpPr>
            <p:spPr bwMode="auto">
              <a:xfrm>
                <a:off x="883232" y="2238374"/>
                <a:ext cx="269875" cy="420687"/>
              </a:xfrm>
              <a:custGeom>
                <a:avLst/>
                <a:gdLst>
                  <a:gd name="T0" fmla="*/ 170 w 170"/>
                  <a:gd name="T1" fmla="*/ 15 h 265"/>
                  <a:gd name="T2" fmla="*/ 170 w 170"/>
                  <a:gd name="T3" fmla="*/ 15 h 265"/>
                  <a:gd name="T4" fmla="*/ 110 w 170"/>
                  <a:gd name="T5" fmla="*/ 0 h 265"/>
                  <a:gd name="T6" fmla="*/ 110 w 170"/>
                  <a:gd name="T7" fmla="*/ 3 h 265"/>
                  <a:gd name="T8" fmla="*/ 93 w 170"/>
                  <a:gd name="T9" fmla="*/ 136 h 265"/>
                  <a:gd name="T10" fmla="*/ 84 w 170"/>
                  <a:gd name="T11" fmla="*/ 211 h 265"/>
                  <a:gd name="T12" fmla="*/ 77 w 170"/>
                  <a:gd name="T13" fmla="*/ 153 h 265"/>
                  <a:gd name="T14" fmla="*/ 58 w 170"/>
                  <a:gd name="T15" fmla="*/ 3 h 265"/>
                  <a:gd name="T16" fmla="*/ 57 w 170"/>
                  <a:gd name="T17" fmla="*/ 0 h 265"/>
                  <a:gd name="T18" fmla="*/ 1 w 170"/>
                  <a:gd name="T19" fmla="*/ 15 h 265"/>
                  <a:gd name="T20" fmla="*/ 0 w 170"/>
                  <a:gd name="T21" fmla="*/ 15 h 265"/>
                  <a:gd name="T22" fmla="*/ 0 w 170"/>
                  <a:gd name="T23" fmla="*/ 15 h 265"/>
                  <a:gd name="T24" fmla="*/ 0 w 170"/>
                  <a:gd name="T25" fmla="*/ 18 h 265"/>
                  <a:gd name="T26" fmla="*/ 0 w 170"/>
                  <a:gd name="T27" fmla="*/ 160 h 265"/>
                  <a:gd name="T28" fmla="*/ 1 w 170"/>
                  <a:gd name="T29" fmla="*/ 265 h 265"/>
                  <a:gd name="T30" fmla="*/ 168 w 170"/>
                  <a:gd name="T31" fmla="*/ 265 h 265"/>
                  <a:gd name="T32" fmla="*/ 169 w 170"/>
                  <a:gd name="T33" fmla="*/ 153 h 265"/>
                  <a:gd name="T34" fmla="*/ 170 w 170"/>
                  <a:gd name="T35" fmla="*/ 1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265">
                    <a:moveTo>
                      <a:pt x="170" y="15"/>
                    </a:moveTo>
                    <a:lnTo>
                      <a:pt x="170" y="15"/>
                    </a:lnTo>
                    <a:lnTo>
                      <a:pt x="110" y="0"/>
                    </a:lnTo>
                    <a:lnTo>
                      <a:pt x="110" y="3"/>
                    </a:lnTo>
                    <a:lnTo>
                      <a:pt x="93" y="136"/>
                    </a:lnTo>
                    <a:lnTo>
                      <a:pt x="84" y="211"/>
                    </a:lnTo>
                    <a:lnTo>
                      <a:pt x="77" y="153"/>
                    </a:lnTo>
                    <a:lnTo>
                      <a:pt x="58" y="3"/>
                    </a:lnTo>
                    <a:lnTo>
                      <a:pt x="57" y="0"/>
                    </a:lnTo>
                    <a:lnTo>
                      <a:pt x="1" y="15"/>
                    </a:lnTo>
                    <a:lnTo>
                      <a:pt x="0" y="15"/>
                    </a:lnTo>
                    <a:lnTo>
                      <a:pt x="0" y="15"/>
                    </a:lnTo>
                    <a:lnTo>
                      <a:pt x="0" y="18"/>
                    </a:lnTo>
                    <a:lnTo>
                      <a:pt x="0" y="160"/>
                    </a:lnTo>
                    <a:lnTo>
                      <a:pt x="1" y="265"/>
                    </a:lnTo>
                    <a:lnTo>
                      <a:pt x="168" y="265"/>
                    </a:lnTo>
                    <a:lnTo>
                      <a:pt x="169" y="153"/>
                    </a:lnTo>
                    <a:lnTo>
                      <a:pt x="170" y="15"/>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 name="Rectangle 3182"/>
              <p:cNvSpPr>
                <a:spLocks noChangeArrowheads="1"/>
              </p:cNvSpPr>
              <p:nvPr/>
            </p:nvSpPr>
            <p:spPr bwMode="auto">
              <a:xfrm>
                <a:off x="1084844" y="2071687"/>
                <a:ext cx="3175" cy="3175"/>
              </a:xfrm>
              <a:prstGeom prst="rect">
                <a:avLst/>
              </a:prstGeom>
              <a:solidFill>
                <a:srgbClr val="FFD60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 name="Freeform 3183"/>
              <p:cNvSpPr>
                <a:spLocks/>
              </p:cNvSpPr>
              <p:nvPr/>
            </p:nvSpPr>
            <p:spPr bwMode="auto">
              <a:xfrm>
                <a:off x="934032" y="2068512"/>
                <a:ext cx="168275" cy="150812"/>
              </a:xfrm>
              <a:custGeom>
                <a:avLst/>
                <a:gdLst>
                  <a:gd name="T0" fmla="*/ 25 w 81"/>
                  <a:gd name="T1" fmla="*/ 73 h 73"/>
                  <a:gd name="T2" fmla="*/ 55 w 81"/>
                  <a:gd name="T3" fmla="*/ 73 h 73"/>
                  <a:gd name="T4" fmla="*/ 60 w 81"/>
                  <a:gd name="T5" fmla="*/ 71 h 73"/>
                  <a:gd name="T6" fmla="*/ 74 w 81"/>
                  <a:gd name="T7" fmla="*/ 43 h 73"/>
                  <a:gd name="T8" fmla="*/ 81 w 81"/>
                  <a:gd name="T9" fmla="*/ 36 h 73"/>
                  <a:gd name="T10" fmla="*/ 81 w 81"/>
                  <a:gd name="T11" fmla="*/ 24 h 73"/>
                  <a:gd name="T12" fmla="*/ 79 w 81"/>
                  <a:gd name="T13" fmla="*/ 19 h 73"/>
                  <a:gd name="T14" fmla="*/ 77 w 81"/>
                  <a:gd name="T15" fmla="*/ 17 h 73"/>
                  <a:gd name="T16" fmla="*/ 74 w 81"/>
                  <a:gd name="T17" fmla="*/ 17 h 73"/>
                  <a:gd name="T18" fmla="*/ 74 w 81"/>
                  <a:gd name="T19" fmla="*/ 12 h 73"/>
                  <a:gd name="T20" fmla="*/ 74 w 81"/>
                  <a:gd name="T21" fmla="*/ 11 h 73"/>
                  <a:gd name="T22" fmla="*/ 74 w 81"/>
                  <a:gd name="T23" fmla="*/ 9 h 73"/>
                  <a:gd name="T24" fmla="*/ 74 w 81"/>
                  <a:gd name="T25" fmla="*/ 7 h 73"/>
                  <a:gd name="T26" fmla="*/ 72 w 81"/>
                  <a:gd name="T27" fmla="*/ 6 h 73"/>
                  <a:gd name="T28" fmla="*/ 72 w 81"/>
                  <a:gd name="T29" fmla="*/ 4 h 73"/>
                  <a:gd name="T30" fmla="*/ 72 w 81"/>
                  <a:gd name="T31" fmla="*/ 2 h 73"/>
                  <a:gd name="T32" fmla="*/ 66 w 81"/>
                  <a:gd name="T33" fmla="*/ 4 h 73"/>
                  <a:gd name="T34" fmla="*/ 66 w 81"/>
                  <a:gd name="T35" fmla="*/ 4 h 73"/>
                  <a:gd name="T36" fmla="*/ 54 w 81"/>
                  <a:gd name="T37" fmla="*/ 0 h 73"/>
                  <a:gd name="T38" fmla="*/ 32 w 81"/>
                  <a:gd name="T39" fmla="*/ 4 h 73"/>
                  <a:gd name="T40" fmla="*/ 10 w 81"/>
                  <a:gd name="T41" fmla="*/ 0 h 73"/>
                  <a:gd name="T42" fmla="*/ 8 w 81"/>
                  <a:gd name="T43" fmla="*/ 4 h 73"/>
                  <a:gd name="T44" fmla="*/ 7 w 81"/>
                  <a:gd name="T45" fmla="*/ 6 h 73"/>
                  <a:gd name="T46" fmla="*/ 7 w 81"/>
                  <a:gd name="T47" fmla="*/ 7 h 73"/>
                  <a:gd name="T48" fmla="*/ 7 w 81"/>
                  <a:gd name="T49" fmla="*/ 9 h 73"/>
                  <a:gd name="T50" fmla="*/ 5 w 81"/>
                  <a:gd name="T51" fmla="*/ 9 h 73"/>
                  <a:gd name="T52" fmla="*/ 5 w 81"/>
                  <a:gd name="T53" fmla="*/ 11 h 73"/>
                  <a:gd name="T54" fmla="*/ 5 w 81"/>
                  <a:gd name="T55" fmla="*/ 12 h 73"/>
                  <a:gd name="T56" fmla="*/ 5 w 81"/>
                  <a:gd name="T57" fmla="*/ 17 h 73"/>
                  <a:gd name="T58" fmla="*/ 1 w 81"/>
                  <a:gd name="T59" fmla="*/ 20 h 73"/>
                  <a:gd name="T60" fmla="*/ 0 w 81"/>
                  <a:gd name="T61" fmla="*/ 24 h 73"/>
                  <a:gd name="T62" fmla="*/ 0 w 81"/>
                  <a:gd name="T63" fmla="*/ 36 h 73"/>
                  <a:gd name="T64" fmla="*/ 5 w 81"/>
                  <a:gd name="T65" fmla="*/ 43 h 73"/>
                  <a:gd name="T66" fmla="*/ 20 w 81"/>
                  <a:gd name="T67" fmla="*/ 70 h 73"/>
                  <a:gd name="T68" fmla="*/ 25 w 81"/>
                  <a:gd name="T6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73">
                    <a:moveTo>
                      <a:pt x="25" y="73"/>
                    </a:moveTo>
                    <a:cubicBezTo>
                      <a:pt x="55" y="73"/>
                      <a:pt x="55" y="73"/>
                      <a:pt x="55" y="73"/>
                    </a:cubicBezTo>
                    <a:cubicBezTo>
                      <a:pt x="57" y="73"/>
                      <a:pt x="58" y="72"/>
                      <a:pt x="60" y="71"/>
                    </a:cubicBezTo>
                    <a:cubicBezTo>
                      <a:pt x="67" y="63"/>
                      <a:pt x="74" y="43"/>
                      <a:pt x="74" y="43"/>
                    </a:cubicBezTo>
                    <a:cubicBezTo>
                      <a:pt x="77" y="43"/>
                      <a:pt x="81" y="39"/>
                      <a:pt x="81" y="36"/>
                    </a:cubicBezTo>
                    <a:cubicBezTo>
                      <a:pt x="81" y="24"/>
                      <a:pt x="81" y="24"/>
                      <a:pt x="81" y="24"/>
                    </a:cubicBezTo>
                    <a:cubicBezTo>
                      <a:pt x="81" y="22"/>
                      <a:pt x="80" y="20"/>
                      <a:pt x="79" y="19"/>
                    </a:cubicBezTo>
                    <a:cubicBezTo>
                      <a:pt x="78" y="18"/>
                      <a:pt x="78" y="18"/>
                      <a:pt x="77" y="17"/>
                    </a:cubicBezTo>
                    <a:cubicBezTo>
                      <a:pt x="76" y="17"/>
                      <a:pt x="76" y="17"/>
                      <a:pt x="74" y="17"/>
                    </a:cubicBezTo>
                    <a:cubicBezTo>
                      <a:pt x="74" y="12"/>
                      <a:pt x="74" y="12"/>
                      <a:pt x="74" y="12"/>
                    </a:cubicBezTo>
                    <a:cubicBezTo>
                      <a:pt x="74" y="12"/>
                      <a:pt x="74" y="12"/>
                      <a:pt x="74" y="11"/>
                    </a:cubicBezTo>
                    <a:cubicBezTo>
                      <a:pt x="74" y="11"/>
                      <a:pt x="74" y="11"/>
                      <a:pt x="74" y="9"/>
                    </a:cubicBezTo>
                    <a:cubicBezTo>
                      <a:pt x="74" y="9"/>
                      <a:pt x="74" y="9"/>
                      <a:pt x="74" y="7"/>
                    </a:cubicBezTo>
                    <a:cubicBezTo>
                      <a:pt x="74" y="6"/>
                      <a:pt x="74" y="6"/>
                      <a:pt x="72" y="6"/>
                    </a:cubicBezTo>
                    <a:cubicBezTo>
                      <a:pt x="72" y="4"/>
                      <a:pt x="72" y="4"/>
                      <a:pt x="72" y="4"/>
                    </a:cubicBezTo>
                    <a:cubicBezTo>
                      <a:pt x="72" y="4"/>
                      <a:pt x="72" y="4"/>
                      <a:pt x="72" y="2"/>
                    </a:cubicBezTo>
                    <a:cubicBezTo>
                      <a:pt x="69" y="4"/>
                      <a:pt x="68" y="4"/>
                      <a:pt x="66" y="4"/>
                    </a:cubicBezTo>
                    <a:cubicBezTo>
                      <a:pt x="66" y="4"/>
                      <a:pt x="66" y="4"/>
                      <a:pt x="66" y="4"/>
                    </a:cubicBezTo>
                    <a:cubicBezTo>
                      <a:pt x="60" y="4"/>
                      <a:pt x="55" y="2"/>
                      <a:pt x="54" y="0"/>
                    </a:cubicBezTo>
                    <a:cubicBezTo>
                      <a:pt x="49" y="2"/>
                      <a:pt x="40" y="4"/>
                      <a:pt x="32" y="4"/>
                    </a:cubicBezTo>
                    <a:cubicBezTo>
                      <a:pt x="24" y="4"/>
                      <a:pt x="15" y="2"/>
                      <a:pt x="10" y="0"/>
                    </a:cubicBezTo>
                    <a:cubicBezTo>
                      <a:pt x="10" y="2"/>
                      <a:pt x="8" y="2"/>
                      <a:pt x="8" y="4"/>
                    </a:cubicBezTo>
                    <a:cubicBezTo>
                      <a:pt x="7" y="6"/>
                      <a:pt x="7" y="6"/>
                      <a:pt x="7" y="6"/>
                    </a:cubicBezTo>
                    <a:cubicBezTo>
                      <a:pt x="7" y="7"/>
                      <a:pt x="7" y="7"/>
                      <a:pt x="7" y="7"/>
                    </a:cubicBezTo>
                    <a:cubicBezTo>
                      <a:pt x="7" y="9"/>
                      <a:pt x="7" y="9"/>
                      <a:pt x="7" y="9"/>
                    </a:cubicBezTo>
                    <a:cubicBezTo>
                      <a:pt x="5" y="9"/>
                      <a:pt x="5" y="9"/>
                      <a:pt x="5" y="9"/>
                    </a:cubicBezTo>
                    <a:cubicBezTo>
                      <a:pt x="5" y="11"/>
                      <a:pt x="5" y="11"/>
                      <a:pt x="5" y="11"/>
                    </a:cubicBezTo>
                    <a:cubicBezTo>
                      <a:pt x="5" y="12"/>
                      <a:pt x="5" y="12"/>
                      <a:pt x="5" y="12"/>
                    </a:cubicBezTo>
                    <a:cubicBezTo>
                      <a:pt x="5" y="17"/>
                      <a:pt x="5" y="17"/>
                      <a:pt x="5" y="17"/>
                    </a:cubicBezTo>
                    <a:cubicBezTo>
                      <a:pt x="3" y="17"/>
                      <a:pt x="2" y="18"/>
                      <a:pt x="1" y="20"/>
                    </a:cubicBezTo>
                    <a:cubicBezTo>
                      <a:pt x="0" y="21"/>
                      <a:pt x="0" y="22"/>
                      <a:pt x="0" y="24"/>
                    </a:cubicBezTo>
                    <a:cubicBezTo>
                      <a:pt x="0" y="36"/>
                      <a:pt x="0" y="36"/>
                      <a:pt x="0" y="36"/>
                    </a:cubicBezTo>
                    <a:cubicBezTo>
                      <a:pt x="0" y="39"/>
                      <a:pt x="2" y="43"/>
                      <a:pt x="5" y="43"/>
                    </a:cubicBezTo>
                    <a:cubicBezTo>
                      <a:pt x="5" y="43"/>
                      <a:pt x="12" y="63"/>
                      <a:pt x="20" y="70"/>
                    </a:cubicBezTo>
                    <a:cubicBezTo>
                      <a:pt x="21" y="72"/>
                      <a:pt x="23" y="73"/>
                      <a:pt x="25" y="73"/>
                    </a:cubicBezTo>
                    <a:close/>
                  </a:path>
                </a:pathLst>
              </a:custGeom>
              <a:solidFill>
                <a:srgbClr val="CEA57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 name="Rectangle 3184"/>
              <p:cNvSpPr>
                <a:spLocks noChangeArrowheads="1"/>
              </p:cNvSpPr>
              <p:nvPr/>
            </p:nvSpPr>
            <p:spPr bwMode="auto">
              <a:xfrm>
                <a:off x="1084844" y="2412507"/>
                <a:ext cx="1185416" cy="153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defRPr/>
                </a:pPr>
                <a:r>
                  <a:rPr lang="en-US" altLang="en-US" sz="980" kern="0" spc="-29" dirty="0">
                    <a:solidFill>
                      <a:srgbClr val="FFFFFF"/>
                    </a:solidFill>
                    <a:latin typeface="Segoe UI" panose="020B0502040204020203" pitchFamily="34" charset="0"/>
                  </a:rPr>
                  <a:t>Collaboration blockers</a:t>
                </a:r>
                <a:endParaRPr lang="en-US" altLang="en-US" sz="980" kern="0" spc="-29" dirty="0">
                  <a:solidFill>
                    <a:srgbClr val="505050"/>
                  </a:solidFill>
                  <a:latin typeface="Segoe UI" panose="020B0502040204020203" pitchFamily="34" charset="0"/>
                </a:endParaRPr>
              </a:p>
            </p:txBody>
          </p:sp>
        </p:grpSp>
      </p:grpSp>
      <p:grpSp>
        <p:nvGrpSpPr>
          <p:cNvPr id="57" name="Group 56"/>
          <p:cNvGrpSpPr/>
          <p:nvPr/>
        </p:nvGrpSpPr>
        <p:grpSpPr>
          <a:xfrm>
            <a:off x="2809109" y="5106563"/>
            <a:ext cx="2267519" cy="787605"/>
            <a:chOff x="2940049" y="5173662"/>
            <a:chExt cx="2312987" cy="803398"/>
          </a:xfrm>
        </p:grpSpPr>
        <p:sp>
          <p:nvSpPr>
            <p:cNvPr id="405" name="Rectangle 3696"/>
            <p:cNvSpPr>
              <a:spLocks noChangeArrowheads="1"/>
            </p:cNvSpPr>
            <p:nvPr/>
          </p:nvSpPr>
          <p:spPr bwMode="auto">
            <a:xfrm>
              <a:off x="2940049" y="5478462"/>
              <a:ext cx="2312987" cy="49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20000"/>
                </a:lnSpc>
              </a:pPr>
              <a:r>
                <a:rPr lang="en-US" altLang="en-US" sz="882" b="1" dirty="0">
                  <a:solidFill>
                    <a:srgbClr val="002050"/>
                  </a:solidFill>
                  <a:latin typeface="Segoe UI" panose="020B0502040204020203" pitchFamily="34" charset="0"/>
                </a:rPr>
                <a:t>DevOps</a:t>
              </a:r>
              <a:r>
                <a:rPr lang="en-US" altLang="en-US" sz="882" dirty="0">
                  <a:solidFill>
                    <a:srgbClr val="002050"/>
                  </a:solidFill>
                  <a:latin typeface="Segoe UI" panose="020B0502040204020203" pitchFamily="34" charset="0"/>
                </a:rPr>
                <a:t> was being initiated by</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more development teams than IT Ops</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teams by about a </a:t>
              </a:r>
              <a:r>
                <a:rPr lang="en-US" altLang="en-US" sz="882" b="1" dirty="0">
                  <a:solidFill>
                    <a:srgbClr val="002050"/>
                  </a:solidFill>
                  <a:latin typeface="Segoe UI" panose="020B0502040204020203" pitchFamily="34" charset="0"/>
                </a:rPr>
                <a:t>40%</a:t>
              </a:r>
              <a:r>
                <a:rPr lang="en-US" altLang="en-US" sz="882" dirty="0">
                  <a:solidFill>
                    <a:srgbClr val="002050"/>
                  </a:solidFill>
                  <a:latin typeface="Segoe UI" panose="020B0502040204020203" pitchFamily="34" charset="0"/>
                </a:rPr>
                <a:t> to </a:t>
              </a:r>
              <a:r>
                <a:rPr lang="en-US" altLang="en-US" sz="882" b="1" dirty="0">
                  <a:solidFill>
                    <a:srgbClr val="002050"/>
                  </a:solidFill>
                  <a:latin typeface="Segoe UI" panose="020B0502040204020203" pitchFamily="34" charset="0"/>
                </a:rPr>
                <a:t>33%</a:t>
              </a:r>
              <a:r>
                <a:rPr lang="en-US" altLang="en-US" sz="882" dirty="0">
                  <a:solidFill>
                    <a:srgbClr val="002050"/>
                  </a:solidFill>
                  <a:latin typeface="Segoe UI" panose="020B0502040204020203" pitchFamily="34" charset="0"/>
                </a:rPr>
                <a:t> margin</a:t>
              </a:r>
              <a:endParaRPr lang="en-US" altLang="en-US" sz="1765" b="1" dirty="0">
                <a:solidFill>
                  <a:srgbClr val="505050"/>
                </a:solidFill>
                <a:latin typeface="Segoe UI" panose="020B0502040204020203" pitchFamily="34" charset="0"/>
              </a:endParaRPr>
            </a:p>
          </p:txBody>
        </p:sp>
        <p:grpSp>
          <p:nvGrpSpPr>
            <p:cNvPr id="56" name="Group 55"/>
            <p:cNvGrpSpPr/>
            <p:nvPr/>
          </p:nvGrpSpPr>
          <p:grpSpPr>
            <a:xfrm>
              <a:off x="2941637" y="5173662"/>
              <a:ext cx="1600200" cy="212726"/>
              <a:chOff x="2941637" y="5173662"/>
              <a:chExt cx="1600200" cy="212726"/>
            </a:xfrm>
          </p:grpSpPr>
          <p:grpSp>
            <p:nvGrpSpPr>
              <p:cNvPr id="583" name="Group 582"/>
              <p:cNvGrpSpPr/>
              <p:nvPr/>
            </p:nvGrpSpPr>
            <p:grpSpPr>
              <a:xfrm>
                <a:off x="3800474" y="5173662"/>
                <a:ext cx="741363" cy="212726"/>
                <a:chOff x="3267074" y="5108575"/>
                <a:chExt cx="741363" cy="212726"/>
              </a:xfrm>
            </p:grpSpPr>
            <p:sp>
              <p:nvSpPr>
                <p:cNvPr id="406" name="Freeform 3709"/>
                <p:cNvSpPr>
                  <a:spLocks/>
                </p:cNvSpPr>
                <p:nvPr/>
              </p:nvSpPr>
              <p:spPr bwMode="auto">
                <a:xfrm>
                  <a:off x="3640137" y="5164138"/>
                  <a:ext cx="80963" cy="157163"/>
                </a:xfrm>
                <a:custGeom>
                  <a:avLst/>
                  <a:gdLst>
                    <a:gd name="T0" fmla="*/ 0 w 51"/>
                    <a:gd name="T1" fmla="*/ 0 h 99"/>
                    <a:gd name="T2" fmla="*/ 51 w 51"/>
                    <a:gd name="T3" fmla="*/ 0 h 99"/>
                    <a:gd name="T4" fmla="*/ 51 w 51"/>
                    <a:gd name="T5" fmla="*/ 99 h 99"/>
                    <a:gd name="T6" fmla="*/ 0 w 51"/>
                    <a:gd name="T7" fmla="*/ 99 h 99"/>
                    <a:gd name="T8" fmla="*/ 0 w 51"/>
                    <a:gd name="T9" fmla="*/ 0 h 99"/>
                    <a:gd name="T10" fmla="*/ 0 w 51"/>
                    <a:gd name="T11" fmla="*/ 0 h 99"/>
                  </a:gdLst>
                  <a:ahLst/>
                  <a:cxnLst>
                    <a:cxn ang="0">
                      <a:pos x="T0" y="T1"/>
                    </a:cxn>
                    <a:cxn ang="0">
                      <a:pos x="T2" y="T3"/>
                    </a:cxn>
                    <a:cxn ang="0">
                      <a:pos x="T4" y="T5"/>
                    </a:cxn>
                    <a:cxn ang="0">
                      <a:pos x="T6" y="T7"/>
                    </a:cxn>
                    <a:cxn ang="0">
                      <a:pos x="T8" y="T9"/>
                    </a:cxn>
                    <a:cxn ang="0">
                      <a:pos x="T10" y="T11"/>
                    </a:cxn>
                  </a:cxnLst>
                  <a:rect l="0" t="0" r="r" b="b"/>
                  <a:pathLst>
                    <a:path w="51" h="99">
                      <a:moveTo>
                        <a:pt x="0" y="0"/>
                      </a:moveTo>
                      <a:lnTo>
                        <a:pt x="51" y="0"/>
                      </a:lnTo>
                      <a:lnTo>
                        <a:pt x="51" y="99"/>
                      </a:lnTo>
                      <a:lnTo>
                        <a:pt x="0" y="99"/>
                      </a:lnTo>
                      <a:lnTo>
                        <a:pt x="0" y="0"/>
                      </a:lnTo>
                      <a:lnTo>
                        <a:pt x="0" y="0"/>
                      </a:ln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7" name="Freeform 3710"/>
                <p:cNvSpPr>
                  <a:spLocks/>
                </p:cNvSpPr>
                <p:nvPr/>
              </p:nvSpPr>
              <p:spPr bwMode="auto">
                <a:xfrm>
                  <a:off x="3267074" y="5108575"/>
                  <a:ext cx="373063" cy="212725"/>
                </a:xfrm>
                <a:custGeom>
                  <a:avLst/>
                  <a:gdLst>
                    <a:gd name="T0" fmla="*/ 0 w 181"/>
                    <a:gd name="T1" fmla="*/ 54 h 103"/>
                    <a:gd name="T2" fmla="*/ 9 w 181"/>
                    <a:gd name="T3" fmla="*/ 46 h 103"/>
                    <a:gd name="T4" fmla="*/ 9 w 181"/>
                    <a:gd name="T5" fmla="*/ 46 h 103"/>
                    <a:gd name="T6" fmla="*/ 9 w 181"/>
                    <a:gd name="T7" fmla="*/ 46 h 103"/>
                    <a:gd name="T8" fmla="*/ 85 w 181"/>
                    <a:gd name="T9" fmla="*/ 46 h 103"/>
                    <a:gd name="T10" fmla="*/ 85 w 181"/>
                    <a:gd name="T11" fmla="*/ 42 h 103"/>
                    <a:gd name="T12" fmla="*/ 23 w 181"/>
                    <a:gd name="T13" fmla="*/ 42 h 103"/>
                    <a:gd name="T14" fmla="*/ 20 w 181"/>
                    <a:gd name="T15" fmla="*/ 41 h 103"/>
                    <a:gd name="T16" fmla="*/ 15 w 181"/>
                    <a:gd name="T17" fmla="*/ 34 h 103"/>
                    <a:gd name="T18" fmla="*/ 23 w 181"/>
                    <a:gd name="T19" fmla="*/ 25 h 103"/>
                    <a:gd name="T20" fmla="*/ 24 w 181"/>
                    <a:gd name="T21" fmla="*/ 25 h 103"/>
                    <a:gd name="T22" fmla="*/ 85 w 181"/>
                    <a:gd name="T23" fmla="*/ 25 h 103"/>
                    <a:gd name="T24" fmla="*/ 103 w 181"/>
                    <a:gd name="T25" fmla="*/ 25 h 103"/>
                    <a:gd name="T26" fmla="*/ 150 w 181"/>
                    <a:gd name="T27" fmla="*/ 71 h 103"/>
                    <a:gd name="T28" fmla="*/ 152 w 181"/>
                    <a:gd name="T29" fmla="*/ 68 h 103"/>
                    <a:gd name="T30" fmla="*/ 150 w 181"/>
                    <a:gd name="T31" fmla="*/ 65 h 103"/>
                    <a:gd name="T32" fmla="*/ 108 w 181"/>
                    <a:gd name="T33" fmla="*/ 22 h 103"/>
                    <a:gd name="T34" fmla="*/ 108 w 181"/>
                    <a:gd name="T35" fmla="*/ 20 h 103"/>
                    <a:gd name="T36" fmla="*/ 69 w 181"/>
                    <a:gd name="T37" fmla="*/ 20 h 103"/>
                    <a:gd name="T38" fmla="*/ 69 w 181"/>
                    <a:gd name="T39" fmla="*/ 20 h 103"/>
                    <a:gd name="T40" fmla="*/ 60 w 181"/>
                    <a:gd name="T41" fmla="*/ 10 h 103"/>
                    <a:gd name="T42" fmla="*/ 69 w 181"/>
                    <a:gd name="T43" fmla="*/ 0 h 103"/>
                    <a:gd name="T44" fmla="*/ 70 w 181"/>
                    <a:gd name="T45" fmla="*/ 0 h 103"/>
                    <a:gd name="T46" fmla="*/ 70 w 181"/>
                    <a:gd name="T47" fmla="*/ 0 h 103"/>
                    <a:gd name="T48" fmla="*/ 152 w 181"/>
                    <a:gd name="T49" fmla="*/ 0 h 103"/>
                    <a:gd name="T50" fmla="*/ 181 w 181"/>
                    <a:gd name="T51" fmla="*/ 29 h 103"/>
                    <a:gd name="T52" fmla="*/ 181 w 181"/>
                    <a:gd name="T53" fmla="*/ 62 h 103"/>
                    <a:gd name="T54" fmla="*/ 181 w 181"/>
                    <a:gd name="T55" fmla="*/ 103 h 103"/>
                    <a:gd name="T56" fmla="*/ 35 w 181"/>
                    <a:gd name="T57" fmla="*/ 103 h 103"/>
                    <a:gd name="T58" fmla="*/ 27 w 181"/>
                    <a:gd name="T59" fmla="*/ 95 h 103"/>
                    <a:gd name="T60" fmla="*/ 35 w 181"/>
                    <a:gd name="T61" fmla="*/ 87 h 103"/>
                    <a:gd name="T62" fmla="*/ 85 w 181"/>
                    <a:gd name="T63" fmla="*/ 87 h 103"/>
                    <a:gd name="T64" fmla="*/ 85 w 181"/>
                    <a:gd name="T65" fmla="*/ 83 h 103"/>
                    <a:gd name="T66" fmla="*/ 23 w 181"/>
                    <a:gd name="T67" fmla="*/ 83 h 103"/>
                    <a:gd name="T68" fmla="*/ 21 w 181"/>
                    <a:gd name="T69" fmla="*/ 82 h 103"/>
                    <a:gd name="T70" fmla="*/ 15 w 181"/>
                    <a:gd name="T71" fmla="*/ 75 h 103"/>
                    <a:gd name="T72" fmla="*/ 23 w 181"/>
                    <a:gd name="T73" fmla="*/ 66 h 103"/>
                    <a:gd name="T74" fmla="*/ 23 w 181"/>
                    <a:gd name="T75" fmla="*/ 66 h 103"/>
                    <a:gd name="T76" fmla="*/ 23 w 181"/>
                    <a:gd name="T77" fmla="*/ 66 h 103"/>
                    <a:gd name="T78" fmla="*/ 85 w 181"/>
                    <a:gd name="T79" fmla="*/ 66 h 103"/>
                    <a:gd name="T80" fmla="*/ 85 w 181"/>
                    <a:gd name="T81" fmla="*/ 62 h 103"/>
                    <a:gd name="T82" fmla="*/ 9 w 181"/>
                    <a:gd name="T83" fmla="*/ 62 h 103"/>
                    <a:gd name="T84" fmla="*/ 7 w 181"/>
                    <a:gd name="T85" fmla="*/ 62 h 103"/>
                    <a:gd name="T86" fmla="*/ 0 w 181"/>
                    <a:gd name="T87" fmla="*/ 5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03">
                      <a:moveTo>
                        <a:pt x="0" y="54"/>
                      </a:moveTo>
                      <a:cubicBezTo>
                        <a:pt x="0" y="49"/>
                        <a:pt x="5" y="46"/>
                        <a:pt x="9" y="46"/>
                      </a:cubicBezTo>
                      <a:cubicBezTo>
                        <a:pt x="9" y="46"/>
                        <a:pt x="9" y="46"/>
                        <a:pt x="9" y="46"/>
                      </a:cubicBezTo>
                      <a:cubicBezTo>
                        <a:pt x="9" y="46"/>
                        <a:pt x="9" y="46"/>
                        <a:pt x="9" y="46"/>
                      </a:cubicBezTo>
                      <a:cubicBezTo>
                        <a:pt x="85" y="46"/>
                        <a:pt x="85" y="46"/>
                        <a:pt x="85" y="46"/>
                      </a:cubicBezTo>
                      <a:cubicBezTo>
                        <a:pt x="85" y="42"/>
                        <a:pt x="85" y="42"/>
                        <a:pt x="85" y="42"/>
                      </a:cubicBezTo>
                      <a:cubicBezTo>
                        <a:pt x="23" y="42"/>
                        <a:pt x="23" y="42"/>
                        <a:pt x="23" y="42"/>
                      </a:cubicBezTo>
                      <a:cubicBezTo>
                        <a:pt x="22" y="42"/>
                        <a:pt x="21" y="42"/>
                        <a:pt x="20" y="41"/>
                      </a:cubicBezTo>
                      <a:cubicBezTo>
                        <a:pt x="17" y="40"/>
                        <a:pt x="15" y="37"/>
                        <a:pt x="15" y="34"/>
                      </a:cubicBezTo>
                      <a:cubicBezTo>
                        <a:pt x="15" y="29"/>
                        <a:pt x="18" y="25"/>
                        <a:pt x="23" y="25"/>
                      </a:cubicBezTo>
                      <a:cubicBezTo>
                        <a:pt x="24" y="25"/>
                        <a:pt x="24" y="25"/>
                        <a:pt x="24" y="25"/>
                      </a:cubicBezTo>
                      <a:cubicBezTo>
                        <a:pt x="30" y="25"/>
                        <a:pt x="85" y="25"/>
                        <a:pt x="85" y="25"/>
                      </a:cubicBezTo>
                      <a:cubicBezTo>
                        <a:pt x="103" y="25"/>
                        <a:pt x="103" y="25"/>
                        <a:pt x="103" y="25"/>
                      </a:cubicBezTo>
                      <a:cubicBezTo>
                        <a:pt x="104" y="51"/>
                        <a:pt x="125" y="71"/>
                        <a:pt x="150" y="71"/>
                      </a:cubicBezTo>
                      <a:cubicBezTo>
                        <a:pt x="151" y="71"/>
                        <a:pt x="152" y="69"/>
                        <a:pt x="152" y="68"/>
                      </a:cubicBezTo>
                      <a:cubicBezTo>
                        <a:pt x="152" y="66"/>
                        <a:pt x="151" y="65"/>
                        <a:pt x="150" y="65"/>
                      </a:cubicBezTo>
                      <a:cubicBezTo>
                        <a:pt x="127" y="65"/>
                        <a:pt x="108" y="46"/>
                        <a:pt x="108" y="22"/>
                      </a:cubicBezTo>
                      <a:cubicBezTo>
                        <a:pt x="108" y="22"/>
                        <a:pt x="108" y="21"/>
                        <a:pt x="108" y="20"/>
                      </a:cubicBezTo>
                      <a:cubicBezTo>
                        <a:pt x="69" y="20"/>
                        <a:pt x="69" y="20"/>
                        <a:pt x="69" y="20"/>
                      </a:cubicBezTo>
                      <a:cubicBezTo>
                        <a:pt x="69" y="20"/>
                        <a:pt x="69" y="20"/>
                        <a:pt x="69" y="20"/>
                      </a:cubicBezTo>
                      <a:cubicBezTo>
                        <a:pt x="64" y="20"/>
                        <a:pt x="60" y="15"/>
                        <a:pt x="60" y="10"/>
                      </a:cubicBezTo>
                      <a:cubicBezTo>
                        <a:pt x="60" y="4"/>
                        <a:pt x="64" y="0"/>
                        <a:pt x="69" y="0"/>
                      </a:cubicBezTo>
                      <a:cubicBezTo>
                        <a:pt x="69" y="0"/>
                        <a:pt x="69" y="0"/>
                        <a:pt x="70" y="0"/>
                      </a:cubicBezTo>
                      <a:cubicBezTo>
                        <a:pt x="70" y="0"/>
                        <a:pt x="70" y="0"/>
                        <a:pt x="70" y="0"/>
                      </a:cubicBezTo>
                      <a:cubicBezTo>
                        <a:pt x="152" y="0"/>
                        <a:pt x="152" y="0"/>
                        <a:pt x="152" y="0"/>
                      </a:cubicBezTo>
                      <a:cubicBezTo>
                        <a:pt x="169" y="0"/>
                        <a:pt x="181" y="12"/>
                        <a:pt x="181" y="29"/>
                      </a:cubicBezTo>
                      <a:cubicBezTo>
                        <a:pt x="181" y="62"/>
                        <a:pt x="181" y="62"/>
                        <a:pt x="181" y="62"/>
                      </a:cubicBezTo>
                      <a:cubicBezTo>
                        <a:pt x="181" y="103"/>
                        <a:pt x="181" y="103"/>
                        <a:pt x="181" y="103"/>
                      </a:cubicBezTo>
                      <a:cubicBezTo>
                        <a:pt x="35" y="103"/>
                        <a:pt x="35" y="103"/>
                        <a:pt x="35" y="103"/>
                      </a:cubicBezTo>
                      <a:cubicBezTo>
                        <a:pt x="30" y="103"/>
                        <a:pt x="27" y="99"/>
                        <a:pt x="27" y="95"/>
                      </a:cubicBezTo>
                      <a:cubicBezTo>
                        <a:pt x="27" y="90"/>
                        <a:pt x="30" y="87"/>
                        <a:pt x="35" y="87"/>
                      </a:cubicBezTo>
                      <a:cubicBezTo>
                        <a:pt x="35" y="87"/>
                        <a:pt x="85" y="87"/>
                        <a:pt x="85" y="87"/>
                      </a:cubicBezTo>
                      <a:cubicBezTo>
                        <a:pt x="85" y="83"/>
                        <a:pt x="85" y="83"/>
                        <a:pt x="85" y="83"/>
                      </a:cubicBezTo>
                      <a:cubicBezTo>
                        <a:pt x="23" y="83"/>
                        <a:pt x="23" y="83"/>
                        <a:pt x="23" y="83"/>
                      </a:cubicBezTo>
                      <a:cubicBezTo>
                        <a:pt x="22" y="83"/>
                        <a:pt x="22" y="82"/>
                        <a:pt x="21" y="82"/>
                      </a:cubicBezTo>
                      <a:cubicBezTo>
                        <a:pt x="17" y="81"/>
                        <a:pt x="15" y="78"/>
                        <a:pt x="15" y="75"/>
                      </a:cubicBezTo>
                      <a:cubicBezTo>
                        <a:pt x="15" y="70"/>
                        <a:pt x="18" y="66"/>
                        <a:pt x="23" y="66"/>
                      </a:cubicBezTo>
                      <a:cubicBezTo>
                        <a:pt x="23" y="66"/>
                        <a:pt x="23" y="66"/>
                        <a:pt x="23" y="66"/>
                      </a:cubicBezTo>
                      <a:cubicBezTo>
                        <a:pt x="23" y="66"/>
                        <a:pt x="23" y="66"/>
                        <a:pt x="23" y="66"/>
                      </a:cubicBezTo>
                      <a:cubicBezTo>
                        <a:pt x="85" y="66"/>
                        <a:pt x="85" y="66"/>
                        <a:pt x="85" y="66"/>
                      </a:cubicBezTo>
                      <a:cubicBezTo>
                        <a:pt x="85" y="62"/>
                        <a:pt x="85" y="62"/>
                        <a:pt x="85" y="62"/>
                      </a:cubicBezTo>
                      <a:cubicBezTo>
                        <a:pt x="9" y="62"/>
                        <a:pt x="9" y="62"/>
                        <a:pt x="9" y="62"/>
                      </a:cubicBezTo>
                      <a:cubicBezTo>
                        <a:pt x="8" y="62"/>
                        <a:pt x="7" y="62"/>
                        <a:pt x="7" y="62"/>
                      </a:cubicBezTo>
                      <a:cubicBezTo>
                        <a:pt x="3" y="61"/>
                        <a:pt x="0" y="58"/>
                        <a:pt x="0" y="54"/>
                      </a:cubicBez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8" name="Freeform 3711"/>
                <p:cNvSpPr>
                  <a:spLocks/>
                </p:cNvSpPr>
                <p:nvPr/>
              </p:nvSpPr>
              <p:spPr bwMode="auto">
                <a:xfrm>
                  <a:off x="3721099" y="5164138"/>
                  <a:ext cx="287338" cy="157163"/>
                </a:xfrm>
                <a:custGeom>
                  <a:avLst/>
                  <a:gdLst>
                    <a:gd name="T0" fmla="*/ 0 w 181"/>
                    <a:gd name="T1" fmla="*/ 0 h 99"/>
                    <a:gd name="T2" fmla="*/ 181 w 181"/>
                    <a:gd name="T3" fmla="*/ 0 h 99"/>
                    <a:gd name="T4" fmla="*/ 181 w 181"/>
                    <a:gd name="T5" fmla="*/ 99 h 99"/>
                    <a:gd name="T6" fmla="*/ 0 w 181"/>
                    <a:gd name="T7" fmla="*/ 99 h 99"/>
                    <a:gd name="T8" fmla="*/ 0 w 181"/>
                    <a:gd name="T9" fmla="*/ 0 h 99"/>
                    <a:gd name="T10" fmla="*/ 0 w 181"/>
                    <a:gd name="T11" fmla="*/ 0 h 99"/>
                  </a:gdLst>
                  <a:ahLst/>
                  <a:cxnLst>
                    <a:cxn ang="0">
                      <a:pos x="T0" y="T1"/>
                    </a:cxn>
                    <a:cxn ang="0">
                      <a:pos x="T2" y="T3"/>
                    </a:cxn>
                    <a:cxn ang="0">
                      <a:pos x="T4" y="T5"/>
                    </a:cxn>
                    <a:cxn ang="0">
                      <a:pos x="T6" y="T7"/>
                    </a:cxn>
                    <a:cxn ang="0">
                      <a:pos x="T8" y="T9"/>
                    </a:cxn>
                    <a:cxn ang="0">
                      <a:pos x="T10" y="T11"/>
                    </a:cxn>
                  </a:cxnLst>
                  <a:rect l="0" t="0" r="r" b="b"/>
                  <a:pathLst>
                    <a:path w="181" h="99">
                      <a:moveTo>
                        <a:pt x="0" y="0"/>
                      </a:moveTo>
                      <a:lnTo>
                        <a:pt x="181" y="0"/>
                      </a:lnTo>
                      <a:lnTo>
                        <a:pt x="181" y="99"/>
                      </a:lnTo>
                      <a:lnTo>
                        <a:pt x="0" y="99"/>
                      </a:lnTo>
                      <a:lnTo>
                        <a:pt x="0" y="0"/>
                      </a:lnTo>
                      <a:lnTo>
                        <a:pt x="0" y="0"/>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9" name="Oval 3712"/>
                <p:cNvSpPr>
                  <a:spLocks noChangeArrowheads="1"/>
                </p:cNvSpPr>
                <p:nvPr/>
              </p:nvSpPr>
              <p:spPr bwMode="auto">
                <a:xfrm>
                  <a:off x="3665537" y="5268913"/>
                  <a:ext cx="26988" cy="2698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nvGrpSpPr>
              <p:cNvPr id="22" name="Group 21"/>
              <p:cNvGrpSpPr/>
              <p:nvPr/>
            </p:nvGrpSpPr>
            <p:grpSpPr>
              <a:xfrm>
                <a:off x="2941637" y="5173662"/>
                <a:ext cx="741362" cy="212726"/>
                <a:chOff x="2789237" y="5173662"/>
                <a:chExt cx="741362" cy="212726"/>
              </a:xfrm>
            </p:grpSpPr>
            <p:sp>
              <p:nvSpPr>
                <p:cNvPr id="410" name="Freeform 3713"/>
                <p:cNvSpPr>
                  <a:spLocks/>
                </p:cNvSpPr>
                <p:nvPr/>
              </p:nvSpPr>
              <p:spPr bwMode="auto">
                <a:xfrm>
                  <a:off x="3462337" y="5316537"/>
                  <a:ext cx="26988" cy="23813"/>
                </a:xfrm>
                <a:custGeom>
                  <a:avLst/>
                  <a:gdLst>
                    <a:gd name="T0" fmla="*/ 13 w 13"/>
                    <a:gd name="T1" fmla="*/ 0 h 12"/>
                    <a:gd name="T2" fmla="*/ 7 w 13"/>
                    <a:gd name="T3" fmla="*/ 0 h 12"/>
                    <a:gd name="T4" fmla="*/ 0 w 13"/>
                    <a:gd name="T5" fmla="*/ 6 h 12"/>
                    <a:gd name="T6" fmla="*/ 7 w 13"/>
                    <a:gd name="T7" fmla="*/ 12 h 12"/>
                    <a:gd name="T8" fmla="*/ 13 w 13"/>
                    <a:gd name="T9" fmla="*/ 12 h 12"/>
                    <a:gd name="T10" fmla="*/ 13 w 13"/>
                    <a:gd name="T11" fmla="*/ 0 h 12"/>
                    <a:gd name="T12" fmla="*/ 13 w 1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13" y="0"/>
                      </a:moveTo>
                      <a:cubicBezTo>
                        <a:pt x="7" y="0"/>
                        <a:pt x="7" y="0"/>
                        <a:pt x="7" y="0"/>
                      </a:cubicBezTo>
                      <a:cubicBezTo>
                        <a:pt x="3" y="0"/>
                        <a:pt x="0" y="2"/>
                        <a:pt x="0" y="6"/>
                      </a:cubicBezTo>
                      <a:cubicBezTo>
                        <a:pt x="0" y="9"/>
                        <a:pt x="3" y="12"/>
                        <a:pt x="7" y="12"/>
                      </a:cubicBezTo>
                      <a:cubicBezTo>
                        <a:pt x="13" y="12"/>
                        <a:pt x="13" y="12"/>
                        <a:pt x="13" y="12"/>
                      </a:cubicBezTo>
                      <a:cubicBezTo>
                        <a:pt x="13" y="0"/>
                        <a:pt x="13" y="0"/>
                        <a:pt x="13" y="0"/>
                      </a:cubicBezTo>
                      <a:cubicBezTo>
                        <a:pt x="13" y="0"/>
                        <a:pt x="13" y="0"/>
                        <a:pt x="13" y="0"/>
                      </a:cubicBezTo>
                      <a:close/>
                    </a:path>
                  </a:pathLst>
                </a:custGeom>
                <a:solidFill>
                  <a:srgbClr val="ECCE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1" name="Freeform 3714"/>
                <p:cNvSpPr>
                  <a:spLocks/>
                </p:cNvSpPr>
                <p:nvPr/>
              </p:nvSpPr>
              <p:spPr bwMode="auto">
                <a:xfrm>
                  <a:off x="3489324" y="5272087"/>
                  <a:ext cx="28575" cy="26988"/>
                </a:xfrm>
                <a:custGeom>
                  <a:avLst/>
                  <a:gdLst>
                    <a:gd name="T0" fmla="*/ 14 w 14"/>
                    <a:gd name="T1" fmla="*/ 0 h 13"/>
                    <a:gd name="T2" fmla="*/ 7 w 14"/>
                    <a:gd name="T3" fmla="*/ 0 h 13"/>
                    <a:gd name="T4" fmla="*/ 0 w 14"/>
                    <a:gd name="T5" fmla="*/ 6 h 13"/>
                    <a:gd name="T6" fmla="*/ 7 w 14"/>
                    <a:gd name="T7" fmla="*/ 13 h 13"/>
                    <a:gd name="T8" fmla="*/ 14 w 14"/>
                    <a:gd name="T9" fmla="*/ 13 h 13"/>
                    <a:gd name="T10" fmla="*/ 14 w 14"/>
                    <a:gd name="T11" fmla="*/ 0 h 13"/>
                    <a:gd name="T12" fmla="*/ 14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4" y="0"/>
                      </a:moveTo>
                      <a:cubicBezTo>
                        <a:pt x="7" y="0"/>
                        <a:pt x="7" y="0"/>
                        <a:pt x="7" y="0"/>
                      </a:cubicBezTo>
                      <a:cubicBezTo>
                        <a:pt x="3" y="0"/>
                        <a:pt x="0" y="3"/>
                        <a:pt x="0" y="6"/>
                      </a:cubicBezTo>
                      <a:cubicBezTo>
                        <a:pt x="0" y="10"/>
                        <a:pt x="3" y="13"/>
                        <a:pt x="7" y="13"/>
                      </a:cubicBezTo>
                      <a:cubicBezTo>
                        <a:pt x="14" y="13"/>
                        <a:pt x="14" y="13"/>
                        <a:pt x="14" y="13"/>
                      </a:cubicBezTo>
                      <a:cubicBezTo>
                        <a:pt x="14" y="0"/>
                        <a:pt x="14" y="0"/>
                        <a:pt x="14" y="0"/>
                      </a:cubicBezTo>
                      <a:cubicBezTo>
                        <a:pt x="14" y="0"/>
                        <a:pt x="14" y="0"/>
                        <a:pt x="14" y="0"/>
                      </a:cubicBezTo>
                      <a:close/>
                    </a:path>
                  </a:pathLst>
                </a:custGeom>
                <a:solidFill>
                  <a:srgbClr val="ECCE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2" name="Freeform 3715"/>
                <p:cNvSpPr>
                  <a:spLocks/>
                </p:cNvSpPr>
                <p:nvPr/>
              </p:nvSpPr>
              <p:spPr bwMode="auto">
                <a:xfrm>
                  <a:off x="3460749" y="5229225"/>
                  <a:ext cx="28575" cy="26988"/>
                </a:xfrm>
                <a:custGeom>
                  <a:avLst/>
                  <a:gdLst>
                    <a:gd name="T0" fmla="*/ 14 w 14"/>
                    <a:gd name="T1" fmla="*/ 0 h 13"/>
                    <a:gd name="T2" fmla="*/ 6 w 14"/>
                    <a:gd name="T3" fmla="*/ 0 h 13"/>
                    <a:gd name="T4" fmla="*/ 0 w 14"/>
                    <a:gd name="T5" fmla="*/ 6 h 13"/>
                    <a:gd name="T6" fmla="*/ 6 w 14"/>
                    <a:gd name="T7" fmla="*/ 13 h 13"/>
                    <a:gd name="T8" fmla="*/ 14 w 14"/>
                    <a:gd name="T9" fmla="*/ 13 h 13"/>
                    <a:gd name="T10" fmla="*/ 14 w 14"/>
                    <a:gd name="T11" fmla="*/ 0 h 13"/>
                    <a:gd name="T12" fmla="*/ 14 w 1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4" h="13">
                      <a:moveTo>
                        <a:pt x="14" y="0"/>
                      </a:moveTo>
                      <a:cubicBezTo>
                        <a:pt x="6" y="0"/>
                        <a:pt x="6" y="0"/>
                        <a:pt x="6" y="0"/>
                      </a:cubicBezTo>
                      <a:cubicBezTo>
                        <a:pt x="3" y="0"/>
                        <a:pt x="0" y="3"/>
                        <a:pt x="0" y="6"/>
                      </a:cubicBezTo>
                      <a:cubicBezTo>
                        <a:pt x="0" y="10"/>
                        <a:pt x="3" y="13"/>
                        <a:pt x="6" y="13"/>
                      </a:cubicBezTo>
                      <a:cubicBezTo>
                        <a:pt x="14" y="13"/>
                        <a:pt x="14" y="13"/>
                        <a:pt x="14" y="13"/>
                      </a:cubicBezTo>
                      <a:cubicBezTo>
                        <a:pt x="14" y="0"/>
                        <a:pt x="14" y="0"/>
                        <a:pt x="14" y="0"/>
                      </a:cubicBezTo>
                      <a:cubicBezTo>
                        <a:pt x="14" y="0"/>
                        <a:pt x="14" y="0"/>
                        <a:pt x="14" y="0"/>
                      </a:cubicBezTo>
                      <a:close/>
                    </a:path>
                  </a:pathLst>
                </a:custGeom>
                <a:solidFill>
                  <a:srgbClr val="ECCE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3" name="Freeform 3716"/>
                <p:cNvSpPr>
                  <a:spLocks/>
                </p:cNvSpPr>
                <p:nvPr/>
              </p:nvSpPr>
              <p:spPr bwMode="auto">
                <a:xfrm>
                  <a:off x="3078162" y="5229225"/>
                  <a:ext cx="77788" cy="157163"/>
                </a:xfrm>
                <a:custGeom>
                  <a:avLst/>
                  <a:gdLst>
                    <a:gd name="T0" fmla="*/ 49 w 49"/>
                    <a:gd name="T1" fmla="*/ 99 h 99"/>
                    <a:gd name="T2" fmla="*/ 0 w 49"/>
                    <a:gd name="T3" fmla="*/ 99 h 99"/>
                    <a:gd name="T4" fmla="*/ 0 w 49"/>
                    <a:gd name="T5" fmla="*/ 0 h 99"/>
                    <a:gd name="T6" fmla="*/ 49 w 49"/>
                    <a:gd name="T7" fmla="*/ 2 h 99"/>
                    <a:gd name="T8" fmla="*/ 49 w 49"/>
                    <a:gd name="T9" fmla="*/ 99 h 99"/>
                    <a:gd name="T10" fmla="*/ 49 w 49"/>
                    <a:gd name="T11" fmla="*/ 99 h 99"/>
                    <a:gd name="T12" fmla="*/ 49 w 49"/>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49" h="99">
                      <a:moveTo>
                        <a:pt x="49" y="99"/>
                      </a:moveTo>
                      <a:lnTo>
                        <a:pt x="0" y="99"/>
                      </a:lnTo>
                      <a:lnTo>
                        <a:pt x="0" y="0"/>
                      </a:lnTo>
                      <a:lnTo>
                        <a:pt x="49" y="2"/>
                      </a:lnTo>
                      <a:lnTo>
                        <a:pt x="49" y="99"/>
                      </a:lnTo>
                      <a:lnTo>
                        <a:pt x="49" y="99"/>
                      </a:lnTo>
                      <a:lnTo>
                        <a:pt x="49" y="9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4" name="Freeform 3717"/>
                <p:cNvSpPr>
                  <a:spLocks/>
                </p:cNvSpPr>
                <p:nvPr/>
              </p:nvSpPr>
              <p:spPr bwMode="auto">
                <a:xfrm>
                  <a:off x="3078162" y="5229225"/>
                  <a:ext cx="77788" cy="157163"/>
                </a:xfrm>
                <a:custGeom>
                  <a:avLst/>
                  <a:gdLst>
                    <a:gd name="T0" fmla="*/ 0 w 49"/>
                    <a:gd name="T1" fmla="*/ 0 h 99"/>
                    <a:gd name="T2" fmla="*/ 49 w 49"/>
                    <a:gd name="T3" fmla="*/ 0 h 99"/>
                    <a:gd name="T4" fmla="*/ 49 w 49"/>
                    <a:gd name="T5" fmla="*/ 99 h 99"/>
                    <a:gd name="T6" fmla="*/ 0 w 49"/>
                    <a:gd name="T7" fmla="*/ 99 h 99"/>
                    <a:gd name="T8" fmla="*/ 0 w 49"/>
                    <a:gd name="T9" fmla="*/ 0 h 99"/>
                    <a:gd name="T10" fmla="*/ 0 w 49"/>
                    <a:gd name="T11" fmla="*/ 0 h 99"/>
                  </a:gdLst>
                  <a:ahLst/>
                  <a:cxnLst>
                    <a:cxn ang="0">
                      <a:pos x="T0" y="T1"/>
                    </a:cxn>
                    <a:cxn ang="0">
                      <a:pos x="T2" y="T3"/>
                    </a:cxn>
                    <a:cxn ang="0">
                      <a:pos x="T4" y="T5"/>
                    </a:cxn>
                    <a:cxn ang="0">
                      <a:pos x="T6" y="T7"/>
                    </a:cxn>
                    <a:cxn ang="0">
                      <a:pos x="T8" y="T9"/>
                    </a:cxn>
                    <a:cxn ang="0">
                      <a:pos x="T10" y="T11"/>
                    </a:cxn>
                  </a:cxnLst>
                  <a:rect l="0" t="0" r="r" b="b"/>
                  <a:pathLst>
                    <a:path w="49" h="99">
                      <a:moveTo>
                        <a:pt x="0" y="0"/>
                      </a:moveTo>
                      <a:lnTo>
                        <a:pt x="49" y="0"/>
                      </a:lnTo>
                      <a:lnTo>
                        <a:pt x="49" y="99"/>
                      </a:lnTo>
                      <a:lnTo>
                        <a:pt x="0" y="99"/>
                      </a:lnTo>
                      <a:lnTo>
                        <a:pt x="0" y="0"/>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5" name="Freeform 3718"/>
                <p:cNvSpPr>
                  <a:spLocks/>
                </p:cNvSpPr>
                <p:nvPr/>
              </p:nvSpPr>
              <p:spPr bwMode="auto">
                <a:xfrm>
                  <a:off x="2789237" y="5229225"/>
                  <a:ext cx="288925" cy="157163"/>
                </a:xfrm>
                <a:custGeom>
                  <a:avLst/>
                  <a:gdLst>
                    <a:gd name="T0" fmla="*/ 0 w 182"/>
                    <a:gd name="T1" fmla="*/ 0 h 99"/>
                    <a:gd name="T2" fmla="*/ 182 w 182"/>
                    <a:gd name="T3" fmla="*/ 0 h 99"/>
                    <a:gd name="T4" fmla="*/ 182 w 182"/>
                    <a:gd name="T5" fmla="*/ 99 h 99"/>
                    <a:gd name="T6" fmla="*/ 0 w 182"/>
                    <a:gd name="T7" fmla="*/ 99 h 99"/>
                    <a:gd name="T8" fmla="*/ 0 w 182"/>
                    <a:gd name="T9" fmla="*/ 0 h 99"/>
                    <a:gd name="T10" fmla="*/ 0 w 182"/>
                    <a:gd name="T11" fmla="*/ 0 h 99"/>
                  </a:gdLst>
                  <a:ahLst/>
                  <a:cxnLst>
                    <a:cxn ang="0">
                      <a:pos x="T0" y="T1"/>
                    </a:cxn>
                    <a:cxn ang="0">
                      <a:pos x="T2" y="T3"/>
                    </a:cxn>
                    <a:cxn ang="0">
                      <a:pos x="T4" y="T5"/>
                    </a:cxn>
                    <a:cxn ang="0">
                      <a:pos x="T6" y="T7"/>
                    </a:cxn>
                    <a:cxn ang="0">
                      <a:pos x="T8" y="T9"/>
                    </a:cxn>
                    <a:cxn ang="0">
                      <a:pos x="T10" y="T11"/>
                    </a:cxn>
                  </a:cxnLst>
                  <a:rect l="0" t="0" r="r" b="b"/>
                  <a:pathLst>
                    <a:path w="182" h="99">
                      <a:moveTo>
                        <a:pt x="0" y="0"/>
                      </a:moveTo>
                      <a:lnTo>
                        <a:pt x="182" y="0"/>
                      </a:lnTo>
                      <a:lnTo>
                        <a:pt x="182" y="99"/>
                      </a:lnTo>
                      <a:lnTo>
                        <a:pt x="0" y="99"/>
                      </a:lnTo>
                      <a:lnTo>
                        <a:pt x="0" y="0"/>
                      </a:lnTo>
                      <a:lnTo>
                        <a:pt x="0" y="0"/>
                      </a:lnTo>
                      <a:close/>
                    </a:path>
                  </a:pathLst>
                </a:custGeom>
                <a:solidFill>
                  <a:srgbClr val="8D2376"/>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6" name="Oval 3719"/>
                <p:cNvSpPr>
                  <a:spLocks noChangeArrowheads="1"/>
                </p:cNvSpPr>
                <p:nvPr/>
              </p:nvSpPr>
              <p:spPr bwMode="auto">
                <a:xfrm>
                  <a:off x="3105149" y="5334000"/>
                  <a:ext cx="26988" cy="26988"/>
                </a:xfrm>
                <a:prstGeom prst="ellipse">
                  <a:avLst/>
                </a:pr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7" name="Freeform 3720"/>
                <p:cNvSpPr>
                  <a:spLocks/>
                </p:cNvSpPr>
                <p:nvPr/>
              </p:nvSpPr>
              <p:spPr bwMode="auto">
                <a:xfrm>
                  <a:off x="3155949" y="5173662"/>
                  <a:ext cx="374650" cy="212725"/>
                </a:xfrm>
                <a:custGeom>
                  <a:avLst/>
                  <a:gdLst>
                    <a:gd name="T0" fmla="*/ 173 w 181"/>
                    <a:gd name="T1" fmla="*/ 46 h 103"/>
                    <a:gd name="T2" fmla="*/ 173 w 181"/>
                    <a:gd name="T3" fmla="*/ 46 h 103"/>
                    <a:gd name="T4" fmla="*/ 172 w 181"/>
                    <a:gd name="T5" fmla="*/ 46 h 103"/>
                    <a:gd name="T6" fmla="*/ 96 w 181"/>
                    <a:gd name="T7" fmla="*/ 46 h 103"/>
                    <a:gd name="T8" fmla="*/ 96 w 181"/>
                    <a:gd name="T9" fmla="*/ 42 h 103"/>
                    <a:gd name="T10" fmla="*/ 158 w 181"/>
                    <a:gd name="T11" fmla="*/ 42 h 103"/>
                    <a:gd name="T12" fmla="*/ 160 w 181"/>
                    <a:gd name="T13" fmla="*/ 41 h 103"/>
                    <a:gd name="T14" fmla="*/ 166 w 181"/>
                    <a:gd name="T15" fmla="*/ 34 h 103"/>
                    <a:gd name="T16" fmla="*/ 158 w 181"/>
                    <a:gd name="T17" fmla="*/ 25 h 103"/>
                    <a:gd name="T18" fmla="*/ 157 w 181"/>
                    <a:gd name="T19" fmla="*/ 25 h 103"/>
                    <a:gd name="T20" fmla="*/ 83 w 181"/>
                    <a:gd name="T21" fmla="*/ 25 h 103"/>
                    <a:gd name="T22" fmla="*/ 83 w 181"/>
                    <a:gd name="T23" fmla="*/ 20 h 103"/>
                    <a:gd name="T24" fmla="*/ 112 w 181"/>
                    <a:gd name="T25" fmla="*/ 20 h 103"/>
                    <a:gd name="T26" fmla="*/ 112 w 181"/>
                    <a:gd name="T27" fmla="*/ 20 h 103"/>
                    <a:gd name="T28" fmla="*/ 122 w 181"/>
                    <a:gd name="T29" fmla="*/ 10 h 103"/>
                    <a:gd name="T30" fmla="*/ 122 w 181"/>
                    <a:gd name="T31" fmla="*/ 0 h 103"/>
                    <a:gd name="T32" fmla="*/ 111 w 181"/>
                    <a:gd name="T33" fmla="*/ 0 h 103"/>
                    <a:gd name="T34" fmla="*/ 29 w 181"/>
                    <a:gd name="T35" fmla="*/ 0 h 103"/>
                    <a:gd name="T36" fmla="*/ 0 w 181"/>
                    <a:gd name="T37" fmla="*/ 29 h 103"/>
                    <a:gd name="T38" fmla="*/ 0 w 181"/>
                    <a:gd name="T39" fmla="*/ 103 h 103"/>
                    <a:gd name="T40" fmla="*/ 146 w 181"/>
                    <a:gd name="T41" fmla="*/ 103 h 103"/>
                    <a:gd name="T42" fmla="*/ 155 w 181"/>
                    <a:gd name="T43" fmla="*/ 95 h 103"/>
                    <a:gd name="T44" fmla="*/ 146 w 181"/>
                    <a:gd name="T45" fmla="*/ 87 h 103"/>
                    <a:gd name="T46" fmla="*/ 96 w 181"/>
                    <a:gd name="T47" fmla="*/ 87 h 103"/>
                    <a:gd name="T48" fmla="*/ 96 w 181"/>
                    <a:gd name="T49" fmla="*/ 83 h 103"/>
                    <a:gd name="T50" fmla="*/ 158 w 181"/>
                    <a:gd name="T51" fmla="*/ 83 h 103"/>
                    <a:gd name="T52" fmla="*/ 160 w 181"/>
                    <a:gd name="T53" fmla="*/ 82 h 103"/>
                    <a:gd name="T54" fmla="*/ 166 w 181"/>
                    <a:gd name="T55" fmla="*/ 75 h 103"/>
                    <a:gd name="T56" fmla="*/ 158 w 181"/>
                    <a:gd name="T57" fmla="*/ 66 h 103"/>
                    <a:gd name="T58" fmla="*/ 158 w 181"/>
                    <a:gd name="T59" fmla="*/ 66 h 103"/>
                    <a:gd name="T60" fmla="*/ 158 w 181"/>
                    <a:gd name="T61" fmla="*/ 66 h 103"/>
                    <a:gd name="T62" fmla="*/ 96 w 181"/>
                    <a:gd name="T63" fmla="*/ 66 h 103"/>
                    <a:gd name="T64" fmla="*/ 96 w 181"/>
                    <a:gd name="T65" fmla="*/ 62 h 103"/>
                    <a:gd name="T66" fmla="*/ 172 w 181"/>
                    <a:gd name="T67" fmla="*/ 62 h 103"/>
                    <a:gd name="T68" fmla="*/ 174 w 181"/>
                    <a:gd name="T69" fmla="*/ 62 h 103"/>
                    <a:gd name="T70" fmla="*/ 181 w 181"/>
                    <a:gd name="T71" fmla="*/ 54 h 103"/>
                    <a:gd name="T72" fmla="*/ 173 w 181"/>
                    <a:gd name="T73" fmla="*/ 4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1" h="103">
                      <a:moveTo>
                        <a:pt x="173" y="46"/>
                      </a:moveTo>
                      <a:cubicBezTo>
                        <a:pt x="173" y="46"/>
                        <a:pt x="173" y="46"/>
                        <a:pt x="173" y="46"/>
                      </a:cubicBezTo>
                      <a:cubicBezTo>
                        <a:pt x="173" y="46"/>
                        <a:pt x="173" y="46"/>
                        <a:pt x="172" y="46"/>
                      </a:cubicBezTo>
                      <a:cubicBezTo>
                        <a:pt x="96" y="46"/>
                        <a:pt x="96" y="46"/>
                        <a:pt x="96" y="46"/>
                      </a:cubicBezTo>
                      <a:cubicBezTo>
                        <a:pt x="96" y="42"/>
                        <a:pt x="96" y="42"/>
                        <a:pt x="96" y="42"/>
                      </a:cubicBezTo>
                      <a:cubicBezTo>
                        <a:pt x="158" y="42"/>
                        <a:pt x="158" y="42"/>
                        <a:pt x="158" y="42"/>
                      </a:cubicBezTo>
                      <a:cubicBezTo>
                        <a:pt x="159" y="42"/>
                        <a:pt x="160" y="42"/>
                        <a:pt x="160" y="41"/>
                      </a:cubicBezTo>
                      <a:cubicBezTo>
                        <a:pt x="164" y="40"/>
                        <a:pt x="166" y="37"/>
                        <a:pt x="166" y="34"/>
                      </a:cubicBezTo>
                      <a:cubicBezTo>
                        <a:pt x="166" y="29"/>
                        <a:pt x="163" y="25"/>
                        <a:pt x="158" y="25"/>
                      </a:cubicBezTo>
                      <a:cubicBezTo>
                        <a:pt x="157" y="25"/>
                        <a:pt x="157" y="25"/>
                        <a:pt x="157" y="25"/>
                      </a:cubicBezTo>
                      <a:cubicBezTo>
                        <a:pt x="151" y="25"/>
                        <a:pt x="83" y="25"/>
                        <a:pt x="83" y="25"/>
                      </a:cubicBezTo>
                      <a:cubicBezTo>
                        <a:pt x="83" y="20"/>
                        <a:pt x="83" y="20"/>
                        <a:pt x="83" y="20"/>
                      </a:cubicBezTo>
                      <a:cubicBezTo>
                        <a:pt x="112" y="20"/>
                        <a:pt x="112" y="20"/>
                        <a:pt x="112" y="20"/>
                      </a:cubicBezTo>
                      <a:cubicBezTo>
                        <a:pt x="112" y="20"/>
                        <a:pt x="112" y="20"/>
                        <a:pt x="112" y="20"/>
                      </a:cubicBezTo>
                      <a:cubicBezTo>
                        <a:pt x="117" y="20"/>
                        <a:pt x="122" y="15"/>
                        <a:pt x="122" y="10"/>
                      </a:cubicBezTo>
                      <a:cubicBezTo>
                        <a:pt x="122" y="0"/>
                        <a:pt x="122" y="0"/>
                        <a:pt x="122" y="0"/>
                      </a:cubicBezTo>
                      <a:cubicBezTo>
                        <a:pt x="111" y="0"/>
                        <a:pt x="111" y="0"/>
                        <a:pt x="111" y="0"/>
                      </a:cubicBezTo>
                      <a:cubicBezTo>
                        <a:pt x="29" y="0"/>
                        <a:pt x="29" y="0"/>
                        <a:pt x="29" y="0"/>
                      </a:cubicBezTo>
                      <a:cubicBezTo>
                        <a:pt x="12" y="0"/>
                        <a:pt x="0" y="12"/>
                        <a:pt x="0" y="29"/>
                      </a:cubicBezTo>
                      <a:cubicBezTo>
                        <a:pt x="0" y="103"/>
                        <a:pt x="0" y="103"/>
                        <a:pt x="0" y="103"/>
                      </a:cubicBezTo>
                      <a:cubicBezTo>
                        <a:pt x="146" y="103"/>
                        <a:pt x="146" y="103"/>
                        <a:pt x="146" y="103"/>
                      </a:cubicBezTo>
                      <a:cubicBezTo>
                        <a:pt x="151" y="103"/>
                        <a:pt x="155" y="99"/>
                        <a:pt x="155" y="95"/>
                      </a:cubicBezTo>
                      <a:cubicBezTo>
                        <a:pt x="155" y="90"/>
                        <a:pt x="151" y="87"/>
                        <a:pt x="146" y="87"/>
                      </a:cubicBezTo>
                      <a:cubicBezTo>
                        <a:pt x="146" y="87"/>
                        <a:pt x="96" y="87"/>
                        <a:pt x="96" y="87"/>
                      </a:cubicBezTo>
                      <a:cubicBezTo>
                        <a:pt x="96" y="83"/>
                        <a:pt x="96" y="83"/>
                        <a:pt x="96" y="83"/>
                      </a:cubicBezTo>
                      <a:cubicBezTo>
                        <a:pt x="158" y="83"/>
                        <a:pt x="158" y="83"/>
                        <a:pt x="158" y="83"/>
                      </a:cubicBezTo>
                      <a:cubicBezTo>
                        <a:pt x="159" y="83"/>
                        <a:pt x="159" y="82"/>
                        <a:pt x="160" y="82"/>
                      </a:cubicBezTo>
                      <a:cubicBezTo>
                        <a:pt x="164" y="82"/>
                        <a:pt x="166" y="78"/>
                        <a:pt x="166" y="75"/>
                      </a:cubicBezTo>
                      <a:cubicBezTo>
                        <a:pt x="166" y="70"/>
                        <a:pt x="163" y="66"/>
                        <a:pt x="158" y="66"/>
                      </a:cubicBezTo>
                      <a:cubicBezTo>
                        <a:pt x="158" y="66"/>
                        <a:pt x="158" y="66"/>
                        <a:pt x="158" y="66"/>
                      </a:cubicBezTo>
                      <a:cubicBezTo>
                        <a:pt x="158" y="66"/>
                        <a:pt x="158" y="66"/>
                        <a:pt x="158" y="66"/>
                      </a:cubicBezTo>
                      <a:cubicBezTo>
                        <a:pt x="96" y="66"/>
                        <a:pt x="96" y="66"/>
                        <a:pt x="96" y="66"/>
                      </a:cubicBezTo>
                      <a:cubicBezTo>
                        <a:pt x="96" y="62"/>
                        <a:pt x="96" y="62"/>
                        <a:pt x="96" y="62"/>
                      </a:cubicBezTo>
                      <a:cubicBezTo>
                        <a:pt x="172" y="62"/>
                        <a:pt x="172" y="62"/>
                        <a:pt x="172" y="62"/>
                      </a:cubicBezTo>
                      <a:cubicBezTo>
                        <a:pt x="173" y="62"/>
                        <a:pt x="174" y="62"/>
                        <a:pt x="174" y="62"/>
                      </a:cubicBezTo>
                      <a:cubicBezTo>
                        <a:pt x="178" y="61"/>
                        <a:pt x="181" y="58"/>
                        <a:pt x="181" y="54"/>
                      </a:cubicBezTo>
                      <a:cubicBezTo>
                        <a:pt x="181" y="49"/>
                        <a:pt x="177" y="46"/>
                        <a:pt x="173" y="46"/>
                      </a:cubicBezTo>
                      <a:close/>
                    </a:path>
                  </a:pathLst>
                </a:custGeom>
                <a:solidFill>
                  <a:srgbClr val="CEA57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18" name="Freeform 3721"/>
                <p:cNvSpPr>
                  <a:spLocks/>
                </p:cNvSpPr>
                <p:nvPr/>
              </p:nvSpPr>
              <p:spPr bwMode="auto">
                <a:xfrm>
                  <a:off x="3435349" y="5354637"/>
                  <a:ext cx="26988" cy="30163"/>
                </a:xfrm>
                <a:custGeom>
                  <a:avLst/>
                  <a:gdLst>
                    <a:gd name="T0" fmla="*/ 13 w 13"/>
                    <a:gd name="T1" fmla="*/ 0 h 14"/>
                    <a:gd name="T2" fmla="*/ 6 w 13"/>
                    <a:gd name="T3" fmla="*/ 0 h 14"/>
                    <a:gd name="T4" fmla="*/ 0 w 13"/>
                    <a:gd name="T5" fmla="*/ 7 h 14"/>
                    <a:gd name="T6" fmla="*/ 6 w 13"/>
                    <a:gd name="T7" fmla="*/ 14 h 14"/>
                    <a:gd name="T8" fmla="*/ 13 w 13"/>
                    <a:gd name="T9" fmla="*/ 14 h 14"/>
                    <a:gd name="T10" fmla="*/ 13 w 13"/>
                    <a:gd name="T11" fmla="*/ 0 h 14"/>
                    <a:gd name="T12" fmla="*/ 13 w 13"/>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3" h="14">
                      <a:moveTo>
                        <a:pt x="13" y="0"/>
                      </a:moveTo>
                      <a:cubicBezTo>
                        <a:pt x="6" y="0"/>
                        <a:pt x="6" y="0"/>
                        <a:pt x="6" y="0"/>
                      </a:cubicBezTo>
                      <a:cubicBezTo>
                        <a:pt x="3" y="0"/>
                        <a:pt x="0" y="3"/>
                        <a:pt x="0" y="7"/>
                      </a:cubicBezTo>
                      <a:cubicBezTo>
                        <a:pt x="0" y="11"/>
                        <a:pt x="3" y="14"/>
                        <a:pt x="6" y="14"/>
                      </a:cubicBezTo>
                      <a:cubicBezTo>
                        <a:pt x="13" y="14"/>
                        <a:pt x="13" y="14"/>
                        <a:pt x="13" y="14"/>
                      </a:cubicBezTo>
                      <a:cubicBezTo>
                        <a:pt x="13" y="0"/>
                        <a:pt x="13" y="0"/>
                        <a:pt x="13" y="0"/>
                      </a:cubicBezTo>
                      <a:cubicBezTo>
                        <a:pt x="13" y="0"/>
                        <a:pt x="13" y="0"/>
                        <a:pt x="13" y="0"/>
                      </a:cubicBezTo>
                      <a:close/>
                    </a:path>
                  </a:pathLst>
                </a:custGeom>
                <a:solidFill>
                  <a:srgbClr val="ECCE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21" name="Freeform 3724"/>
                <p:cNvSpPr>
                  <a:spLocks/>
                </p:cNvSpPr>
                <p:nvPr/>
              </p:nvSpPr>
              <p:spPr bwMode="auto">
                <a:xfrm>
                  <a:off x="3363912" y="5173662"/>
                  <a:ext cx="36513" cy="17463"/>
                </a:xfrm>
                <a:custGeom>
                  <a:avLst/>
                  <a:gdLst>
                    <a:gd name="T0" fmla="*/ 0 w 18"/>
                    <a:gd name="T1" fmla="*/ 0 h 9"/>
                    <a:gd name="T2" fmla="*/ 9 w 18"/>
                    <a:gd name="T3" fmla="*/ 9 h 9"/>
                    <a:gd name="T4" fmla="*/ 18 w 18"/>
                    <a:gd name="T5" fmla="*/ 9 h 9"/>
                    <a:gd name="T6" fmla="*/ 18 w 18"/>
                    <a:gd name="T7" fmla="*/ 0 h 9"/>
                    <a:gd name="T8" fmla="*/ 0 w 18"/>
                    <a:gd name="T9" fmla="*/ 0 h 9"/>
                    <a:gd name="T10" fmla="*/ 0 w 18"/>
                    <a:gd name="T11" fmla="*/ 0 h 9"/>
                  </a:gdLst>
                  <a:ahLst/>
                  <a:cxnLst>
                    <a:cxn ang="0">
                      <a:pos x="T0" y="T1"/>
                    </a:cxn>
                    <a:cxn ang="0">
                      <a:pos x="T2" y="T3"/>
                    </a:cxn>
                    <a:cxn ang="0">
                      <a:pos x="T4" y="T5"/>
                    </a:cxn>
                    <a:cxn ang="0">
                      <a:pos x="T6" y="T7"/>
                    </a:cxn>
                    <a:cxn ang="0">
                      <a:pos x="T8" y="T9"/>
                    </a:cxn>
                    <a:cxn ang="0">
                      <a:pos x="T10" y="T11"/>
                    </a:cxn>
                  </a:cxnLst>
                  <a:rect l="0" t="0" r="r" b="b"/>
                  <a:pathLst>
                    <a:path w="18" h="9">
                      <a:moveTo>
                        <a:pt x="0" y="0"/>
                      </a:moveTo>
                      <a:cubicBezTo>
                        <a:pt x="0" y="4"/>
                        <a:pt x="4" y="9"/>
                        <a:pt x="9" y="9"/>
                      </a:cubicBezTo>
                      <a:cubicBezTo>
                        <a:pt x="18" y="9"/>
                        <a:pt x="18" y="9"/>
                        <a:pt x="18" y="9"/>
                      </a:cubicBezTo>
                      <a:cubicBezTo>
                        <a:pt x="18" y="0"/>
                        <a:pt x="18" y="0"/>
                        <a:pt x="18" y="0"/>
                      </a:cubicBezTo>
                      <a:cubicBezTo>
                        <a:pt x="0" y="0"/>
                        <a:pt x="0" y="0"/>
                        <a:pt x="0" y="0"/>
                      </a:cubicBezTo>
                      <a:cubicBezTo>
                        <a:pt x="0" y="0"/>
                        <a:pt x="0" y="0"/>
                        <a:pt x="0" y="0"/>
                      </a:cubicBezTo>
                      <a:close/>
                    </a:path>
                  </a:pathLst>
                </a:custGeom>
                <a:solidFill>
                  <a:srgbClr val="ECCE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grpSp>
      <p:grpSp>
        <p:nvGrpSpPr>
          <p:cNvPr id="67" name="Group 66"/>
          <p:cNvGrpSpPr/>
          <p:nvPr/>
        </p:nvGrpSpPr>
        <p:grpSpPr>
          <a:xfrm>
            <a:off x="493345" y="4698936"/>
            <a:ext cx="2670417" cy="1717309"/>
            <a:chOff x="503237" y="4792662"/>
            <a:chExt cx="2723964" cy="1751745"/>
          </a:xfrm>
        </p:grpSpPr>
        <p:grpSp>
          <p:nvGrpSpPr>
            <p:cNvPr id="16" name="Group 15"/>
            <p:cNvGrpSpPr/>
            <p:nvPr/>
          </p:nvGrpSpPr>
          <p:grpSpPr>
            <a:xfrm>
              <a:off x="560201" y="4877618"/>
              <a:ext cx="2667000" cy="1666789"/>
              <a:chOff x="579437" y="4868862"/>
              <a:chExt cx="2667000" cy="1666789"/>
            </a:xfrm>
          </p:grpSpPr>
          <p:pic>
            <p:nvPicPr>
              <p:cNvPr id="334" name="Picture 333"/>
              <p:cNvPicPr>
                <a:picLocks noChangeAspect="1"/>
              </p:cNvPicPr>
              <p:nvPr/>
            </p:nvPicPr>
            <p:blipFill rotWithShape="1">
              <a:blip r:embed="rId6"/>
              <a:srcRect l="10942" b="33156"/>
              <a:stretch/>
            </p:blipFill>
            <p:spPr>
              <a:xfrm>
                <a:off x="579437" y="4868862"/>
                <a:ext cx="2067281" cy="1338176"/>
              </a:xfrm>
              <a:prstGeom prst="rect">
                <a:avLst/>
              </a:prstGeom>
            </p:spPr>
          </p:pic>
          <p:grpSp>
            <p:nvGrpSpPr>
              <p:cNvPr id="15" name="Group 14"/>
              <p:cNvGrpSpPr/>
              <p:nvPr/>
            </p:nvGrpSpPr>
            <p:grpSpPr>
              <a:xfrm>
                <a:off x="635000" y="6200689"/>
                <a:ext cx="2611437" cy="334962"/>
                <a:chOff x="635000" y="6200689"/>
                <a:chExt cx="2611437" cy="334962"/>
              </a:xfrm>
            </p:grpSpPr>
            <p:sp>
              <p:nvSpPr>
                <p:cNvPr id="271" name="Freeform 3541"/>
                <p:cNvSpPr>
                  <a:spLocks/>
                </p:cNvSpPr>
                <p:nvPr/>
              </p:nvSpPr>
              <p:spPr bwMode="auto">
                <a:xfrm>
                  <a:off x="1370013" y="6200689"/>
                  <a:ext cx="1876424" cy="334962"/>
                </a:xfrm>
                <a:custGeom>
                  <a:avLst/>
                  <a:gdLst>
                    <a:gd name="T0" fmla="*/ 1116 w 1193"/>
                    <a:gd name="T1" fmla="*/ 162 h 162"/>
                    <a:gd name="T2" fmla="*/ 77 w 1193"/>
                    <a:gd name="T3" fmla="*/ 162 h 162"/>
                    <a:gd name="T4" fmla="*/ 0 w 1193"/>
                    <a:gd name="T5" fmla="*/ 82 h 162"/>
                    <a:gd name="T6" fmla="*/ 0 w 1193"/>
                    <a:gd name="T7" fmla="*/ 80 h 162"/>
                    <a:gd name="T8" fmla="*/ 77 w 1193"/>
                    <a:gd name="T9" fmla="*/ 0 h 162"/>
                    <a:gd name="T10" fmla="*/ 1116 w 1193"/>
                    <a:gd name="T11" fmla="*/ 0 h 162"/>
                    <a:gd name="T12" fmla="*/ 1193 w 1193"/>
                    <a:gd name="T13" fmla="*/ 80 h 162"/>
                    <a:gd name="T14" fmla="*/ 1193 w 1193"/>
                    <a:gd name="T15" fmla="*/ 82 h 162"/>
                    <a:gd name="T16" fmla="*/ 1116 w 1193"/>
                    <a:gd name="T1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3" h="162">
                      <a:moveTo>
                        <a:pt x="1116" y="162"/>
                      </a:moveTo>
                      <a:cubicBezTo>
                        <a:pt x="77" y="162"/>
                        <a:pt x="77" y="162"/>
                        <a:pt x="77" y="162"/>
                      </a:cubicBezTo>
                      <a:cubicBezTo>
                        <a:pt x="34" y="162"/>
                        <a:pt x="0" y="126"/>
                        <a:pt x="0" y="82"/>
                      </a:cubicBezTo>
                      <a:cubicBezTo>
                        <a:pt x="0" y="80"/>
                        <a:pt x="0" y="80"/>
                        <a:pt x="0" y="80"/>
                      </a:cubicBezTo>
                      <a:cubicBezTo>
                        <a:pt x="0" y="36"/>
                        <a:pt x="34" y="0"/>
                        <a:pt x="77" y="0"/>
                      </a:cubicBezTo>
                      <a:cubicBezTo>
                        <a:pt x="1116" y="0"/>
                        <a:pt x="1116" y="0"/>
                        <a:pt x="1116" y="0"/>
                      </a:cubicBezTo>
                      <a:cubicBezTo>
                        <a:pt x="1158" y="0"/>
                        <a:pt x="1193" y="36"/>
                        <a:pt x="1193" y="80"/>
                      </a:cubicBezTo>
                      <a:cubicBezTo>
                        <a:pt x="1193" y="82"/>
                        <a:pt x="1193" y="82"/>
                        <a:pt x="1193" y="82"/>
                      </a:cubicBezTo>
                      <a:cubicBezTo>
                        <a:pt x="1193" y="126"/>
                        <a:pt x="1158" y="162"/>
                        <a:pt x="1116" y="162"/>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72" name="Rectangle 3544"/>
                <p:cNvSpPr>
                  <a:spLocks noChangeArrowheads="1"/>
                </p:cNvSpPr>
                <p:nvPr/>
              </p:nvSpPr>
              <p:spPr bwMode="auto">
                <a:xfrm>
                  <a:off x="1958975" y="6306789"/>
                  <a:ext cx="1128514"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Agile methodologies</a:t>
                  </a:r>
                  <a:endParaRPr lang="en-US" altLang="en-US" sz="1765" dirty="0">
                    <a:solidFill>
                      <a:srgbClr val="505050"/>
                    </a:solidFill>
                    <a:latin typeface="Segoe UI" panose="020B0502040204020203" pitchFamily="34" charset="0"/>
                  </a:endParaRPr>
                </a:p>
              </p:txBody>
            </p:sp>
            <p:sp>
              <p:nvSpPr>
                <p:cNvPr id="273" name="Freeform 3540"/>
                <p:cNvSpPr>
                  <a:spLocks/>
                </p:cNvSpPr>
                <p:nvPr/>
              </p:nvSpPr>
              <p:spPr bwMode="auto">
                <a:xfrm>
                  <a:off x="635000" y="6200689"/>
                  <a:ext cx="1033463" cy="334962"/>
                </a:xfrm>
                <a:custGeom>
                  <a:avLst/>
                  <a:gdLst>
                    <a:gd name="T0" fmla="*/ 423 w 500"/>
                    <a:gd name="T1" fmla="*/ 162 h 162"/>
                    <a:gd name="T2" fmla="*/ 78 w 500"/>
                    <a:gd name="T3" fmla="*/ 162 h 162"/>
                    <a:gd name="T4" fmla="*/ 0 w 500"/>
                    <a:gd name="T5" fmla="*/ 82 h 162"/>
                    <a:gd name="T6" fmla="*/ 0 w 500"/>
                    <a:gd name="T7" fmla="*/ 80 h 162"/>
                    <a:gd name="T8" fmla="*/ 78 w 500"/>
                    <a:gd name="T9" fmla="*/ 0 h 162"/>
                    <a:gd name="T10" fmla="*/ 423 w 500"/>
                    <a:gd name="T11" fmla="*/ 0 h 162"/>
                    <a:gd name="T12" fmla="*/ 500 w 500"/>
                    <a:gd name="T13" fmla="*/ 80 h 162"/>
                    <a:gd name="T14" fmla="*/ 500 w 500"/>
                    <a:gd name="T15" fmla="*/ 82 h 162"/>
                    <a:gd name="T16" fmla="*/ 423 w 500"/>
                    <a:gd name="T1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162">
                      <a:moveTo>
                        <a:pt x="423" y="162"/>
                      </a:moveTo>
                      <a:cubicBezTo>
                        <a:pt x="78" y="162"/>
                        <a:pt x="78" y="162"/>
                        <a:pt x="78" y="162"/>
                      </a:cubicBezTo>
                      <a:cubicBezTo>
                        <a:pt x="35" y="162"/>
                        <a:pt x="0" y="126"/>
                        <a:pt x="0" y="82"/>
                      </a:cubicBezTo>
                      <a:cubicBezTo>
                        <a:pt x="0" y="80"/>
                        <a:pt x="0" y="80"/>
                        <a:pt x="0" y="80"/>
                      </a:cubicBezTo>
                      <a:cubicBezTo>
                        <a:pt x="0" y="36"/>
                        <a:pt x="35" y="0"/>
                        <a:pt x="78" y="0"/>
                      </a:cubicBezTo>
                      <a:cubicBezTo>
                        <a:pt x="423" y="0"/>
                        <a:pt x="423" y="0"/>
                        <a:pt x="423" y="0"/>
                      </a:cubicBezTo>
                      <a:cubicBezTo>
                        <a:pt x="466" y="0"/>
                        <a:pt x="500" y="36"/>
                        <a:pt x="500" y="80"/>
                      </a:cubicBezTo>
                      <a:cubicBezTo>
                        <a:pt x="500" y="82"/>
                        <a:pt x="500" y="82"/>
                        <a:pt x="500" y="82"/>
                      </a:cubicBezTo>
                      <a:cubicBezTo>
                        <a:pt x="500" y="126"/>
                        <a:pt x="466" y="162"/>
                        <a:pt x="423" y="162"/>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74" name="Freeform 3542"/>
                <p:cNvSpPr>
                  <a:spLocks/>
                </p:cNvSpPr>
                <p:nvPr/>
              </p:nvSpPr>
              <p:spPr bwMode="auto">
                <a:xfrm>
                  <a:off x="890588" y="6200689"/>
                  <a:ext cx="987425" cy="334962"/>
                </a:xfrm>
                <a:custGeom>
                  <a:avLst/>
                  <a:gdLst>
                    <a:gd name="T0" fmla="*/ 405 w 478"/>
                    <a:gd name="T1" fmla="*/ 162 h 162"/>
                    <a:gd name="T2" fmla="*/ 74 w 478"/>
                    <a:gd name="T3" fmla="*/ 162 h 162"/>
                    <a:gd name="T4" fmla="*/ 0 w 478"/>
                    <a:gd name="T5" fmla="*/ 82 h 162"/>
                    <a:gd name="T6" fmla="*/ 0 w 478"/>
                    <a:gd name="T7" fmla="*/ 80 h 162"/>
                    <a:gd name="T8" fmla="*/ 74 w 478"/>
                    <a:gd name="T9" fmla="*/ 0 h 162"/>
                    <a:gd name="T10" fmla="*/ 405 w 478"/>
                    <a:gd name="T11" fmla="*/ 0 h 162"/>
                    <a:gd name="T12" fmla="*/ 478 w 478"/>
                    <a:gd name="T13" fmla="*/ 80 h 162"/>
                    <a:gd name="T14" fmla="*/ 478 w 478"/>
                    <a:gd name="T15" fmla="*/ 82 h 162"/>
                    <a:gd name="T16" fmla="*/ 405 w 478"/>
                    <a:gd name="T1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162">
                      <a:moveTo>
                        <a:pt x="405" y="162"/>
                      </a:moveTo>
                      <a:cubicBezTo>
                        <a:pt x="74" y="162"/>
                        <a:pt x="74" y="162"/>
                        <a:pt x="74" y="162"/>
                      </a:cubicBezTo>
                      <a:cubicBezTo>
                        <a:pt x="33" y="162"/>
                        <a:pt x="0" y="126"/>
                        <a:pt x="0" y="82"/>
                      </a:cubicBezTo>
                      <a:cubicBezTo>
                        <a:pt x="0" y="80"/>
                        <a:pt x="0" y="80"/>
                        <a:pt x="0" y="80"/>
                      </a:cubicBezTo>
                      <a:cubicBezTo>
                        <a:pt x="0" y="36"/>
                        <a:pt x="33" y="0"/>
                        <a:pt x="74" y="0"/>
                      </a:cubicBezTo>
                      <a:cubicBezTo>
                        <a:pt x="405" y="0"/>
                        <a:pt x="405" y="0"/>
                        <a:pt x="405" y="0"/>
                      </a:cubicBezTo>
                      <a:cubicBezTo>
                        <a:pt x="445" y="0"/>
                        <a:pt x="478" y="36"/>
                        <a:pt x="478" y="80"/>
                      </a:cubicBezTo>
                      <a:cubicBezTo>
                        <a:pt x="478" y="82"/>
                        <a:pt x="478" y="82"/>
                        <a:pt x="478" y="82"/>
                      </a:cubicBezTo>
                      <a:cubicBezTo>
                        <a:pt x="478" y="126"/>
                        <a:pt x="445" y="162"/>
                        <a:pt x="405" y="162"/>
                      </a:cubicBezTo>
                      <a:close/>
                    </a:path>
                  </a:pathLst>
                </a:custGeom>
                <a:solidFill>
                  <a:srgbClr val="8D2376"/>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75" name="Rectangle 3543"/>
                <p:cNvSpPr>
                  <a:spLocks noChangeArrowheads="1"/>
                </p:cNvSpPr>
                <p:nvPr/>
              </p:nvSpPr>
              <p:spPr bwMode="auto">
                <a:xfrm>
                  <a:off x="971527" y="6291400"/>
                  <a:ext cx="82554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980" b="1" dirty="0">
                      <a:solidFill>
                        <a:srgbClr val="FFFFFF"/>
                      </a:solidFill>
                      <a:latin typeface="Segoe UI" panose="020B0502040204020203" pitchFamily="34" charset="0"/>
                    </a:rPr>
                    <a:t>have adopted</a:t>
                  </a:r>
                  <a:endParaRPr lang="en-US" altLang="en-US" sz="1765" dirty="0">
                    <a:solidFill>
                      <a:srgbClr val="505050"/>
                    </a:solidFill>
                    <a:latin typeface="Segoe UI" panose="020B0502040204020203" pitchFamily="34" charset="0"/>
                  </a:endParaRPr>
                </a:p>
              </p:txBody>
            </p:sp>
          </p:grpSp>
        </p:grpSp>
        <p:grpSp>
          <p:nvGrpSpPr>
            <p:cNvPr id="19" name="Group 18"/>
            <p:cNvGrpSpPr/>
            <p:nvPr/>
          </p:nvGrpSpPr>
          <p:grpSpPr>
            <a:xfrm>
              <a:off x="503237" y="4792662"/>
              <a:ext cx="1123764" cy="608745"/>
              <a:chOff x="198437" y="4411662"/>
              <a:chExt cx="1123764" cy="608745"/>
            </a:xfrm>
          </p:grpSpPr>
          <p:grpSp>
            <p:nvGrpSpPr>
              <p:cNvPr id="664" name="Group 663"/>
              <p:cNvGrpSpPr/>
              <p:nvPr/>
            </p:nvGrpSpPr>
            <p:grpSpPr>
              <a:xfrm>
                <a:off x="198437" y="4411662"/>
                <a:ext cx="608745" cy="608745"/>
                <a:chOff x="7777955" y="466725"/>
                <a:chExt cx="608745" cy="608745"/>
              </a:xfrm>
              <a:solidFill>
                <a:srgbClr val="8D2376"/>
              </a:solidFill>
            </p:grpSpPr>
            <p:sp>
              <p:nvSpPr>
                <p:cNvPr id="665" name="Oval 664"/>
                <p:cNvSpPr/>
                <p:nvPr/>
              </p:nvSpPr>
              <p:spPr bwMode="auto">
                <a:xfrm>
                  <a:off x="7777955" y="466725"/>
                  <a:ext cx="608745" cy="60874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sp>
              <p:nvSpPr>
                <p:cNvPr id="667" name="Rectangle 3458"/>
                <p:cNvSpPr>
                  <a:spLocks noChangeArrowheads="1"/>
                </p:cNvSpPr>
                <p:nvPr/>
              </p:nvSpPr>
              <p:spPr bwMode="auto">
                <a:xfrm>
                  <a:off x="7876086" y="573731"/>
                  <a:ext cx="415178" cy="36933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2353" spc="-49" dirty="0">
                      <a:solidFill>
                        <a:srgbClr val="FFFFFF"/>
                      </a:solidFill>
                      <a:latin typeface="Segoe UI Light" panose="020B0502040204020203" pitchFamily="34" charset="0"/>
                    </a:rPr>
                    <a:t>3/4</a:t>
                  </a:r>
                  <a:endParaRPr lang="en-US" altLang="en-US" sz="2353" spc="-49" dirty="0">
                    <a:solidFill>
                      <a:srgbClr val="FFFFFF"/>
                    </a:solidFill>
                    <a:latin typeface="Segoe UI" panose="020B0502040204020203" pitchFamily="34" charset="0"/>
                  </a:endParaRPr>
                </a:p>
              </p:txBody>
            </p:sp>
          </p:grpSp>
          <p:sp>
            <p:nvSpPr>
              <p:cNvPr id="669" name="Rectangle 3471"/>
              <p:cNvSpPr>
                <a:spLocks noChangeArrowheads="1"/>
              </p:cNvSpPr>
              <p:nvPr/>
            </p:nvSpPr>
            <p:spPr bwMode="auto">
              <a:xfrm>
                <a:off x="878169" y="4646785"/>
                <a:ext cx="444032"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002050"/>
                    </a:solidFill>
                    <a:latin typeface="Segoe UI" panose="020B0502040204020203" pitchFamily="34" charset="0"/>
                  </a:rPr>
                  <a:t>of teams</a:t>
                </a:r>
                <a:endParaRPr lang="en-US" altLang="en-US" sz="1765" dirty="0">
                  <a:solidFill>
                    <a:srgbClr val="505050"/>
                  </a:solidFill>
                  <a:latin typeface="Segoe UI" panose="020B0502040204020203" pitchFamily="34" charset="0"/>
                </a:endParaRPr>
              </a:p>
            </p:txBody>
          </p:sp>
        </p:grpSp>
      </p:grpSp>
      <p:sp>
        <p:nvSpPr>
          <p:cNvPr id="192" name="Freeform 3431"/>
          <p:cNvSpPr>
            <a:spLocks/>
          </p:cNvSpPr>
          <p:nvPr/>
        </p:nvSpPr>
        <p:spPr bwMode="auto">
          <a:xfrm>
            <a:off x="8458454" y="3583074"/>
            <a:ext cx="2146129" cy="1209239"/>
          </a:xfrm>
          <a:custGeom>
            <a:avLst/>
            <a:gdLst>
              <a:gd name="T0" fmla="*/ 483 w 1059"/>
              <a:gd name="T1" fmla="*/ 209 h 597"/>
              <a:gd name="T2" fmla="*/ 246 w 1059"/>
              <a:gd name="T3" fmla="*/ 105 h 597"/>
              <a:gd name="T4" fmla="*/ 65 w 1059"/>
              <a:gd name="T5" fmla="*/ 22 h 597"/>
              <a:gd name="T6" fmla="*/ 2 w 1059"/>
              <a:gd name="T7" fmla="*/ 0 h 597"/>
              <a:gd name="T8" fmla="*/ 0 w 1059"/>
              <a:gd name="T9" fmla="*/ 50 h 597"/>
              <a:gd name="T10" fmla="*/ 546 w 1059"/>
              <a:gd name="T11" fmla="*/ 597 h 597"/>
              <a:gd name="T12" fmla="*/ 1059 w 1059"/>
              <a:gd name="T13" fmla="*/ 240 h 597"/>
              <a:gd name="T14" fmla="*/ 483 w 1059"/>
              <a:gd name="T15" fmla="*/ 209 h 5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9" h="597">
                <a:moveTo>
                  <a:pt x="483" y="209"/>
                </a:moveTo>
                <a:cubicBezTo>
                  <a:pt x="397" y="182"/>
                  <a:pt x="320" y="143"/>
                  <a:pt x="246" y="105"/>
                </a:cubicBezTo>
                <a:cubicBezTo>
                  <a:pt x="188" y="76"/>
                  <a:pt x="128" y="46"/>
                  <a:pt x="65" y="22"/>
                </a:cubicBezTo>
                <a:cubicBezTo>
                  <a:pt x="45" y="14"/>
                  <a:pt x="23" y="6"/>
                  <a:pt x="2" y="0"/>
                </a:cubicBezTo>
                <a:cubicBezTo>
                  <a:pt x="0" y="16"/>
                  <a:pt x="0" y="33"/>
                  <a:pt x="0" y="50"/>
                </a:cubicBezTo>
                <a:cubicBezTo>
                  <a:pt x="0" y="352"/>
                  <a:pt x="244" y="597"/>
                  <a:pt x="546" y="597"/>
                </a:cubicBezTo>
                <a:cubicBezTo>
                  <a:pt x="781" y="597"/>
                  <a:pt x="982" y="448"/>
                  <a:pt x="1059" y="240"/>
                </a:cubicBezTo>
                <a:cubicBezTo>
                  <a:pt x="848" y="271"/>
                  <a:pt x="646" y="261"/>
                  <a:pt x="483" y="209"/>
                </a:cubicBezTo>
                <a:close/>
              </a:path>
            </a:pathLst>
          </a:custGeom>
          <a:solidFill>
            <a:srgbClr val="002050"/>
          </a:solidFill>
          <a:ln>
            <a:noFill/>
          </a:ln>
          <a:extLst/>
        </p:spPr>
        <p:txBody>
          <a:bodyPr vert="horz" wrap="square" lIns="89642" tIns="105877" rIns="89642" bIns="123523" numCol="1" anchor="b" anchorCtr="0" compatLnSpc="1">
            <a:prstTxWarp prst="textNoShape">
              <a:avLst/>
            </a:prstTxWarp>
          </a:bodyPr>
          <a:lstStyle/>
          <a:p>
            <a:pPr algn="ctr" defTabSz="1066669">
              <a:defRPr/>
            </a:pPr>
            <a:r>
              <a:rPr lang="en-US" sz="1961" kern="0" dirty="0">
                <a:solidFill>
                  <a:srgbClr val="FFFFFF"/>
                </a:solidFill>
                <a:latin typeface="Segoe UI Light"/>
              </a:rPr>
              <a:t>Business</a:t>
            </a:r>
          </a:p>
          <a:p>
            <a:pPr algn="ctr" defTabSz="1066669">
              <a:defRPr/>
            </a:pPr>
            <a:endParaRPr lang="en-US" sz="1568" kern="0" dirty="0">
              <a:solidFill>
                <a:srgbClr val="FFFFFF"/>
              </a:solidFill>
            </a:endParaRPr>
          </a:p>
        </p:txBody>
      </p:sp>
      <p:sp>
        <p:nvSpPr>
          <p:cNvPr id="191" name="Freeform 3430"/>
          <p:cNvSpPr>
            <a:spLocks/>
          </p:cNvSpPr>
          <p:nvPr/>
        </p:nvSpPr>
        <p:spPr bwMode="auto">
          <a:xfrm>
            <a:off x="5070403" y="3521374"/>
            <a:ext cx="2066757" cy="1283389"/>
          </a:xfrm>
          <a:custGeom>
            <a:avLst/>
            <a:gdLst>
              <a:gd name="T0" fmla="*/ 553 w 1020"/>
              <a:gd name="T1" fmla="*/ 168 h 626"/>
              <a:gd name="T2" fmla="*/ 433 w 1020"/>
              <a:gd name="T3" fmla="*/ 221 h 626"/>
              <a:gd name="T4" fmla="*/ 0 w 1020"/>
              <a:gd name="T5" fmla="*/ 352 h 626"/>
              <a:gd name="T6" fmla="*/ 474 w 1020"/>
              <a:gd name="T7" fmla="*/ 626 h 626"/>
              <a:gd name="T8" fmla="*/ 1020 w 1020"/>
              <a:gd name="T9" fmla="*/ 79 h 626"/>
              <a:gd name="T10" fmla="*/ 1015 w 1020"/>
              <a:gd name="T11" fmla="*/ 0 h 626"/>
              <a:gd name="T12" fmla="*/ 553 w 1020"/>
              <a:gd name="T13" fmla="*/ 168 h 626"/>
            </a:gdLst>
            <a:ahLst/>
            <a:cxnLst>
              <a:cxn ang="0">
                <a:pos x="T0" y="T1"/>
              </a:cxn>
              <a:cxn ang="0">
                <a:pos x="T2" y="T3"/>
              </a:cxn>
              <a:cxn ang="0">
                <a:pos x="T4" y="T5"/>
              </a:cxn>
              <a:cxn ang="0">
                <a:pos x="T6" y="T7"/>
              </a:cxn>
              <a:cxn ang="0">
                <a:pos x="T8" y="T9"/>
              </a:cxn>
              <a:cxn ang="0">
                <a:pos x="T10" y="T11"/>
              </a:cxn>
              <a:cxn ang="0">
                <a:pos x="T12" y="T13"/>
              </a:cxn>
            </a:cxnLst>
            <a:rect l="0" t="0" r="r" b="b"/>
            <a:pathLst>
              <a:path w="1020" h="626">
                <a:moveTo>
                  <a:pt x="553" y="168"/>
                </a:moveTo>
                <a:cubicBezTo>
                  <a:pt x="514" y="186"/>
                  <a:pt x="473" y="204"/>
                  <a:pt x="433" y="221"/>
                </a:cubicBezTo>
                <a:cubicBezTo>
                  <a:pt x="320" y="270"/>
                  <a:pt x="168" y="328"/>
                  <a:pt x="0" y="352"/>
                </a:cubicBezTo>
                <a:cubicBezTo>
                  <a:pt x="95" y="516"/>
                  <a:pt x="271" y="626"/>
                  <a:pt x="474" y="626"/>
                </a:cubicBezTo>
                <a:cubicBezTo>
                  <a:pt x="776" y="626"/>
                  <a:pt x="1020" y="381"/>
                  <a:pt x="1020" y="79"/>
                </a:cubicBezTo>
                <a:cubicBezTo>
                  <a:pt x="1020" y="52"/>
                  <a:pt x="1018" y="26"/>
                  <a:pt x="1015" y="0"/>
                </a:cubicBezTo>
                <a:cubicBezTo>
                  <a:pt x="847" y="36"/>
                  <a:pt x="697" y="103"/>
                  <a:pt x="553" y="168"/>
                </a:cubicBezTo>
                <a:close/>
              </a:path>
            </a:pathLst>
          </a:custGeom>
          <a:solidFill>
            <a:srgbClr val="0070C0"/>
          </a:solidFill>
          <a:ln>
            <a:noFill/>
          </a:ln>
          <a:extLst/>
        </p:spPr>
        <p:txBody>
          <a:bodyPr vert="horz" wrap="square" lIns="89642" tIns="44821" rIns="89642" bIns="123523" numCol="1" anchor="b" anchorCtr="0" compatLnSpc="1">
            <a:prstTxWarp prst="textNoShape">
              <a:avLst/>
            </a:prstTxWarp>
          </a:bodyPr>
          <a:lstStyle/>
          <a:p>
            <a:pPr algn="ctr" defTabSz="1066669">
              <a:defRPr/>
            </a:pPr>
            <a:r>
              <a:rPr lang="en-US" sz="1961" kern="0" dirty="0">
                <a:solidFill>
                  <a:srgbClr val="FFFFFF"/>
                </a:solidFill>
                <a:latin typeface="Segoe UI Light"/>
              </a:rPr>
              <a:t>IT Ops</a:t>
            </a:r>
          </a:p>
          <a:p>
            <a:pPr algn="ctr" defTabSz="1066669">
              <a:defRPr/>
            </a:pPr>
            <a:endParaRPr lang="en-US" sz="1568" kern="0" dirty="0">
              <a:solidFill>
                <a:srgbClr val="FFFFFF"/>
              </a:solidFill>
              <a:latin typeface="Segoe UI Light"/>
            </a:endParaRPr>
          </a:p>
        </p:txBody>
      </p:sp>
      <p:grpSp>
        <p:nvGrpSpPr>
          <p:cNvPr id="24" name="Group 23"/>
          <p:cNvGrpSpPr/>
          <p:nvPr/>
        </p:nvGrpSpPr>
        <p:grpSpPr>
          <a:xfrm>
            <a:off x="7814148" y="5463075"/>
            <a:ext cx="1478479" cy="655200"/>
            <a:chOff x="8123237" y="5478462"/>
            <a:chExt cx="1508126" cy="668338"/>
          </a:xfrm>
        </p:grpSpPr>
        <p:sp>
          <p:nvSpPr>
            <p:cNvPr id="329" name="Freeform 3614"/>
            <p:cNvSpPr>
              <a:spLocks/>
            </p:cNvSpPr>
            <p:nvPr/>
          </p:nvSpPr>
          <p:spPr bwMode="auto">
            <a:xfrm>
              <a:off x="8123237" y="5478462"/>
              <a:ext cx="1508126" cy="668338"/>
            </a:xfrm>
            <a:custGeom>
              <a:avLst/>
              <a:gdLst>
                <a:gd name="T0" fmla="*/ 431 w 602"/>
                <a:gd name="T1" fmla="*/ 421 h 421"/>
                <a:gd name="T2" fmla="*/ 517 w 602"/>
                <a:gd name="T3" fmla="*/ 317 h 421"/>
                <a:gd name="T4" fmla="*/ 602 w 602"/>
                <a:gd name="T5" fmla="*/ 211 h 421"/>
                <a:gd name="T6" fmla="*/ 517 w 602"/>
                <a:gd name="T7" fmla="*/ 106 h 421"/>
                <a:gd name="T8" fmla="*/ 431 w 602"/>
                <a:gd name="T9" fmla="*/ 0 h 421"/>
                <a:gd name="T10" fmla="*/ 431 w 602"/>
                <a:gd name="T11" fmla="*/ 0 h 421"/>
                <a:gd name="T12" fmla="*/ 0 w 602"/>
                <a:gd name="T13" fmla="*/ 0 h 421"/>
                <a:gd name="T14" fmla="*/ 0 w 602"/>
                <a:gd name="T15" fmla="*/ 421 h 421"/>
                <a:gd name="T16" fmla="*/ 431 w 602"/>
                <a:gd name="T17" fmla="*/ 421 h 421"/>
                <a:gd name="T18" fmla="*/ 431 w 602"/>
                <a:gd name="T19"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421">
                  <a:moveTo>
                    <a:pt x="431" y="421"/>
                  </a:moveTo>
                  <a:lnTo>
                    <a:pt x="517" y="317"/>
                  </a:lnTo>
                  <a:lnTo>
                    <a:pt x="602" y="211"/>
                  </a:lnTo>
                  <a:lnTo>
                    <a:pt x="517" y="106"/>
                  </a:lnTo>
                  <a:lnTo>
                    <a:pt x="431" y="0"/>
                  </a:lnTo>
                  <a:lnTo>
                    <a:pt x="431" y="0"/>
                  </a:lnTo>
                  <a:lnTo>
                    <a:pt x="0" y="0"/>
                  </a:lnTo>
                  <a:lnTo>
                    <a:pt x="0" y="421"/>
                  </a:lnTo>
                  <a:lnTo>
                    <a:pt x="431" y="421"/>
                  </a:lnTo>
                  <a:lnTo>
                    <a:pt x="431" y="421"/>
                  </a:lnTo>
                  <a:close/>
                </a:path>
              </a:pathLst>
            </a:custGeom>
            <a:solidFill>
              <a:srgbClr val="C00000"/>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31" name="Rectangle 3620"/>
            <p:cNvSpPr>
              <a:spLocks noChangeArrowheads="1"/>
            </p:cNvSpPr>
            <p:nvPr/>
          </p:nvSpPr>
          <p:spPr bwMode="auto">
            <a:xfrm>
              <a:off x="8223249" y="5535632"/>
              <a:ext cx="1059217" cy="553998"/>
            </a:xfrm>
            <a:prstGeom prst="rect">
              <a:avLst/>
            </a:prstGeom>
            <a:noFill/>
            <a:ln>
              <a:noFill/>
            </a:ln>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FFFFFF"/>
                  </a:solidFill>
                  <a:latin typeface="Segoe UI" panose="020B0502040204020203" pitchFamily="34" charset="0"/>
                </a:rPr>
                <a:t>The average hourly cost of infrastructure failure is </a:t>
              </a:r>
              <a:r>
                <a:rPr lang="en-US" altLang="en-US" sz="882" b="1" dirty="0">
                  <a:solidFill>
                    <a:srgbClr val="FFFFFF"/>
                  </a:solidFill>
                  <a:latin typeface="Segoe UI" panose="020B0502040204020203" pitchFamily="34" charset="0"/>
                </a:rPr>
                <a:t>$100,000</a:t>
              </a:r>
              <a:r>
                <a:rPr lang="en-US" altLang="en-US" sz="882" dirty="0">
                  <a:solidFill>
                    <a:srgbClr val="FFFFFF"/>
                  </a:solidFill>
                  <a:latin typeface="Segoe UI" panose="020B0502040204020203" pitchFamily="34" charset="0"/>
                </a:rPr>
                <a:t> per hour</a:t>
              </a:r>
              <a:endParaRPr lang="en-US" altLang="en-US" sz="1765" dirty="0">
                <a:solidFill>
                  <a:srgbClr val="FFFFFF"/>
                </a:solidFill>
                <a:latin typeface="Segoe UI" panose="020B0502040204020203" pitchFamily="34" charset="0"/>
              </a:endParaRPr>
            </a:p>
          </p:txBody>
        </p:sp>
      </p:grpSp>
      <p:grpSp>
        <p:nvGrpSpPr>
          <p:cNvPr id="30" name="Group 29"/>
          <p:cNvGrpSpPr/>
          <p:nvPr/>
        </p:nvGrpSpPr>
        <p:grpSpPr>
          <a:xfrm>
            <a:off x="9364240" y="4474829"/>
            <a:ext cx="2532065" cy="1643445"/>
            <a:chOff x="9552012" y="4564062"/>
            <a:chExt cx="2582838" cy="1676400"/>
          </a:xfrm>
        </p:grpSpPr>
        <p:grpSp>
          <p:nvGrpSpPr>
            <p:cNvPr id="588" name="Group 587"/>
            <p:cNvGrpSpPr/>
            <p:nvPr/>
          </p:nvGrpSpPr>
          <p:grpSpPr>
            <a:xfrm>
              <a:off x="9552012" y="4922838"/>
              <a:ext cx="993725" cy="1317624"/>
              <a:chOff x="10341025" y="5075238"/>
              <a:chExt cx="993725" cy="1317624"/>
            </a:xfrm>
          </p:grpSpPr>
          <p:sp>
            <p:nvSpPr>
              <p:cNvPr id="347" name="Freeform 3638"/>
              <p:cNvSpPr>
                <a:spLocks/>
              </p:cNvSpPr>
              <p:nvPr/>
            </p:nvSpPr>
            <p:spPr bwMode="auto">
              <a:xfrm>
                <a:off x="10736263" y="5419725"/>
                <a:ext cx="7938" cy="0"/>
              </a:xfrm>
              <a:custGeom>
                <a:avLst/>
                <a:gdLst>
                  <a:gd name="T0" fmla="*/ 0 w 4"/>
                  <a:gd name="T1" fmla="*/ 4 w 4"/>
                  <a:gd name="T2" fmla="*/ 0 w 4"/>
                </a:gdLst>
                <a:ahLst/>
                <a:cxnLst>
                  <a:cxn ang="0">
                    <a:pos x="T0" y="0"/>
                  </a:cxn>
                  <a:cxn ang="0">
                    <a:pos x="T1" y="0"/>
                  </a:cxn>
                  <a:cxn ang="0">
                    <a:pos x="T2" y="0"/>
                  </a:cxn>
                </a:cxnLst>
                <a:rect l="0" t="0" r="r" b="b"/>
                <a:pathLst>
                  <a:path w="4">
                    <a:moveTo>
                      <a:pt x="0" y="0"/>
                    </a:moveTo>
                    <a:cubicBezTo>
                      <a:pt x="2" y="0"/>
                      <a:pt x="3" y="0"/>
                      <a:pt x="4" y="0"/>
                    </a:cubicBezTo>
                    <a:cubicBezTo>
                      <a:pt x="3" y="0"/>
                      <a:pt x="2"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48" name="Freeform 3639"/>
              <p:cNvSpPr>
                <a:spLocks/>
              </p:cNvSpPr>
              <p:nvPr/>
            </p:nvSpPr>
            <p:spPr bwMode="auto">
              <a:xfrm>
                <a:off x="10706100" y="5419725"/>
                <a:ext cx="11113" cy="3175"/>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2" y="1"/>
                      <a:pt x="3" y="0"/>
                      <a:pt x="5" y="0"/>
                    </a:cubicBezTo>
                    <a:cubicBezTo>
                      <a:pt x="3" y="0"/>
                      <a:pt x="2" y="1"/>
                      <a:pt x="0"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49" name="Freeform 3640"/>
              <p:cNvSpPr>
                <a:spLocks/>
              </p:cNvSpPr>
              <p:nvPr/>
            </p:nvSpPr>
            <p:spPr bwMode="auto">
              <a:xfrm>
                <a:off x="10744200" y="5419725"/>
                <a:ext cx="25400" cy="6350"/>
              </a:xfrm>
              <a:custGeom>
                <a:avLst/>
                <a:gdLst>
                  <a:gd name="T0" fmla="*/ 0 w 12"/>
                  <a:gd name="T1" fmla="*/ 0 h 3"/>
                  <a:gd name="T2" fmla="*/ 12 w 12"/>
                  <a:gd name="T3" fmla="*/ 3 h 3"/>
                  <a:gd name="T4" fmla="*/ 0 w 12"/>
                  <a:gd name="T5" fmla="*/ 0 h 3"/>
                </a:gdLst>
                <a:ahLst/>
                <a:cxnLst>
                  <a:cxn ang="0">
                    <a:pos x="T0" y="T1"/>
                  </a:cxn>
                  <a:cxn ang="0">
                    <a:pos x="T2" y="T3"/>
                  </a:cxn>
                  <a:cxn ang="0">
                    <a:pos x="T4" y="T5"/>
                  </a:cxn>
                </a:cxnLst>
                <a:rect l="0" t="0" r="r" b="b"/>
                <a:pathLst>
                  <a:path w="12" h="3">
                    <a:moveTo>
                      <a:pt x="0" y="0"/>
                    </a:moveTo>
                    <a:cubicBezTo>
                      <a:pt x="4" y="1"/>
                      <a:pt x="8" y="2"/>
                      <a:pt x="12" y="3"/>
                    </a:cubicBezTo>
                    <a:cubicBezTo>
                      <a:pt x="8" y="2"/>
                      <a:pt x="4" y="1"/>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50" name="Freeform 3641"/>
              <p:cNvSpPr>
                <a:spLocks/>
              </p:cNvSpPr>
              <p:nvPr/>
            </p:nvSpPr>
            <p:spPr bwMode="auto">
              <a:xfrm>
                <a:off x="10721975" y="5419725"/>
                <a:ext cx="9525" cy="0"/>
              </a:xfrm>
              <a:custGeom>
                <a:avLst/>
                <a:gdLst>
                  <a:gd name="T0" fmla="*/ 4 w 5"/>
                  <a:gd name="T1" fmla="*/ 0 w 5"/>
                  <a:gd name="T2" fmla="*/ 5 w 5"/>
                  <a:gd name="T3" fmla="*/ 4 w 5"/>
                </a:gdLst>
                <a:ahLst/>
                <a:cxnLst>
                  <a:cxn ang="0">
                    <a:pos x="T0" y="0"/>
                  </a:cxn>
                  <a:cxn ang="0">
                    <a:pos x="T1" y="0"/>
                  </a:cxn>
                  <a:cxn ang="0">
                    <a:pos x="T2" y="0"/>
                  </a:cxn>
                  <a:cxn ang="0">
                    <a:pos x="T3" y="0"/>
                  </a:cxn>
                </a:cxnLst>
                <a:rect l="0" t="0" r="r" b="b"/>
                <a:pathLst>
                  <a:path w="5">
                    <a:moveTo>
                      <a:pt x="4" y="0"/>
                    </a:moveTo>
                    <a:cubicBezTo>
                      <a:pt x="3" y="0"/>
                      <a:pt x="1" y="0"/>
                      <a:pt x="0" y="0"/>
                    </a:cubicBezTo>
                    <a:cubicBezTo>
                      <a:pt x="1" y="0"/>
                      <a:pt x="3" y="0"/>
                      <a:pt x="5" y="0"/>
                    </a:cubicBezTo>
                    <a:cubicBezTo>
                      <a:pt x="4" y="0"/>
                      <a:pt x="4" y="0"/>
                      <a:pt x="4"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5" name="Freeform 3656"/>
              <p:cNvSpPr>
                <a:spLocks/>
              </p:cNvSpPr>
              <p:nvPr/>
            </p:nvSpPr>
            <p:spPr bwMode="auto">
              <a:xfrm>
                <a:off x="10950575" y="5149850"/>
                <a:ext cx="309563" cy="465138"/>
              </a:xfrm>
              <a:custGeom>
                <a:avLst/>
                <a:gdLst>
                  <a:gd name="T0" fmla="*/ 130 w 150"/>
                  <a:gd name="T1" fmla="*/ 76 h 225"/>
                  <a:gd name="T2" fmla="*/ 114 w 150"/>
                  <a:gd name="T3" fmla="*/ 53 h 225"/>
                  <a:gd name="T4" fmla="*/ 75 w 150"/>
                  <a:gd name="T5" fmla="*/ 21 h 225"/>
                  <a:gd name="T6" fmla="*/ 12 w 150"/>
                  <a:gd name="T7" fmla="*/ 1 h 225"/>
                  <a:gd name="T8" fmla="*/ 0 w 150"/>
                  <a:gd name="T9" fmla="*/ 0 h 225"/>
                  <a:gd name="T10" fmla="*/ 0 w 150"/>
                  <a:gd name="T11" fmla="*/ 151 h 225"/>
                  <a:gd name="T12" fmla="*/ 0 w 150"/>
                  <a:gd name="T13" fmla="*/ 151 h 225"/>
                  <a:gd name="T14" fmla="*/ 0 w 150"/>
                  <a:gd name="T15" fmla="*/ 151 h 225"/>
                  <a:gd name="T16" fmla="*/ 0 w 150"/>
                  <a:gd name="T17" fmla="*/ 151 h 225"/>
                  <a:gd name="T18" fmla="*/ 129 w 150"/>
                  <a:gd name="T19" fmla="*/ 225 h 225"/>
                  <a:gd name="T20" fmla="*/ 142 w 150"/>
                  <a:gd name="T21" fmla="*/ 197 h 225"/>
                  <a:gd name="T22" fmla="*/ 149 w 150"/>
                  <a:gd name="T23" fmla="*/ 162 h 225"/>
                  <a:gd name="T24" fmla="*/ 149 w 150"/>
                  <a:gd name="T25" fmla="*/ 151 h 225"/>
                  <a:gd name="T26" fmla="*/ 130 w 150"/>
                  <a:gd name="T27" fmla="*/ 7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225">
                    <a:moveTo>
                      <a:pt x="130" y="76"/>
                    </a:moveTo>
                    <a:cubicBezTo>
                      <a:pt x="125" y="68"/>
                      <a:pt x="120" y="60"/>
                      <a:pt x="114" y="53"/>
                    </a:cubicBezTo>
                    <a:cubicBezTo>
                      <a:pt x="103" y="40"/>
                      <a:pt x="90" y="29"/>
                      <a:pt x="75" y="21"/>
                    </a:cubicBezTo>
                    <a:cubicBezTo>
                      <a:pt x="56" y="10"/>
                      <a:pt x="35" y="3"/>
                      <a:pt x="12" y="1"/>
                    </a:cubicBezTo>
                    <a:cubicBezTo>
                      <a:pt x="8" y="1"/>
                      <a:pt x="4" y="0"/>
                      <a:pt x="0" y="0"/>
                    </a:cubicBezTo>
                    <a:cubicBezTo>
                      <a:pt x="0" y="151"/>
                      <a:pt x="0" y="151"/>
                      <a:pt x="0" y="151"/>
                    </a:cubicBezTo>
                    <a:cubicBezTo>
                      <a:pt x="0" y="151"/>
                      <a:pt x="0" y="151"/>
                      <a:pt x="0" y="151"/>
                    </a:cubicBezTo>
                    <a:cubicBezTo>
                      <a:pt x="0" y="151"/>
                      <a:pt x="0" y="151"/>
                      <a:pt x="0" y="151"/>
                    </a:cubicBezTo>
                    <a:cubicBezTo>
                      <a:pt x="0" y="151"/>
                      <a:pt x="0" y="151"/>
                      <a:pt x="0" y="151"/>
                    </a:cubicBezTo>
                    <a:cubicBezTo>
                      <a:pt x="129" y="225"/>
                      <a:pt x="129" y="225"/>
                      <a:pt x="129" y="225"/>
                    </a:cubicBezTo>
                    <a:cubicBezTo>
                      <a:pt x="134" y="216"/>
                      <a:pt x="138" y="207"/>
                      <a:pt x="142" y="197"/>
                    </a:cubicBezTo>
                    <a:cubicBezTo>
                      <a:pt x="146" y="185"/>
                      <a:pt x="148" y="174"/>
                      <a:pt x="149" y="162"/>
                    </a:cubicBezTo>
                    <a:cubicBezTo>
                      <a:pt x="149" y="158"/>
                      <a:pt x="149" y="154"/>
                      <a:pt x="149" y="151"/>
                    </a:cubicBezTo>
                    <a:cubicBezTo>
                      <a:pt x="150" y="124"/>
                      <a:pt x="143" y="99"/>
                      <a:pt x="130" y="76"/>
                    </a:cubicBezTo>
                    <a:close/>
                  </a:path>
                </a:pathLst>
              </a:custGeom>
              <a:solidFill>
                <a:srgbClr val="FF0000"/>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6" name="Freeform 3657"/>
              <p:cNvSpPr>
                <a:spLocks/>
              </p:cNvSpPr>
              <p:nvPr/>
            </p:nvSpPr>
            <p:spPr bwMode="auto">
              <a:xfrm>
                <a:off x="10917238" y="5426075"/>
                <a:ext cx="66675" cy="66675"/>
              </a:xfrm>
              <a:custGeom>
                <a:avLst/>
                <a:gdLst>
                  <a:gd name="T0" fmla="*/ 1 w 32"/>
                  <a:gd name="T1" fmla="*/ 14 h 32"/>
                  <a:gd name="T2" fmla="*/ 17 w 32"/>
                  <a:gd name="T3" fmla="*/ 0 h 32"/>
                  <a:gd name="T4" fmla="*/ 31 w 32"/>
                  <a:gd name="T5" fmla="*/ 17 h 32"/>
                  <a:gd name="T6" fmla="*/ 15 w 32"/>
                  <a:gd name="T7" fmla="*/ 31 h 32"/>
                  <a:gd name="T8" fmla="*/ 1 w 32"/>
                  <a:gd name="T9" fmla="*/ 14 h 32"/>
                </a:gdLst>
                <a:ahLst/>
                <a:cxnLst>
                  <a:cxn ang="0">
                    <a:pos x="T0" y="T1"/>
                  </a:cxn>
                  <a:cxn ang="0">
                    <a:pos x="T2" y="T3"/>
                  </a:cxn>
                  <a:cxn ang="0">
                    <a:pos x="T4" y="T5"/>
                  </a:cxn>
                  <a:cxn ang="0">
                    <a:pos x="T6" y="T7"/>
                  </a:cxn>
                  <a:cxn ang="0">
                    <a:pos x="T8" y="T9"/>
                  </a:cxn>
                </a:cxnLst>
                <a:rect l="0" t="0" r="r" b="b"/>
                <a:pathLst>
                  <a:path w="32" h="32">
                    <a:moveTo>
                      <a:pt x="1" y="14"/>
                    </a:moveTo>
                    <a:cubicBezTo>
                      <a:pt x="2" y="6"/>
                      <a:pt x="9" y="0"/>
                      <a:pt x="17" y="0"/>
                    </a:cubicBezTo>
                    <a:cubicBezTo>
                      <a:pt x="26" y="1"/>
                      <a:pt x="32" y="8"/>
                      <a:pt x="31" y="17"/>
                    </a:cubicBezTo>
                    <a:cubicBezTo>
                      <a:pt x="31" y="25"/>
                      <a:pt x="23" y="32"/>
                      <a:pt x="15" y="31"/>
                    </a:cubicBezTo>
                    <a:cubicBezTo>
                      <a:pt x="6" y="30"/>
                      <a:pt x="0" y="23"/>
                      <a:pt x="1" y="1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7" name="Freeform 3658"/>
              <p:cNvSpPr>
                <a:spLocks/>
              </p:cNvSpPr>
              <p:nvPr/>
            </p:nvSpPr>
            <p:spPr bwMode="auto">
              <a:xfrm>
                <a:off x="10942638" y="5075238"/>
                <a:ext cx="19050" cy="63500"/>
              </a:xfrm>
              <a:custGeom>
                <a:avLst/>
                <a:gdLst>
                  <a:gd name="T0" fmla="*/ 9 w 9"/>
                  <a:gd name="T1" fmla="*/ 3 h 31"/>
                  <a:gd name="T2" fmla="*/ 4 w 9"/>
                  <a:gd name="T3" fmla="*/ 0 h 31"/>
                  <a:gd name="T4" fmla="*/ 0 w 9"/>
                  <a:gd name="T5" fmla="*/ 3 h 31"/>
                  <a:gd name="T6" fmla="*/ 0 w 9"/>
                  <a:gd name="T7" fmla="*/ 27 h 31"/>
                  <a:gd name="T8" fmla="*/ 4 w 9"/>
                  <a:gd name="T9" fmla="*/ 31 h 31"/>
                  <a:gd name="T10" fmla="*/ 4 w 9"/>
                  <a:gd name="T11" fmla="*/ 31 h 31"/>
                  <a:gd name="T12" fmla="*/ 9 w 9"/>
                  <a:gd name="T13" fmla="*/ 27 h 31"/>
                  <a:gd name="T14" fmla="*/ 9 w 9"/>
                  <a:gd name="T15" fmla="*/ 27 h 31"/>
                  <a:gd name="T16" fmla="*/ 9 w 9"/>
                  <a:gd name="T1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
                    <a:moveTo>
                      <a:pt x="9" y="3"/>
                    </a:moveTo>
                    <a:cubicBezTo>
                      <a:pt x="9" y="1"/>
                      <a:pt x="7" y="0"/>
                      <a:pt x="4" y="0"/>
                    </a:cubicBezTo>
                    <a:cubicBezTo>
                      <a:pt x="2" y="0"/>
                      <a:pt x="0" y="1"/>
                      <a:pt x="0" y="3"/>
                    </a:cubicBezTo>
                    <a:cubicBezTo>
                      <a:pt x="0" y="27"/>
                      <a:pt x="0" y="27"/>
                      <a:pt x="0" y="27"/>
                    </a:cubicBezTo>
                    <a:cubicBezTo>
                      <a:pt x="4" y="31"/>
                      <a:pt x="4" y="31"/>
                      <a:pt x="4" y="31"/>
                    </a:cubicBezTo>
                    <a:cubicBezTo>
                      <a:pt x="4" y="31"/>
                      <a:pt x="4" y="31"/>
                      <a:pt x="4" y="31"/>
                    </a:cubicBezTo>
                    <a:cubicBezTo>
                      <a:pt x="9" y="27"/>
                      <a:pt x="9" y="27"/>
                      <a:pt x="9" y="27"/>
                    </a:cubicBezTo>
                    <a:cubicBezTo>
                      <a:pt x="9" y="27"/>
                      <a:pt x="9" y="27"/>
                      <a:pt x="9" y="27"/>
                    </a:cubicBezTo>
                    <a:cubicBezTo>
                      <a:pt x="9" y="3"/>
                      <a:pt x="9" y="3"/>
                      <a:pt x="9" y="3"/>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8" name="Freeform 3659"/>
              <p:cNvSpPr>
                <a:spLocks/>
              </p:cNvSpPr>
              <p:nvPr/>
            </p:nvSpPr>
            <p:spPr bwMode="auto">
              <a:xfrm>
                <a:off x="11271250" y="5451475"/>
                <a:ext cx="63500" cy="15875"/>
              </a:xfrm>
              <a:custGeom>
                <a:avLst/>
                <a:gdLst>
                  <a:gd name="T0" fmla="*/ 28 w 31"/>
                  <a:gd name="T1" fmla="*/ 0 h 8"/>
                  <a:gd name="T2" fmla="*/ 4 w 31"/>
                  <a:gd name="T3" fmla="*/ 0 h 8"/>
                  <a:gd name="T4" fmla="*/ 0 w 31"/>
                  <a:gd name="T5" fmla="*/ 4 h 8"/>
                  <a:gd name="T6" fmla="*/ 4 w 31"/>
                  <a:gd name="T7" fmla="*/ 8 h 8"/>
                  <a:gd name="T8" fmla="*/ 4 w 31"/>
                  <a:gd name="T9" fmla="*/ 8 h 8"/>
                  <a:gd name="T10" fmla="*/ 28 w 31"/>
                  <a:gd name="T11" fmla="*/ 8 h 8"/>
                  <a:gd name="T12" fmla="*/ 28 w 31"/>
                  <a:gd name="T13" fmla="*/ 8 h 8"/>
                  <a:gd name="T14" fmla="*/ 31 w 31"/>
                  <a:gd name="T15" fmla="*/ 4 h 8"/>
                  <a:gd name="T16" fmla="*/ 28 w 3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8">
                    <a:moveTo>
                      <a:pt x="28" y="0"/>
                    </a:moveTo>
                    <a:cubicBezTo>
                      <a:pt x="4" y="0"/>
                      <a:pt x="4" y="0"/>
                      <a:pt x="4" y="0"/>
                    </a:cubicBezTo>
                    <a:cubicBezTo>
                      <a:pt x="0" y="4"/>
                      <a:pt x="0" y="4"/>
                      <a:pt x="0" y="4"/>
                    </a:cubicBezTo>
                    <a:cubicBezTo>
                      <a:pt x="4" y="8"/>
                      <a:pt x="4" y="8"/>
                      <a:pt x="4" y="8"/>
                    </a:cubicBezTo>
                    <a:cubicBezTo>
                      <a:pt x="4" y="8"/>
                      <a:pt x="4" y="8"/>
                      <a:pt x="4" y="8"/>
                    </a:cubicBezTo>
                    <a:cubicBezTo>
                      <a:pt x="28" y="8"/>
                      <a:pt x="28" y="8"/>
                      <a:pt x="28" y="8"/>
                    </a:cubicBezTo>
                    <a:cubicBezTo>
                      <a:pt x="28" y="8"/>
                      <a:pt x="28" y="8"/>
                      <a:pt x="28" y="8"/>
                    </a:cubicBezTo>
                    <a:cubicBezTo>
                      <a:pt x="30" y="8"/>
                      <a:pt x="31" y="6"/>
                      <a:pt x="31" y="4"/>
                    </a:cubicBezTo>
                    <a:cubicBezTo>
                      <a:pt x="31" y="1"/>
                      <a:pt x="30" y="0"/>
                      <a:pt x="28" y="0"/>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69" name="Freeform 3660"/>
              <p:cNvSpPr>
                <a:spLocks/>
              </p:cNvSpPr>
              <p:nvPr/>
            </p:nvSpPr>
            <p:spPr bwMode="auto">
              <a:xfrm>
                <a:off x="10752138" y="5124450"/>
                <a:ext cx="42863" cy="58738"/>
              </a:xfrm>
              <a:custGeom>
                <a:avLst/>
                <a:gdLst>
                  <a:gd name="T0" fmla="*/ 8 w 21"/>
                  <a:gd name="T1" fmla="*/ 1 h 28"/>
                  <a:gd name="T2" fmla="*/ 8 w 21"/>
                  <a:gd name="T3" fmla="*/ 1 h 28"/>
                  <a:gd name="T4" fmla="*/ 3 w 21"/>
                  <a:gd name="T5" fmla="*/ 1 h 28"/>
                  <a:gd name="T6" fmla="*/ 1 w 21"/>
                  <a:gd name="T7" fmla="*/ 5 h 28"/>
                  <a:gd name="T8" fmla="*/ 13 w 21"/>
                  <a:gd name="T9" fmla="*/ 26 h 28"/>
                  <a:gd name="T10" fmla="*/ 19 w 21"/>
                  <a:gd name="T11" fmla="*/ 28 h 28"/>
                  <a:gd name="T12" fmla="*/ 19 w 21"/>
                  <a:gd name="T13" fmla="*/ 28 h 28"/>
                  <a:gd name="T14" fmla="*/ 21 w 21"/>
                  <a:gd name="T15" fmla="*/ 22 h 28"/>
                  <a:gd name="T16" fmla="*/ 21 w 21"/>
                  <a:gd name="T17" fmla="*/ 22 h 28"/>
                  <a:gd name="T18" fmla="*/ 8 w 21"/>
                  <a:gd name="T1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8" y="1"/>
                    </a:moveTo>
                    <a:cubicBezTo>
                      <a:pt x="8" y="1"/>
                      <a:pt x="8" y="1"/>
                      <a:pt x="8" y="1"/>
                    </a:cubicBezTo>
                    <a:cubicBezTo>
                      <a:pt x="8" y="0"/>
                      <a:pt x="5" y="0"/>
                      <a:pt x="3" y="1"/>
                    </a:cubicBezTo>
                    <a:cubicBezTo>
                      <a:pt x="1" y="2"/>
                      <a:pt x="0" y="4"/>
                      <a:pt x="1" y="5"/>
                    </a:cubicBezTo>
                    <a:cubicBezTo>
                      <a:pt x="13" y="26"/>
                      <a:pt x="13" y="26"/>
                      <a:pt x="13" y="26"/>
                    </a:cubicBezTo>
                    <a:cubicBezTo>
                      <a:pt x="19" y="28"/>
                      <a:pt x="19" y="28"/>
                      <a:pt x="19" y="28"/>
                    </a:cubicBezTo>
                    <a:cubicBezTo>
                      <a:pt x="19" y="28"/>
                      <a:pt x="19" y="28"/>
                      <a:pt x="19" y="28"/>
                    </a:cubicBezTo>
                    <a:cubicBezTo>
                      <a:pt x="21" y="22"/>
                      <a:pt x="21" y="22"/>
                      <a:pt x="21" y="22"/>
                    </a:cubicBezTo>
                    <a:cubicBezTo>
                      <a:pt x="21" y="22"/>
                      <a:pt x="21" y="22"/>
                      <a:pt x="21" y="22"/>
                    </a:cubicBezTo>
                    <a:lnTo>
                      <a:pt x="8" y="1"/>
                    </a:ln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0" name="Freeform 3661"/>
              <p:cNvSpPr>
                <a:spLocks/>
              </p:cNvSpPr>
              <p:nvPr/>
            </p:nvSpPr>
            <p:spPr bwMode="auto">
              <a:xfrm>
                <a:off x="11107738" y="5737225"/>
                <a:ext cx="41275" cy="57150"/>
              </a:xfrm>
              <a:custGeom>
                <a:avLst/>
                <a:gdLst>
                  <a:gd name="T0" fmla="*/ 7 w 20"/>
                  <a:gd name="T1" fmla="*/ 1 h 28"/>
                  <a:gd name="T2" fmla="*/ 2 w 20"/>
                  <a:gd name="T3" fmla="*/ 0 h 28"/>
                  <a:gd name="T4" fmla="*/ 0 w 20"/>
                  <a:gd name="T5" fmla="*/ 5 h 28"/>
                  <a:gd name="T6" fmla="*/ 0 w 20"/>
                  <a:gd name="T7" fmla="*/ 5 h 28"/>
                  <a:gd name="T8" fmla="*/ 12 w 20"/>
                  <a:gd name="T9" fmla="*/ 26 h 28"/>
                  <a:gd name="T10" fmla="*/ 12 w 20"/>
                  <a:gd name="T11" fmla="*/ 26 h 28"/>
                  <a:gd name="T12" fmla="*/ 17 w 20"/>
                  <a:gd name="T13" fmla="*/ 27 h 28"/>
                  <a:gd name="T14" fmla="*/ 19 w 20"/>
                  <a:gd name="T15" fmla="*/ 22 h 28"/>
                  <a:gd name="T16" fmla="*/ 7 w 20"/>
                  <a:gd name="T17"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7" y="1"/>
                    </a:moveTo>
                    <a:cubicBezTo>
                      <a:pt x="2" y="0"/>
                      <a:pt x="2" y="0"/>
                      <a:pt x="2" y="0"/>
                    </a:cubicBezTo>
                    <a:cubicBezTo>
                      <a:pt x="0" y="5"/>
                      <a:pt x="0" y="5"/>
                      <a:pt x="0" y="5"/>
                    </a:cubicBezTo>
                    <a:cubicBezTo>
                      <a:pt x="0" y="5"/>
                      <a:pt x="0" y="5"/>
                      <a:pt x="0" y="5"/>
                    </a:cubicBezTo>
                    <a:cubicBezTo>
                      <a:pt x="12" y="26"/>
                      <a:pt x="12" y="26"/>
                      <a:pt x="12" y="26"/>
                    </a:cubicBezTo>
                    <a:cubicBezTo>
                      <a:pt x="12" y="26"/>
                      <a:pt x="12" y="26"/>
                      <a:pt x="12" y="26"/>
                    </a:cubicBezTo>
                    <a:cubicBezTo>
                      <a:pt x="13" y="28"/>
                      <a:pt x="15" y="28"/>
                      <a:pt x="17" y="27"/>
                    </a:cubicBezTo>
                    <a:cubicBezTo>
                      <a:pt x="19" y="25"/>
                      <a:pt x="20" y="23"/>
                      <a:pt x="19" y="22"/>
                    </a:cubicBezTo>
                    <a:lnTo>
                      <a:pt x="7" y="1"/>
                    </a:ln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1" name="Freeform 3662"/>
              <p:cNvSpPr>
                <a:spLocks/>
              </p:cNvSpPr>
              <p:nvPr/>
            </p:nvSpPr>
            <p:spPr bwMode="auto">
              <a:xfrm>
                <a:off x="11228388" y="5260975"/>
                <a:ext cx="57150" cy="41275"/>
              </a:xfrm>
              <a:custGeom>
                <a:avLst/>
                <a:gdLst>
                  <a:gd name="T0" fmla="*/ 6 w 28"/>
                  <a:gd name="T1" fmla="*/ 20 h 20"/>
                  <a:gd name="T2" fmla="*/ 27 w 28"/>
                  <a:gd name="T3" fmla="*/ 8 h 20"/>
                  <a:gd name="T4" fmla="*/ 27 w 28"/>
                  <a:gd name="T5" fmla="*/ 8 h 20"/>
                  <a:gd name="T6" fmla="*/ 27 w 28"/>
                  <a:gd name="T7" fmla="*/ 3 h 20"/>
                  <a:gd name="T8" fmla="*/ 23 w 28"/>
                  <a:gd name="T9" fmla="*/ 1 h 20"/>
                  <a:gd name="T10" fmla="*/ 2 w 28"/>
                  <a:gd name="T11" fmla="*/ 13 h 20"/>
                  <a:gd name="T12" fmla="*/ 0 w 28"/>
                  <a:gd name="T13" fmla="*/ 18 h 20"/>
                  <a:gd name="T14" fmla="*/ 6 w 28"/>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0">
                    <a:moveTo>
                      <a:pt x="6" y="20"/>
                    </a:moveTo>
                    <a:cubicBezTo>
                      <a:pt x="27" y="8"/>
                      <a:pt x="27" y="8"/>
                      <a:pt x="27" y="8"/>
                    </a:cubicBezTo>
                    <a:cubicBezTo>
                      <a:pt x="27" y="8"/>
                      <a:pt x="27" y="8"/>
                      <a:pt x="27" y="8"/>
                    </a:cubicBezTo>
                    <a:cubicBezTo>
                      <a:pt x="28" y="7"/>
                      <a:pt x="28" y="5"/>
                      <a:pt x="27" y="3"/>
                    </a:cubicBezTo>
                    <a:cubicBezTo>
                      <a:pt x="26" y="1"/>
                      <a:pt x="24" y="0"/>
                      <a:pt x="23" y="1"/>
                    </a:cubicBezTo>
                    <a:cubicBezTo>
                      <a:pt x="2" y="13"/>
                      <a:pt x="2" y="13"/>
                      <a:pt x="2" y="13"/>
                    </a:cubicBezTo>
                    <a:cubicBezTo>
                      <a:pt x="0" y="18"/>
                      <a:pt x="0" y="18"/>
                      <a:pt x="0" y="18"/>
                    </a:cubicBezTo>
                    <a:cubicBezTo>
                      <a:pt x="6" y="20"/>
                      <a:pt x="6" y="20"/>
                      <a:pt x="6" y="20"/>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2" name="Freeform 3663"/>
              <p:cNvSpPr>
                <a:spLocks/>
              </p:cNvSpPr>
              <p:nvPr/>
            </p:nvSpPr>
            <p:spPr bwMode="auto">
              <a:xfrm>
                <a:off x="10615613" y="5260975"/>
                <a:ext cx="58738" cy="41275"/>
              </a:xfrm>
              <a:custGeom>
                <a:avLst/>
                <a:gdLst>
                  <a:gd name="T0" fmla="*/ 27 w 28"/>
                  <a:gd name="T1" fmla="*/ 13 h 20"/>
                  <a:gd name="T2" fmla="*/ 6 w 28"/>
                  <a:gd name="T3" fmla="*/ 1 h 20"/>
                  <a:gd name="T4" fmla="*/ 6 w 28"/>
                  <a:gd name="T5" fmla="*/ 1 h 20"/>
                  <a:gd name="T6" fmla="*/ 2 w 28"/>
                  <a:gd name="T7" fmla="*/ 3 h 20"/>
                  <a:gd name="T8" fmla="*/ 2 w 28"/>
                  <a:gd name="T9" fmla="*/ 8 h 20"/>
                  <a:gd name="T10" fmla="*/ 23 w 28"/>
                  <a:gd name="T11" fmla="*/ 20 h 20"/>
                  <a:gd name="T12" fmla="*/ 28 w 28"/>
                  <a:gd name="T13" fmla="*/ 18 h 20"/>
                  <a:gd name="T14" fmla="*/ 28 w 28"/>
                  <a:gd name="T15" fmla="*/ 18 h 20"/>
                  <a:gd name="T16" fmla="*/ 27 w 28"/>
                  <a:gd name="T1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0">
                    <a:moveTo>
                      <a:pt x="27" y="13"/>
                    </a:moveTo>
                    <a:cubicBezTo>
                      <a:pt x="6" y="1"/>
                      <a:pt x="6" y="1"/>
                      <a:pt x="6" y="1"/>
                    </a:cubicBezTo>
                    <a:cubicBezTo>
                      <a:pt x="6" y="1"/>
                      <a:pt x="6" y="1"/>
                      <a:pt x="6" y="1"/>
                    </a:cubicBezTo>
                    <a:cubicBezTo>
                      <a:pt x="5" y="0"/>
                      <a:pt x="3" y="1"/>
                      <a:pt x="2" y="3"/>
                    </a:cubicBezTo>
                    <a:cubicBezTo>
                      <a:pt x="0" y="5"/>
                      <a:pt x="0" y="7"/>
                      <a:pt x="2" y="8"/>
                    </a:cubicBezTo>
                    <a:cubicBezTo>
                      <a:pt x="23" y="20"/>
                      <a:pt x="23" y="20"/>
                      <a:pt x="23" y="20"/>
                    </a:cubicBezTo>
                    <a:cubicBezTo>
                      <a:pt x="28" y="18"/>
                      <a:pt x="28" y="18"/>
                      <a:pt x="28" y="18"/>
                    </a:cubicBezTo>
                    <a:cubicBezTo>
                      <a:pt x="28" y="18"/>
                      <a:pt x="28" y="18"/>
                      <a:pt x="28" y="18"/>
                    </a:cubicBezTo>
                    <a:cubicBezTo>
                      <a:pt x="27" y="13"/>
                      <a:pt x="27" y="13"/>
                      <a:pt x="27" y="13"/>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3" name="Freeform 3664"/>
              <p:cNvSpPr>
                <a:spLocks/>
              </p:cNvSpPr>
              <p:nvPr/>
            </p:nvSpPr>
            <p:spPr bwMode="auto">
              <a:xfrm>
                <a:off x="11228388" y="5614988"/>
                <a:ext cx="57150" cy="42863"/>
              </a:xfrm>
              <a:custGeom>
                <a:avLst/>
                <a:gdLst>
                  <a:gd name="T0" fmla="*/ 27 w 28"/>
                  <a:gd name="T1" fmla="*/ 13 h 21"/>
                  <a:gd name="T2" fmla="*/ 6 w 28"/>
                  <a:gd name="T3" fmla="*/ 0 h 21"/>
                  <a:gd name="T4" fmla="*/ 0 w 28"/>
                  <a:gd name="T5" fmla="*/ 2 h 21"/>
                  <a:gd name="T6" fmla="*/ 2 w 28"/>
                  <a:gd name="T7" fmla="*/ 8 h 21"/>
                  <a:gd name="T8" fmla="*/ 2 w 28"/>
                  <a:gd name="T9" fmla="*/ 8 h 21"/>
                  <a:gd name="T10" fmla="*/ 23 w 28"/>
                  <a:gd name="T11" fmla="*/ 20 h 21"/>
                  <a:gd name="T12" fmla="*/ 23 w 28"/>
                  <a:gd name="T13" fmla="*/ 20 h 21"/>
                  <a:gd name="T14" fmla="*/ 27 w 28"/>
                  <a:gd name="T15" fmla="*/ 18 h 21"/>
                  <a:gd name="T16" fmla="*/ 27 w 28"/>
                  <a:gd name="T1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1">
                    <a:moveTo>
                      <a:pt x="27" y="13"/>
                    </a:moveTo>
                    <a:cubicBezTo>
                      <a:pt x="6" y="0"/>
                      <a:pt x="6" y="0"/>
                      <a:pt x="6" y="0"/>
                    </a:cubicBezTo>
                    <a:cubicBezTo>
                      <a:pt x="0" y="2"/>
                      <a:pt x="0" y="2"/>
                      <a:pt x="0" y="2"/>
                    </a:cubicBezTo>
                    <a:cubicBezTo>
                      <a:pt x="2" y="8"/>
                      <a:pt x="2" y="8"/>
                      <a:pt x="2" y="8"/>
                    </a:cubicBezTo>
                    <a:cubicBezTo>
                      <a:pt x="2" y="8"/>
                      <a:pt x="2" y="8"/>
                      <a:pt x="2" y="8"/>
                    </a:cubicBezTo>
                    <a:cubicBezTo>
                      <a:pt x="23" y="20"/>
                      <a:pt x="23" y="20"/>
                      <a:pt x="23" y="20"/>
                    </a:cubicBezTo>
                    <a:cubicBezTo>
                      <a:pt x="23" y="20"/>
                      <a:pt x="23" y="20"/>
                      <a:pt x="23" y="20"/>
                    </a:cubicBezTo>
                    <a:cubicBezTo>
                      <a:pt x="24" y="21"/>
                      <a:pt x="26" y="20"/>
                      <a:pt x="27" y="18"/>
                    </a:cubicBezTo>
                    <a:cubicBezTo>
                      <a:pt x="28" y="16"/>
                      <a:pt x="28" y="13"/>
                      <a:pt x="27" y="13"/>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4" name="Freeform 3665"/>
              <p:cNvSpPr>
                <a:spLocks/>
              </p:cNvSpPr>
              <p:nvPr/>
            </p:nvSpPr>
            <p:spPr bwMode="auto">
              <a:xfrm>
                <a:off x="11107738" y="5124450"/>
                <a:ext cx="41275" cy="58738"/>
              </a:xfrm>
              <a:custGeom>
                <a:avLst/>
                <a:gdLst>
                  <a:gd name="T0" fmla="*/ 7 w 20"/>
                  <a:gd name="T1" fmla="*/ 26 h 28"/>
                  <a:gd name="T2" fmla="*/ 7 w 20"/>
                  <a:gd name="T3" fmla="*/ 26 h 28"/>
                  <a:gd name="T4" fmla="*/ 19 w 20"/>
                  <a:gd name="T5" fmla="*/ 5 h 28"/>
                  <a:gd name="T6" fmla="*/ 19 w 20"/>
                  <a:gd name="T7" fmla="*/ 5 h 28"/>
                  <a:gd name="T8" fmla="*/ 17 w 20"/>
                  <a:gd name="T9" fmla="*/ 1 h 28"/>
                  <a:gd name="T10" fmla="*/ 12 w 20"/>
                  <a:gd name="T11" fmla="*/ 1 h 28"/>
                  <a:gd name="T12" fmla="*/ 0 w 20"/>
                  <a:gd name="T13" fmla="*/ 22 h 28"/>
                  <a:gd name="T14" fmla="*/ 2 w 20"/>
                  <a:gd name="T15" fmla="*/ 28 h 28"/>
                  <a:gd name="T16" fmla="*/ 7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7" y="26"/>
                    </a:moveTo>
                    <a:cubicBezTo>
                      <a:pt x="7" y="26"/>
                      <a:pt x="7" y="26"/>
                      <a:pt x="7" y="26"/>
                    </a:cubicBezTo>
                    <a:cubicBezTo>
                      <a:pt x="19" y="5"/>
                      <a:pt x="19" y="5"/>
                      <a:pt x="19" y="5"/>
                    </a:cubicBezTo>
                    <a:cubicBezTo>
                      <a:pt x="19" y="5"/>
                      <a:pt x="19" y="5"/>
                      <a:pt x="19" y="5"/>
                    </a:cubicBezTo>
                    <a:cubicBezTo>
                      <a:pt x="20" y="4"/>
                      <a:pt x="19" y="2"/>
                      <a:pt x="17" y="1"/>
                    </a:cubicBezTo>
                    <a:cubicBezTo>
                      <a:pt x="15" y="0"/>
                      <a:pt x="13" y="0"/>
                      <a:pt x="12" y="1"/>
                    </a:cubicBezTo>
                    <a:cubicBezTo>
                      <a:pt x="0" y="22"/>
                      <a:pt x="0" y="22"/>
                      <a:pt x="0" y="22"/>
                    </a:cubicBezTo>
                    <a:cubicBezTo>
                      <a:pt x="2" y="28"/>
                      <a:pt x="2" y="28"/>
                      <a:pt x="2" y="28"/>
                    </a:cubicBezTo>
                    <a:lnTo>
                      <a:pt x="7" y="26"/>
                    </a:ln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5" name="Freeform 3666"/>
              <p:cNvSpPr>
                <a:spLocks/>
              </p:cNvSpPr>
              <p:nvPr/>
            </p:nvSpPr>
            <p:spPr bwMode="auto">
              <a:xfrm>
                <a:off x="10910888" y="5111750"/>
                <a:ext cx="9525" cy="23813"/>
              </a:xfrm>
              <a:custGeom>
                <a:avLst/>
                <a:gdLst>
                  <a:gd name="T0" fmla="*/ 3 w 4"/>
                  <a:gd name="T1" fmla="*/ 11 h 11"/>
                  <a:gd name="T2" fmla="*/ 4 w 4"/>
                  <a:gd name="T3" fmla="*/ 9 h 11"/>
                  <a:gd name="T4" fmla="*/ 4 w 4"/>
                  <a:gd name="T5" fmla="*/ 9 h 11"/>
                  <a:gd name="T6" fmla="*/ 3 w 4"/>
                  <a:gd name="T7" fmla="*/ 1 h 11"/>
                  <a:gd name="T8" fmla="*/ 3 w 4"/>
                  <a:gd name="T9" fmla="*/ 1 h 11"/>
                  <a:gd name="T10" fmla="*/ 2 w 4"/>
                  <a:gd name="T11" fmla="*/ 0 h 11"/>
                  <a:gd name="T12" fmla="*/ 0 w 4"/>
                  <a:gd name="T13" fmla="*/ 1 h 11"/>
                  <a:gd name="T14" fmla="*/ 1 w 4"/>
                  <a:gd name="T15" fmla="*/ 10 h 11"/>
                  <a:gd name="T16" fmla="*/ 3 w 4"/>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3" y="11"/>
                    </a:moveTo>
                    <a:cubicBezTo>
                      <a:pt x="4" y="9"/>
                      <a:pt x="4" y="9"/>
                      <a:pt x="4" y="9"/>
                    </a:cubicBezTo>
                    <a:cubicBezTo>
                      <a:pt x="4" y="9"/>
                      <a:pt x="4" y="9"/>
                      <a:pt x="4" y="9"/>
                    </a:cubicBezTo>
                    <a:cubicBezTo>
                      <a:pt x="3" y="1"/>
                      <a:pt x="3" y="1"/>
                      <a:pt x="3" y="1"/>
                    </a:cubicBezTo>
                    <a:cubicBezTo>
                      <a:pt x="3" y="1"/>
                      <a:pt x="3" y="1"/>
                      <a:pt x="3" y="1"/>
                    </a:cubicBezTo>
                    <a:cubicBezTo>
                      <a:pt x="3" y="1"/>
                      <a:pt x="3" y="0"/>
                      <a:pt x="2" y="0"/>
                    </a:cubicBezTo>
                    <a:cubicBezTo>
                      <a:pt x="1" y="0"/>
                      <a:pt x="0" y="1"/>
                      <a:pt x="0" y="1"/>
                    </a:cubicBezTo>
                    <a:cubicBezTo>
                      <a:pt x="1" y="10"/>
                      <a:pt x="1" y="10"/>
                      <a:pt x="1" y="10"/>
                    </a:cubicBezTo>
                    <a:lnTo>
                      <a:pt x="3" y="11"/>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6" name="Freeform 3667"/>
              <p:cNvSpPr>
                <a:spLocks/>
              </p:cNvSpPr>
              <p:nvPr/>
            </p:nvSpPr>
            <p:spPr bwMode="auto">
              <a:xfrm>
                <a:off x="11276013" y="5419725"/>
                <a:ext cx="22225" cy="9525"/>
              </a:xfrm>
              <a:custGeom>
                <a:avLst/>
                <a:gdLst>
                  <a:gd name="T0" fmla="*/ 0 w 11"/>
                  <a:gd name="T1" fmla="*/ 2 h 4"/>
                  <a:gd name="T2" fmla="*/ 2 w 11"/>
                  <a:gd name="T3" fmla="*/ 4 h 4"/>
                  <a:gd name="T4" fmla="*/ 2 w 11"/>
                  <a:gd name="T5" fmla="*/ 4 h 4"/>
                  <a:gd name="T6" fmla="*/ 10 w 11"/>
                  <a:gd name="T7" fmla="*/ 3 h 4"/>
                  <a:gd name="T8" fmla="*/ 10 w 11"/>
                  <a:gd name="T9" fmla="*/ 3 h 4"/>
                  <a:gd name="T10" fmla="*/ 11 w 11"/>
                  <a:gd name="T11" fmla="*/ 1 h 4"/>
                  <a:gd name="T12" fmla="*/ 10 w 11"/>
                  <a:gd name="T13" fmla="*/ 0 h 4"/>
                  <a:gd name="T14" fmla="*/ 1 w 11"/>
                  <a:gd name="T15" fmla="*/ 1 h 4"/>
                  <a:gd name="T16" fmla="*/ 0 w 11"/>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0" y="2"/>
                    </a:moveTo>
                    <a:cubicBezTo>
                      <a:pt x="2" y="4"/>
                      <a:pt x="2" y="4"/>
                      <a:pt x="2" y="4"/>
                    </a:cubicBezTo>
                    <a:cubicBezTo>
                      <a:pt x="2" y="4"/>
                      <a:pt x="2" y="4"/>
                      <a:pt x="2" y="4"/>
                    </a:cubicBezTo>
                    <a:cubicBezTo>
                      <a:pt x="10" y="3"/>
                      <a:pt x="10" y="3"/>
                      <a:pt x="10" y="3"/>
                    </a:cubicBezTo>
                    <a:cubicBezTo>
                      <a:pt x="10" y="3"/>
                      <a:pt x="10" y="3"/>
                      <a:pt x="10" y="3"/>
                    </a:cubicBezTo>
                    <a:cubicBezTo>
                      <a:pt x="11" y="3"/>
                      <a:pt x="11" y="2"/>
                      <a:pt x="11" y="1"/>
                    </a:cubicBezTo>
                    <a:cubicBezTo>
                      <a:pt x="11" y="0"/>
                      <a:pt x="10" y="0"/>
                      <a:pt x="10" y="0"/>
                    </a:cubicBezTo>
                    <a:cubicBezTo>
                      <a:pt x="1" y="1"/>
                      <a:pt x="1" y="1"/>
                      <a:pt x="1" y="1"/>
                    </a:cubicBezTo>
                    <a:lnTo>
                      <a:pt x="0" y="2"/>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7" name="Freeform 3668"/>
              <p:cNvSpPr>
                <a:spLocks/>
              </p:cNvSpPr>
              <p:nvPr/>
            </p:nvSpPr>
            <p:spPr bwMode="auto">
              <a:xfrm>
                <a:off x="10875963" y="5118100"/>
                <a:ext cx="11113" cy="22225"/>
              </a:xfrm>
              <a:custGeom>
                <a:avLst/>
                <a:gdLst>
                  <a:gd name="T0" fmla="*/ 4 w 5"/>
                  <a:gd name="T1" fmla="*/ 11 h 11"/>
                  <a:gd name="T2" fmla="*/ 5 w 5"/>
                  <a:gd name="T3" fmla="*/ 9 h 11"/>
                  <a:gd name="T4" fmla="*/ 5 w 5"/>
                  <a:gd name="T5" fmla="*/ 9 h 11"/>
                  <a:gd name="T6" fmla="*/ 3 w 5"/>
                  <a:gd name="T7" fmla="*/ 1 h 11"/>
                  <a:gd name="T8" fmla="*/ 3 w 5"/>
                  <a:gd name="T9" fmla="*/ 1 h 11"/>
                  <a:gd name="T10" fmla="*/ 1 w 5"/>
                  <a:gd name="T11" fmla="*/ 0 h 11"/>
                  <a:gd name="T12" fmla="*/ 0 w 5"/>
                  <a:gd name="T13" fmla="*/ 1 h 11"/>
                  <a:gd name="T14" fmla="*/ 2 w 5"/>
                  <a:gd name="T15" fmla="*/ 10 h 11"/>
                  <a:gd name="T16" fmla="*/ 4 w 5"/>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4" y="11"/>
                    </a:moveTo>
                    <a:cubicBezTo>
                      <a:pt x="5" y="9"/>
                      <a:pt x="5" y="9"/>
                      <a:pt x="5" y="9"/>
                    </a:cubicBezTo>
                    <a:cubicBezTo>
                      <a:pt x="5" y="9"/>
                      <a:pt x="5" y="9"/>
                      <a:pt x="5" y="9"/>
                    </a:cubicBezTo>
                    <a:cubicBezTo>
                      <a:pt x="3" y="1"/>
                      <a:pt x="3" y="1"/>
                      <a:pt x="3" y="1"/>
                    </a:cubicBezTo>
                    <a:cubicBezTo>
                      <a:pt x="3" y="1"/>
                      <a:pt x="3" y="1"/>
                      <a:pt x="3" y="1"/>
                    </a:cubicBezTo>
                    <a:cubicBezTo>
                      <a:pt x="3" y="0"/>
                      <a:pt x="2" y="0"/>
                      <a:pt x="1" y="0"/>
                    </a:cubicBezTo>
                    <a:cubicBezTo>
                      <a:pt x="1" y="0"/>
                      <a:pt x="0" y="1"/>
                      <a:pt x="0" y="1"/>
                    </a:cubicBezTo>
                    <a:cubicBezTo>
                      <a:pt x="2" y="10"/>
                      <a:pt x="2" y="10"/>
                      <a:pt x="2" y="10"/>
                    </a:cubicBezTo>
                    <a:lnTo>
                      <a:pt x="4" y="11"/>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8" name="Freeform 3669"/>
              <p:cNvSpPr>
                <a:spLocks/>
              </p:cNvSpPr>
              <p:nvPr/>
            </p:nvSpPr>
            <p:spPr bwMode="auto">
              <a:xfrm>
                <a:off x="11269663" y="5383213"/>
                <a:ext cx="22225" cy="9525"/>
              </a:xfrm>
              <a:custGeom>
                <a:avLst/>
                <a:gdLst>
                  <a:gd name="T0" fmla="*/ 0 w 11"/>
                  <a:gd name="T1" fmla="*/ 4 h 5"/>
                  <a:gd name="T2" fmla="*/ 2 w 11"/>
                  <a:gd name="T3" fmla="*/ 5 h 5"/>
                  <a:gd name="T4" fmla="*/ 2 w 11"/>
                  <a:gd name="T5" fmla="*/ 5 h 5"/>
                  <a:gd name="T6" fmla="*/ 10 w 11"/>
                  <a:gd name="T7" fmla="*/ 3 h 5"/>
                  <a:gd name="T8" fmla="*/ 10 w 11"/>
                  <a:gd name="T9" fmla="*/ 3 h 5"/>
                  <a:gd name="T10" fmla="*/ 11 w 11"/>
                  <a:gd name="T11" fmla="*/ 2 h 5"/>
                  <a:gd name="T12" fmla="*/ 10 w 11"/>
                  <a:gd name="T13" fmla="*/ 0 h 5"/>
                  <a:gd name="T14" fmla="*/ 2 w 11"/>
                  <a:gd name="T15" fmla="*/ 2 h 5"/>
                  <a:gd name="T16" fmla="*/ 0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4"/>
                    </a:moveTo>
                    <a:cubicBezTo>
                      <a:pt x="2" y="5"/>
                      <a:pt x="2" y="5"/>
                      <a:pt x="2" y="5"/>
                    </a:cubicBezTo>
                    <a:cubicBezTo>
                      <a:pt x="2" y="5"/>
                      <a:pt x="2" y="5"/>
                      <a:pt x="2" y="5"/>
                    </a:cubicBezTo>
                    <a:cubicBezTo>
                      <a:pt x="10" y="3"/>
                      <a:pt x="10" y="3"/>
                      <a:pt x="10" y="3"/>
                    </a:cubicBezTo>
                    <a:cubicBezTo>
                      <a:pt x="10" y="3"/>
                      <a:pt x="10" y="3"/>
                      <a:pt x="10" y="3"/>
                    </a:cubicBezTo>
                    <a:cubicBezTo>
                      <a:pt x="11" y="3"/>
                      <a:pt x="11" y="2"/>
                      <a:pt x="11" y="2"/>
                    </a:cubicBezTo>
                    <a:cubicBezTo>
                      <a:pt x="11" y="1"/>
                      <a:pt x="10" y="0"/>
                      <a:pt x="10" y="0"/>
                    </a:cubicBezTo>
                    <a:cubicBezTo>
                      <a:pt x="2" y="2"/>
                      <a:pt x="2" y="2"/>
                      <a:pt x="2" y="2"/>
                    </a:cubicBezTo>
                    <a:lnTo>
                      <a:pt x="0" y="4"/>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79" name="Freeform 3670"/>
              <p:cNvSpPr>
                <a:spLocks/>
              </p:cNvSpPr>
              <p:nvPr/>
            </p:nvSpPr>
            <p:spPr bwMode="auto">
              <a:xfrm>
                <a:off x="10841038" y="5126038"/>
                <a:ext cx="12700" cy="23813"/>
              </a:xfrm>
              <a:custGeom>
                <a:avLst/>
                <a:gdLst>
                  <a:gd name="T0" fmla="*/ 3 w 6"/>
                  <a:gd name="T1" fmla="*/ 10 h 11"/>
                  <a:gd name="T2" fmla="*/ 5 w 6"/>
                  <a:gd name="T3" fmla="*/ 11 h 11"/>
                  <a:gd name="T4" fmla="*/ 6 w 6"/>
                  <a:gd name="T5" fmla="*/ 9 h 11"/>
                  <a:gd name="T6" fmla="*/ 6 w 6"/>
                  <a:gd name="T7" fmla="*/ 9 h 11"/>
                  <a:gd name="T8" fmla="*/ 3 w 6"/>
                  <a:gd name="T9" fmla="*/ 1 h 11"/>
                  <a:gd name="T10" fmla="*/ 3 w 6"/>
                  <a:gd name="T11" fmla="*/ 1 h 11"/>
                  <a:gd name="T12" fmla="*/ 1 w 6"/>
                  <a:gd name="T13" fmla="*/ 1 h 11"/>
                  <a:gd name="T14" fmla="*/ 0 w 6"/>
                  <a:gd name="T15" fmla="*/ 2 h 11"/>
                  <a:gd name="T16" fmla="*/ 3 w 6"/>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3" y="10"/>
                    </a:moveTo>
                    <a:cubicBezTo>
                      <a:pt x="5" y="11"/>
                      <a:pt x="5" y="11"/>
                      <a:pt x="5" y="11"/>
                    </a:cubicBezTo>
                    <a:cubicBezTo>
                      <a:pt x="6" y="9"/>
                      <a:pt x="6" y="9"/>
                      <a:pt x="6" y="9"/>
                    </a:cubicBezTo>
                    <a:cubicBezTo>
                      <a:pt x="6" y="9"/>
                      <a:pt x="6" y="9"/>
                      <a:pt x="6" y="9"/>
                    </a:cubicBezTo>
                    <a:cubicBezTo>
                      <a:pt x="3" y="1"/>
                      <a:pt x="3" y="1"/>
                      <a:pt x="3" y="1"/>
                    </a:cubicBezTo>
                    <a:cubicBezTo>
                      <a:pt x="3" y="1"/>
                      <a:pt x="3" y="1"/>
                      <a:pt x="3" y="1"/>
                    </a:cubicBezTo>
                    <a:cubicBezTo>
                      <a:pt x="3" y="1"/>
                      <a:pt x="2" y="0"/>
                      <a:pt x="1" y="1"/>
                    </a:cubicBezTo>
                    <a:cubicBezTo>
                      <a:pt x="1" y="1"/>
                      <a:pt x="0" y="1"/>
                      <a:pt x="0" y="2"/>
                    </a:cubicBezTo>
                    <a:lnTo>
                      <a:pt x="3" y="1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0" name="Freeform 3671"/>
              <p:cNvSpPr>
                <a:spLocks/>
              </p:cNvSpPr>
              <p:nvPr/>
            </p:nvSpPr>
            <p:spPr bwMode="auto">
              <a:xfrm>
                <a:off x="11260138" y="5348288"/>
                <a:ext cx="23813" cy="12700"/>
              </a:xfrm>
              <a:custGeom>
                <a:avLst/>
                <a:gdLst>
                  <a:gd name="T0" fmla="*/ 0 w 11"/>
                  <a:gd name="T1" fmla="*/ 5 h 6"/>
                  <a:gd name="T2" fmla="*/ 2 w 11"/>
                  <a:gd name="T3" fmla="*/ 6 h 6"/>
                  <a:gd name="T4" fmla="*/ 2 w 11"/>
                  <a:gd name="T5" fmla="*/ 6 h 6"/>
                  <a:gd name="T6" fmla="*/ 10 w 11"/>
                  <a:gd name="T7" fmla="*/ 3 h 6"/>
                  <a:gd name="T8" fmla="*/ 10 w 11"/>
                  <a:gd name="T9" fmla="*/ 3 h 6"/>
                  <a:gd name="T10" fmla="*/ 10 w 11"/>
                  <a:gd name="T11" fmla="*/ 2 h 6"/>
                  <a:gd name="T12" fmla="*/ 9 w 11"/>
                  <a:gd name="T13" fmla="*/ 1 h 6"/>
                  <a:gd name="T14" fmla="*/ 1 w 11"/>
                  <a:gd name="T15" fmla="*/ 3 h 6"/>
                  <a:gd name="T16" fmla="*/ 0 w 11"/>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0" y="5"/>
                    </a:moveTo>
                    <a:cubicBezTo>
                      <a:pt x="2" y="6"/>
                      <a:pt x="2" y="6"/>
                      <a:pt x="2" y="6"/>
                    </a:cubicBezTo>
                    <a:cubicBezTo>
                      <a:pt x="2" y="6"/>
                      <a:pt x="2" y="6"/>
                      <a:pt x="2" y="6"/>
                    </a:cubicBezTo>
                    <a:cubicBezTo>
                      <a:pt x="10" y="3"/>
                      <a:pt x="10" y="3"/>
                      <a:pt x="10" y="3"/>
                    </a:cubicBezTo>
                    <a:cubicBezTo>
                      <a:pt x="10" y="3"/>
                      <a:pt x="10" y="3"/>
                      <a:pt x="10" y="3"/>
                    </a:cubicBezTo>
                    <a:cubicBezTo>
                      <a:pt x="11" y="3"/>
                      <a:pt x="11" y="2"/>
                      <a:pt x="10" y="2"/>
                    </a:cubicBezTo>
                    <a:cubicBezTo>
                      <a:pt x="10" y="1"/>
                      <a:pt x="10" y="0"/>
                      <a:pt x="9" y="1"/>
                    </a:cubicBezTo>
                    <a:cubicBezTo>
                      <a:pt x="1" y="3"/>
                      <a:pt x="1" y="3"/>
                      <a:pt x="1" y="3"/>
                    </a:cubicBezTo>
                    <a:lnTo>
                      <a:pt x="0" y="5"/>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1" name="Freeform 3672"/>
              <p:cNvSpPr>
                <a:spLocks/>
              </p:cNvSpPr>
              <p:nvPr/>
            </p:nvSpPr>
            <p:spPr bwMode="auto">
              <a:xfrm>
                <a:off x="10807700" y="5140325"/>
                <a:ext cx="12700" cy="20638"/>
              </a:xfrm>
              <a:custGeom>
                <a:avLst/>
                <a:gdLst>
                  <a:gd name="T0" fmla="*/ 3 w 6"/>
                  <a:gd name="T1" fmla="*/ 9 h 10"/>
                  <a:gd name="T2" fmla="*/ 5 w 6"/>
                  <a:gd name="T3" fmla="*/ 10 h 10"/>
                  <a:gd name="T4" fmla="*/ 6 w 6"/>
                  <a:gd name="T5" fmla="*/ 8 h 10"/>
                  <a:gd name="T6" fmla="*/ 6 w 6"/>
                  <a:gd name="T7" fmla="*/ 8 h 10"/>
                  <a:gd name="T8" fmla="*/ 3 w 6"/>
                  <a:gd name="T9" fmla="*/ 0 h 10"/>
                  <a:gd name="T10" fmla="*/ 3 w 6"/>
                  <a:gd name="T11" fmla="*/ 0 h 10"/>
                  <a:gd name="T12" fmla="*/ 1 w 6"/>
                  <a:gd name="T13" fmla="*/ 0 h 10"/>
                  <a:gd name="T14" fmla="*/ 0 w 6"/>
                  <a:gd name="T15" fmla="*/ 1 h 10"/>
                  <a:gd name="T16" fmla="*/ 3 w 6"/>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3" y="9"/>
                    </a:moveTo>
                    <a:cubicBezTo>
                      <a:pt x="5" y="10"/>
                      <a:pt x="5" y="10"/>
                      <a:pt x="5" y="10"/>
                    </a:cubicBezTo>
                    <a:cubicBezTo>
                      <a:pt x="6" y="8"/>
                      <a:pt x="6" y="8"/>
                      <a:pt x="6" y="8"/>
                    </a:cubicBezTo>
                    <a:cubicBezTo>
                      <a:pt x="6" y="8"/>
                      <a:pt x="6" y="8"/>
                      <a:pt x="6" y="8"/>
                    </a:cubicBezTo>
                    <a:cubicBezTo>
                      <a:pt x="3" y="0"/>
                      <a:pt x="3" y="0"/>
                      <a:pt x="3" y="0"/>
                    </a:cubicBezTo>
                    <a:cubicBezTo>
                      <a:pt x="3" y="0"/>
                      <a:pt x="3" y="0"/>
                      <a:pt x="3" y="0"/>
                    </a:cubicBezTo>
                    <a:cubicBezTo>
                      <a:pt x="2" y="0"/>
                      <a:pt x="2" y="0"/>
                      <a:pt x="1" y="0"/>
                    </a:cubicBezTo>
                    <a:cubicBezTo>
                      <a:pt x="0" y="0"/>
                      <a:pt x="0" y="1"/>
                      <a:pt x="0" y="1"/>
                    </a:cubicBezTo>
                    <a:lnTo>
                      <a:pt x="3"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2" name="Freeform 3673"/>
              <p:cNvSpPr>
                <a:spLocks/>
              </p:cNvSpPr>
              <p:nvPr/>
            </p:nvSpPr>
            <p:spPr bwMode="auto">
              <a:xfrm>
                <a:off x="11249025" y="5314950"/>
                <a:ext cx="22225" cy="12700"/>
              </a:xfrm>
              <a:custGeom>
                <a:avLst/>
                <a:gdLst>
                  <a:gd name="T0" fmla="*/ 2 w 11"/>
                  <a:gd name="T1" fmla="*/ 6 h 6"/>
                  <a:gd name="T2" fmla="*/ 10 w 11"/>
                  <a:gd name="T3" fmla="*/ 3 h 6"/>
                  <a:gd name="T4" fmla="*/ 10 w 11"/>
                  <a:gd name="T5" fmla="*/ 3 h 6"/>
                  <a:gd name="T6" fmla="*/ 10 w 11"/>
                  <a:gd name="T7" fmla="*/ 1 h 6"/>
                  <a:gd name="T8" fmla="*/ 9 w 11"/>
                  <a:gd name="T9" fmla="*/ 0 h 6"/>
                  <a:gd name="T10" fmla="*/ 1 w 11"/>
                  <a:gd name="T11" fmla="*/ 4 h 6"/>
                  <a:gd name="T12" fmla="*/ 0 w 11"/>
                  <a:gd name="T13" fmla="*/ 6 h 6"/>
                  <a:gd name="T14" fmla="*/ 2 w 11"/>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6">
                    <a:moveTo>
                      <a:pt x="2" y="6"/>
                    </a:moveTo>
                    <a:cubicBezTo>
                      <a:pt x="10" y="3"/>
                      <a:pt x="10" y="3"/>
                      <a:pt x="10" y="3"/>
                    </a:cubicBezTo>
                    <a:cubicBezTo>
                      <a:pt x="10" y="3"/>
                      <a:pt x="10" y="3"/>
                      <a:pt x="10" y="3"/>
                    </a:cubicBezTo>
                    <a:cubicBezTo>
                      <a:pt x="10" y="3"/>
                      <a:pt x="11" y="2"/>
                      <a:pt x="10" y="1"/>
                    </a:cubicBezTo>
                    <a:cubicBezTo>
                      <a:pt x="10" y="0"/>
                      <a:pt x="9" y="0"/>
                      <a:pt x="9" y="0"/>
                    </a:cubicBezTo>
                    <a:cubicBezTo>
                      <a:pt x="1" y="4"/>
                      <a:pt x="1" y="4"/>
                      <a:pt x="1" y="4"/>
                    </a:cubicBezTo>
                    <a:cubicBezTo>
                      <a:pt x="0" y="6"/>
                      <a:pt x="0" y="6"/>
                      <a:pt x="0" y="6"/>
                    </a:cubicBezTo>
                    <a:cubicBezTo>
                      <a:pt x="2" y="6"/>
                      <a:pt x="2" y="6"/>
                      <a:pt x="2" y="6"/>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3" name="Freeform 3674"/>
              <p:cNvSpPr>
                <a:spLocks/>
              </p:cNvSpPr>
              <p:nvPr/>
            </p:nvSpPr>
            <p:spPr bwMode="auto">
              <a:xfrm>
                <a:off x="10744200" y="5176838"/>
                <a:ext cx="15875" cy="17463"/>
              </a:xfrm>
              <a:custGeom>
                <a:avLst/>
                <a:gdLst>
                  <a:gd name="T0" fmla="*/ 6 w 8"/>
                  <a:gd name="T1" fmla="*/ 9 h 9"/>
                  <a:gd name="T2" fmla="*/ 8 w 8"/>
                  <a:gd name="T3" fmla="*/ 9 h 9"/>
                  <a:gd name="T4" fmla="*/ 8 w 8"/>
                  <a:gd name="T5" fmla="*/ 7 h 9"/>
                  <a:gd name="T6" fmla="*/ 8 w 8"/>
                  <a:gd name="T7" fmla="*/ 7 h 9"/>
                  <a:gd name="T8" fmla="*/ 3 w 8"/>
                  <a:gd name="T9" fmla="*/ 0 h 9"/>
                  <a:gd name="T10" fmla="*/ 3 w 8"/>
                  <a:gd name="T11" fmla="*/ 0 h 9"/>
                  <a:gd name="T12" fmla="*/ 1 w 8"/>
                  <a:gd name="T13" fmla="*/ 0 h 9"/>
                  <a:gd name="T14" fmla="*/ 1 w 8"/>
                  <a:gd name="T15" fmla="*/ 2 h 9"/>
                  <a:gd name="T16" fmla="*/ 6 w 8"/>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6" y="9"/>
                    </a:moveTo>
                    <a:cubicBezTo>
                      <a:pt x="8" y="9"/>
                      <a:pt x="8" y="9"/>
                      <a:pt x="8" y="9"/>
                    </a:cubicBezTo>
                    <a:cubicBezTo>
                      <a:pt x="8" y="7"/>
                      <a:pt x="8" y="7"/>
                      <a:pt x="8" y="7"/>
                    </a:cubicBezTo>
                    <a:cubicBezTo>
                      <a:pt x="8" y="7"/>
                      <a:pt x="8" y="7"/>
                      <a:pt x="8" y="7"/>
                    </a:cubicBezTo>
                    <a:cubicBezTo>
                      <a:pt x="3" y="0"/>
                      <a:pt x="3" y="0"/>
                      <a:pt x="3" y="0"/>
                    </a:cubicBezTo>
                    <a:cubicBezTo>
                      <a:pt x="3" y="0"/>
                      <a:pt x="3" y="0"/>
                      <a:pt x="3" y="0"/>
                    </a:cubicBezTo>
                    <a:cubicBezTo>
                      <a:pt x="3" y="0"/>
                      <a:pt x="2" y="0"/>
                      <a:pt x="1" y="0"/>
                    </a:cubicBezTo>
                    <a:cubicBezTo>
                      <a:pt x="1" y="1"/>
                      <a:pt x="0" y="2"/>
                      <a:pt x="1" y="2"/>
                    </a:cubicBezTo>
                    <a:lnTo>
                      <a:pt x="6"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4" name="Freeform 3675"/>
              <p:cNvSpPr>
                <a:spLocks/>
              </p:cNvSpPr>
              <p:nvPr/>
            </p:nvSpPr>
            <p:spPr bwMode="auto">
              <a:xfrm>
                <a:off x="11142663" y="5722938"/>
                <a:ext cx="14288" cy="17463"/>
              </a:xfrm>
              <a:custGeom>
                <a:avLst/>
                <a:gdLst>
                  <a:gd name="T0" fmla="*/ 2 w 7"/>
                  <a:gd name="T1" fmla="*/ 0 h 9"/>
                  <a:gd name="T2" fmla="*/ 0 w 7"/>
                  <a:gd name="T3" fmla="*/ 0 h 9"/>
                  <a:gd name="T4" fmla="*/ 0 w 7"/>
                  <a:gd name="T5" fmla="*/ 2 h 9"/>
                  <a:gd name="T6" fmla="*/ 0 w 7"/>
                  <a:gd name="T7" fmla="*/ 2 h 9"/>
                  <a:gd name="T8" fmla="*/ 5 w 7"/>
                  <a:gd name="T9" fmla="*/ 9 h 9"/>
                  <a:gd name="T10" fmla="*/ 5 w 7"/>
                  <a:gd name="T11" fmla="*/ 9 h 9"/>
                  <a:gd name="T12" fmla="*/ 6 w 7"/>
                  <a:gd name="T13" fmla="*/ 9 h 9"/>
                  <a:gd name="T14" fmla="*/ 7 w 7"/>
                  <a:gd name="T15" fmla="*/ 7 h 9"/>
                  <a:gd name="T16" fmla="*/ 2 w 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2" y="0"/>
                    </a:moveTo>
                    <a:cubicBezTo>
                      <a:pt x="0" y="0"/>
                      <a:pt x="0" y="0"/>
                      <a:pt x="0" y="0"/>
                    </a:cubicBezTo>
                    <a:cubicBezTo>
                      <a:pt x="0" y="2"/>
                      <a:pt x="0" y="2"/>
                      <a:pt x="0" y="2"/>
                    </a:cubicBezTo>
                    <a:cubicBezTo>
                      <a:pt x="0" y="2"/>
                      <a:pt x="0" y="2"/>
                      <a:pt x="0" y="2"/>
                    </a:cubicBezTo>
                    <a:cubicBezTo>
                      <a:pt x="5" y="9"/>
                      <a:pt x="5" y="9"/>
                      <a:pt x="5" y="9"/>
                    </a:cubicBezTo>
                    <a:cubicBezTo>
                      <a:pt x="5" y="9"/>
                      <a:pt x="5" y="9"/>
                      <a:pt x="5" y="9"/>
                    </a:cubicBezTo>
                    <a:cubicBezTo>
                      <a:pt x="5" y="9"/>
                      <a:pt x="6" y="9"/>
                      <a:pt x="6" y="9"/>
                    </a:cubicBezTo>
                    <a:cubicBezTo>
                      <a:pt x="7" y="8"/>
                      <a:pt x="7" y="8"/>
                      <a:pt x="7" y="7"/>
                    </a:cubicBezTo>
                    <a:lnTo>
                      <a:pt x="2"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5" name="Freeform 3676"/>
              <p:cNvSpPr>
                <a:spLocks/>
              </p:cNvSpPr>
              <p:nvPr/>
            </p:nvSpPr>
            <p:spPr bwMode="auto">
              <a:xfrm>
                <a:off x="11215688" y="5253038"/>
                <a:ext cx="19050" cy="14288"/>
              </a:xfrm>
              <a:custGeom>
                <a:avLst/>
                <a:gdLst>
                  <a:gd name="T0" fmla="*/ 2 w 9"/>
                  <a:gd name="T1" fmla="*/ 7 h 7"/>
                  <a:gd name="T2" fmla="*/ 9 w 9"/>
                  <a:gd name="T3" fmla="*/ 2 h 7"/>
                  <a:gd name="T4" fmla="*/ 9 w 9"/>
                  <a:gd name="T5" fmla="*/ 2 h 7"/>
                  <a:gd name="T6" fmla="*/ 9 w 9"/>
                  <a:gd name="T7" fmla="*/ 1 h 7"/>
                  <a:gd name="T8" fmla="*/ 7 w 9"/>
                  <a:gd name="T9" fmla="*/ 0 h 7"/>
                  <a:gd name="T10" fmla="*/ 0 w 9"/>
                  <a:gd name="T11" fmla="*/ 5 h 7"/>
                  <a:gd name="T12" fmla="*/ 0 w 9"/>
                  <a:gd name="T13" fmla="*/ 7 h 7"/>
                  <a:gd name="T14" fmla="*/ 2 w 9"/>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2" y="7"/>
                    </a:moveTo>
                    <a:cubicBezTo>
                      <a:pt x="9" y="2"/>
                      <a:pt x="9" y="2"/>
                      <a:pt x="9" y="2"/>
                    </a:cubicBezTo>
                    <a:cubicBezTo>
                      <a:pt x="9" y="2"/>
                      <a:pt x="9" y="2"/>
                      <a:pt x="9" y="2"/>
                    </a:cubicBezTo>
                    <a:cubicBezTo>
                      <a:pt x="9" y="2"/>
                      <a:pt x="9" y="1"/>
                      <a:pt x="9" y="1"/>
                    </a:cubicBezTo>
                    <a:cubicBezTo>
                      <a:pt x="8" y="0"/>
                      <a:pt x="7" y="0"/>
                      <a:pt x="7" y="0"/>
                    </a:cubicBezTo>
                    <a:cubicBezTo>
                      <a:pt x="0" y="5"/>
                      <a:pt x="0" y="5"/>
                      <a:pt x="0" y="5"/>
                    </a:cubicBezTo>
                    <a:cubicBezTo>
                      <a:pt x="0" y="7"/>
                      <a:pt x="0" y="7"/>
                      <a:pt x="0" y="7"/>
                    </a:cubicBezTo>
                    <a:cubicBezTo>
                      <a:pt x="2" y="7"/>
                      <a:pt x="2" y="7"/>
                      <a:pt x="2" y="7"/>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6" name="Freeform 3677"/>
              <p:cNvSpPr>
                <a:spLocks/>
              </p:cNvSpPr>
              <p:nvPr/>
            </p:nvSpPr>
            <p:spPr bwMode="auto">
              <a:xfrm>
                <a:off x="10717213" y="5199063"/>
                <a:ext cx="15875" cy="19050"/>
              </a:xfrm>
              <a:custGeom>
                <a:avLst/>
                <a:gdLst>
                  <a:gd name="T0" fmla="*/ 6 w 8"/>
                  <a:gd name="T1" fmla="*/ 9 h 9"/>
                  <a:gd name="T2" fmla="*/ 8 w 8"/>
                  <a:gd name="T3" fmla="*/ 9 h 9"/>
                  <a:gd name="T4" fmla="*/ 8 w 8"/>
                  <a:gd name="T5" fmla="*/ 7 h 9"/>
                  <a:gd name="T6" fmla="*/ 8 w 8"/>
                  <a:gd name="T7" fmla="*/ 7 h 9"/>
                  <a:gd name="T8" fmla="*/ 2 w 8"/>
                  <a:gd name="T9" fmla="*/ 0 h 9"/>
                  <a:gd name="T10" fmla="*/ 2 w 8"/>
                  <a:gd name="T11" fmla="*/ 0 h 9"/>
                  <a:gd name="T12" fmla="*/ 1 w 8"/>
                  <a:gd name="T13" fmla="*/ 1 h 9"/>
                  <a:gd name="T14" fmla="*/ 0 w 8"/>
                  <a:gd name="T15" fmla="*/ 2 h 9"/>
                  <a:gd name="T16" fmla="*/ 6 w 8"/>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6" y="9"/>
                    </a:moveTo>
                    <a:cubicBezTo>
                      <a:pt x="8" y="9"/>
                      <a:pt x="8" y="9"/>
                      <a:pt x="8" y="9"/>
                    </a:cubicBezTo>
                    <a:cubicBezTo>
                      <a:pt x="8" y="7"/>
                      <a:pt x="8" y="7"/>
                      <a:pt x="8" y="7"/>
                    </a:cubicBezTo>
                    <a:cubicBezTo>
                      <a:pt x="8" y="7"/>
                      <a:pt x="8" y="7"/>
                      <a:pt x="8" y="7"/>
                    </a:cubicBezTo>
                    <a:cubicBezTo>
                      <a:pt x="2" y="0"/>
                      <a:pt x="2" y="0"/>
                      <a:pt x="2" y="0"/>
                    </a:cubicBezTo>
                    <a:cubicBezTo>
                      <a:pt x="2" y="0"/>
                      <a:pt x="2" y="0"/>
                      <a:pt x="2" y="0"/>
                    </a:cubicBezTo>
                    <a:cubicBezTo>
                      <a:pt x="2" y="0"/>
                      <a:pt x="1" y="0"/>
                      <a:pt x="1" y="1"/>
                    </a:cubicBezTo>
                    <a:cubicBezTo>
                      <a:pt x="0" y="1"/>
                      <a:pt x="0" y="2"/>
                      <a:pt x="0" y="2"/>
                    </a:cubicBezTo>
                    <a:lnTo>
                      <a:pt x="6"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7" name="Freeform 3678"/>
              <p:cNvSpPr>
                <a:spLocks/>
              </p:cNvSpPr>
              <p:nvPr/>
            </p:nvSpPr>
            <p:spPr bwMode="auto">
              <a:xfrm>
                <a:off x="11169650" y="5702300"/>
                <a:ext cx="17463" cy="15875"/>
              </a:xfrm>
              <a:custGeom>
                <a:avLst/>
                <a:gdLst>
                  <a:gd name="T0" fmla="*/ 2 w 8"/>
                  <a:gd name="T1" fmla="*/ 0 h 8"/>
                  <a:gd name="T2" fmla="*/ 0 w 8"/>
                  <a:gd name="T3" fmla="*/ 0 h 8"/>
                  <a:gd name="T4" fmla="*/ 0 w 8"/>
                  <a:gd name="T5" fmla="*/ 2 h 8"/>
                  <a:gd name="T6" fmla="*/ 0 w 8"/>
                  <a:gd name="T7" fmla="*/ 2 h 8"/>
                  <a:gd name="T8" fmla="*/ 5 w 8"/>
                  <a:gd name="T9" fmla="*/ 8 h 8"/>
                  <a:gd name="T10" fmla="*/ 5 w 8"/>
                  <a:gd name="T11" fmla="*/ 8 h 8"/>
                  <a:gd name="T12" fmla="*/ 7 w 8"/>
                  <a:gd name="T13" fmla="*/ 8 h 8"/>
                  <a:gd name="T14" fmla="*/ 7 w 8"/>
                  <a:gd name="T15" fmla="*/ 6 h 8"/>
                  <a:gd name="T16" fmla="*/ 2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2" y="0"/>
                    </a:moveTo>
                    <a:cubicBezTo>
                      <a:pt x="0" y="0"/>
                      <a:pt x="0" y="0"/>
                      <a:pt x="0" y="0"/>
                    </a:cubicBezTo>
                    <a:cubicBezTo>
                      <a:pt x="0" y="2"/>
                      <a:pt x="0" y="2"/>
                      <a:pt x="0" y="2"/>
                    </a:cubicBezTo>
                    <a:cubicBezTo>
                      <a:pt x="0" y="2"/>
                      <a:pt x="0" y="2"/>
                      <a:pt x="0" y="2"/>
                    </a:cubicBezTo>
                    <a:cubicBezTo>
                      <a:pt x="5" y="8"/>
                      <a:pt x="5" y="8"/>
                      <a:pt x="5" y="8"/>
                    </a:cubicBezTo>
                    <a:cubicBezTo>
                      <a:pt x="5" y="8"/>
                      <a:pt x="5" y="8"/>
                      <a:pt x="5" y="8"/>
                    </a:cubicBezTo>
                    <a:cubicBezTo>
                      <a:pt x="6" y="8"/>
                      <a:pt x="6" y="8"/>
                      <a:pt x="7" y="8"/>
                    </a:cubicBezTo>
                    <a:cubicBezTo>
                      <a:pt x="8" y="7"/>
                      <a:pt x="8" y="7"/>
                      <a:pt x="7" y="6"/>
                    </a:cubicBezTo>
                    <a:lnTo>
                      <a:pt x="2"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8" name="Freeform 3679"/>
              <p:cNvSpPr>
                <a:spLocks/>
              </p:cNvSpPr>
              <p:nvPr/>
            </p:nvSpPr>
            <p:spPr bwMode="auto">
              <a:xfrm>
                <a:off x="11191875" y="5224463"/>
                <a:ext cx="19050" cy="15875"/>
              </a:xfrm>
              <a:custGeom>
                <a:avLst/>
                <a:gdLst>
                  <a:gd name="T0" fmla="*/ 2 w 9"/>
                  <a:gd name="T1" fmla="*/ 8 h 8"/>
                  <a:gd name="T2" fmla="*/ 9 w 9"/>
                  <a:gd name="T3" fmla="*/ 3 h 8"/>
                  <a:gd name="T4" fmla="*/ 9 w 9"/>
                  <a:gd name="T5" fmla="*/ 3 h 8"/>
                  <a:gd name="T6" fmla="*/ 8 w 9"/>
                  <a:gd name="T7" fmla="*/ 1 h 8"/>
                  <a:gd name="T8" fmla="*/ 7 w 9"/>
                  <a:gd name="T9" fmla="*/ 1 h 8"/>
                  <a:gd name="T10" fmla="*/ 0 w 9"/>
                  <a:gd name="T11" fmla="*/ 6 h 8"/>
                  <a:gd name="T12" fmla="*/ 0 w 9"/>
                  <a:gd name="T13" fmla="*/ 8 h 8"/>
                  <a:gd name="T14" fmla="*/ 2 w 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2" y="8"/>
                    </a:moveTo>
                    <a:cubicBezTo>
                      <a:pt x="9" y="3"/>
                      <a:pt x="9" y="3"/>
                      <a:pt x="9" y="3"/>
                    </a:cubicBezTo>
                    <a:cubicBezTo>
                      <a:pt x="9" y="3"/>
                      <a:pt x="9" y="3"/>
                      <a:pt x="9" y="3"/>
                    </a:cubicBezTo>
                    <a:cubicBezTo>
                      <a:pt x="9" y="2"/>
                      <a:pt x="9" y="2"/>
                      <a:pt x="8" y="1"/>
                    </a:cubicBezTo>
                    <a:cubicBezTo>
                      <a:pt x="8" y="0"/>
                      <a:pt x="7" y="0"/>
                      <a:pt x="7" y="1"/>
                    </a:cubicBezTo>
                    <a:cubicBezTo>
                      <a:pt x="0" y="6"/>
                      <a:pt x="0" y="6"/>
                      <a:pt x="0" y="6"/>
                    </a:cubicBezTo>
                    <a:cubicBezTo>
                      <a:pt x="0" y="8"/>
                      <a:pt x="0" y="8"/>
                      <a:pt x="0" y="8"/>
                    </a:cubicBezTo>
                    <a:cubicBezTo>
                      <a:pt x="2" y="8"/>
                      <a:pt x="2" y="8"/>
                      <a:pt x="2" y="8"/>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89" name="Freeform 3680"/>
              <p:cNvSpPr>
                <a:spLocks/>
              </p:cNvSpPr>
              <p:nvPr/>
            </p:nvSpPr>
            <p:spPr bwMode="auto">
              <a:xfrm>
                <a:off x="10691813" y="5224463"/>
                <a:ext cx="17463" cy="15875"/>
              </a:xfrm>
              <a:custGeom>
                <a:avLst/>
                <a:gdLst>
                  <a:gd name="T0" fmla="*/ 6 w 8"/>
                  <a:gd name="T1" fmla="*/ 8 h 8"/>
                  <a:gd name="T2" fmla="*/ 8 w 8"/>
                  <a:gd name="T3" fmla="*/ 8 h 8"/>
                  <a:gd name="T4" fmla="*/ 8 w 8"/>
                  <a:gd name="T5" fmla="*/ 6 h 8"/>
                  <a:gd name="T6" fmla="*/ 8 w 8"/>
                  <a:gd name="T7" fmla="*/ 6 h 8"/>
                  <a:gd name="T8" fmla="*/ 2 w 8"/>
                  <a:gd name="T9" fmla="*/ 1 h 8"/>
                  <a:gd name="T10" fmla="*/ 2 w 8"/>
                  <a:gd name="T11" fmla="*/ 1 h 8"/>
                  <a:gd name="T12" fmla="*/ 0 w 8"/>
                  <a:gd name="T13" fmla="*/ 1 h 8"/>
                  <a:gd name="T14" fmla="*/ 0 w 8"/>
                  <a:gd name="T15" fmla="*/ 3 h 8"/>
                  <a:gd name="T16" fmla="*/ 6 w 8"/>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6" y="8"/>
                    </a:moveTo>
                    <a:cubicBezTo>
                      <a:pt x="8" y="8"/>
                      <a:pt x="8" y="8"/>
                      <a:pt x="8" y="8"/>
                    </a:cubicBezTo>
                    <a:cubicBezTo>
                      <a:pt x="8" y="6"/>
                      <a:pt x="8" y="6"/>
                      <a:pt x="8" y="6"/>
                    </a:cubicBezTo>
                    <a:cubicBezTo>
                      <a:pt x="8" y="6"/>
                      <a:pt x="8" y="6"/>
                      <a:pt x="8" y="6"/>
                    </a:cubicBezTo>
                    <a:cubicBezTo>
                      <a:pt x="2" y="1"/>
                      <a:pt x="2" y="1"/>
                      <a:pt x="2" y="1"/>
                    </a:cubicBezTo>
                    <a:cubicBezTo>
                      <a:pt x="2" y="1"/>
                      <a:pt x="2" y="1"/>
                      <a:pt x="2" y="1"/>
                    </a:cubicBezTo>
                    <a:cubicBezTo>
                      <a:pt x="2" y="0"/>
                      <a:pt x="1" y="0"/>
                      <a:pt x="0" y="1"/>
                    </a:cubicBezTo>
                    <a:cubicBezTo>
                      <a:pt x="0" y="2"/>
                      <a:pt x="0" y="2"/>
                      <a:pt x="0" y="3"/>
                    </a:cubicBezTo>
                    <a:lnTo>
                      <a:pt x="6" y="8"/>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0" name="Freeform 3681"/>
              <p:cNvSpPr>
                <a:spLocks/>
              </p:cNvSpPr>
              <p:nvPr/>
            </p:nvSpPr>
            <p:spPr bwMode="auto">
              <a:xfrm>
                <a:off x="11191875" y="5676900"/>
                <a:ext cx="19050" cy="15875"/>
              </a:xfrm>
              <a:custGeom>
                <a:avLst/>
                <a:gdLst>
                  <a:gd name="T0" fmla="*/ 2 w 9"/>
                  <a:gd name="T1" fmla="*/ 0 h 8"/>
                  <a:gd name="T2" fmla="*/ 0 w 9"/>
                  <a:gd name="T3" fmla="*/ 0 h 8"/>
                  <a:gd name="T4" fmla="*/ 0 w 9"/>
                  <a:gd name="T5" fmla="*/ 2 h 8"/>
                  <a:gd name="T6" fmla="*/ 0 w 9"/>
                  <a:gd name="T7" fmla="*/ 2 h 8"/>
                  <a:gd name="T8" fmla="*/ 7 w 9"/>
                  <a:gd name="T9" fmla="*/ 8 h 8"/>
                  <a:gd name="T10" fmla="*/ 7 w 9"/>
                  <a:gd name="T11" fmla="*/ 8 h 8"/>
                  <a:gd name="T12" fmla="*/ 8 w 9"/>
                  <a:gd name="T13" fmla="*/ 7 h 8"/>
                  <a:gd name="T14" fmla="*/ 9 w 9"/>
                  <a:gd name="T15" fmla="*/ 6 h 8"/>
                  <a:gd name="T16" fmla="*/ 2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2" y="0"/>
                    </a:moveTo>
                    <a:cubicBezTo>
                      <a:pt x="0" y="0"/>
                      <a:pt x="0" y="0"/>
                      <a:pt x="0" y="0"/>
                    </a:cubicBezTo>
                    <a:cubicBezTo>
                      <a:pt x="0" y="2"/>
                      <a:pt x="0" y="2"/>
                      <a:pt x="0" y="2"/>
                    </a:cubicBezTo>
                    <a:cubicBezTo>
                      <a:pt x="0" y="2"/>
                      <a:pt x="0" y="2"/>
                      <a:pt x="0" y="2"/>
                    </a:cubicBezTo>
                    <a:cubicBezTo>
                      <a:pt x="7" y="8"/>
                      <a:pt x="7" y="8"/>
                      <a:pt x="7" y="8"/>
                    </a:cubicBezTo>
                    <a:cubicBezTo>
                      <a:pt x="7" y="8"/>
                      <a:pt x="7" y="8"/>
                      <a:pt x="7" y="8"/>
                    </a:cubicBezTo>
                    <a:cubicBezTo>
                      <a:pt x="7" y="8"/>
                      <a:pt x="8" y="8"/>
                      <a:pt x="8" y="7"/>
                    </a:cubicBezTo>
                    <a:cubicBezTo>
                      <a:pt x="9" y="7"/>
                      <a:pt x="9" y="6"/>
                      <a:pt x="9" y="6"/>
                    </a:cubicBezTo>
                    <a:lnTo>
                      <a:pt x="2"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1" name="Freeform 3682"/>
              <p:cNvSpPr>
                <a:spLocks/>
              </p:cNvSpPr>
              <p:nvPr/>
            </p:nvSpPr>
            <p:spPr bwMode="auto">
              <a:xfrm>
                <a:off x="11169650" y="5199063"/>
                <a:ext cx="17463" cy="19050"/>
              </a:xfrm>
              <a:custGeom>
                <a:avLst/>
                <a:gdLst>
                  <a:gd name="T0" fmla="*/ 2 w 8"/>
                  <a:gd name="T1" fmla="*/ 9 h 9"/>
                  <a:gd name="T2" fmla="*/ 2 w 8"/>
                  <a:gd name="T3" fmla="*/ 9 h 9"/>
                  <a:gd name="T4" fmla="*/ 7 w 8"/>
                  <a:gd name="T5" fmla="*/ 2 h 9"/>
                  <a:gd name="T6" fmla="*/ 7 w 8"/>
                  <a:gd name="T7" fmla="*/ 2 h 9"/>
                  <a:gd name="T8" fmla="*/ 7 w 8"/>
                  <a:gd name="T9" fmla="*/ 1 h 9"/>
                  <a:gd name="T10" fmla="*/ 5 w 8"/>
                  <a:gd name="T11" fmla="*/ 0 h 9"/>
                  <a:gd name="T12" fmla="*/ 0 w 8"/>
                  <a:gd name="T13" fmla="*/ 7 h 9"/>
                  <a:gd name="T14" fmla="*/ 0 w 8"/>
                  <a:gd name="T15" fmla="*/ 9 h 9"/>
                  <a:gd name="T16" fmla="*/ 2 w 8"/>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2" y="9"/>
                    </a:moveTo>
                    <a:cubicBezTo>
                      <a:pt x="2" y="9"/>
                      <a:pt x="2" y="9"/>
                      <a:pt x="2" y="9"/>
                    </a:cubicBezTo>
                    <a:cubicBezTo>
                      <a:pt x="7" y="2"/>
                      <a:pt x="7" y="2"/>
                      <a:pt x="7" y="2"/>
                    </a:cubicBezTo>
                    <a:cubicBezTo>
                      <a:pt x="7" y="2"/>
                      <a:pt x="7" y="2"/>
                      <a:pt x="7" y="2"/>
                    </a:cubicBezTo>
                    <a:cubicBezTo>
                      <a:pt x="8" y="2"/>
                      <a:pt x="8" y="1"/>
                      <a:pt x="7" y="1"/>
                    </a:cubicBezTo>
                    <a:cubicBezTo>
                      <a:pt x="6" y="0"/>
                      <a:pt x="6" y="0"/>
                      <a:pt x="5" y="0"/>
                    </a:cubicBezTo>
                    <a:cubicBezTo>
                      <a:pt x="0" y="7"/>
                      <a:pt x="0" y="7"/>
                      <a:pt x="0" y="7"/>
                    </a:cubicBezTo>
                    <a:cubicBezTo>
                      <a:pt x="0" y="9"/>
                      <a:pt x="0" y="9"/>
                      <a:pt x="0" y="9"/>
                    </a:cubicBezTo>
                    <a:lnTo>
                      <a:pt x="2"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2" name="Freeform 3683"/>
              <p:cNvSpPr>
                <a:spLocks/>
              </p:cNvSpPr>
              <p:nvPr/>
            </p:nvSpPr>
            <p:spPr bwMode="auto">
              <a:xfrm>
                <a:off x="10669588" y="5253038"/>
                <a:ext cx="19050" cy="14288"/>
              </a:xfrm>
              <a:custGeom>
                <a:avLst/>
                <a:gdLst>
                  <a:gd name="T0" fmla="*/ 7 w 9"/>
                  <a:gd name="T1" fmla="*/ 7 h 7"/>
                  <a:gd name="T2" fmla="*/ 9 w 9"/>
                  <a:gd name="T3" fmla="*/ 7 h 7"/>
                  <a:gd name="T4" fmla="*/ 9 w 9"/>
                  <a:gd name="T5" fmla="*/ 5 h 7"/>
                  <a:gd name="T6" fmla="*/ 9 w 9"/>
                  <a:gd name="T7" fmla="*/ 5 h 7"/>
                  <a:gd name="T8" fmla="*/ 2 w 9"/>
                  <a:gd name="T9" fmla="*/ 0 h 7"/>
                  <a:gd name="T10" fmla="*/ 2 w 9"/>
                  <a:gd name="T11" fmla="*/ 0 h 7"/>
                  <a:gd name="T12" fmla="*/ 0 w 9"/>
                  <a:gd name="T13" fmla="*/ 1 h 7"/>
                  <a:gd name="T14" fmla="*/ 0 w 9"/>
                  <a:gd name="T15" fmla="*/ 2 h 7"/>
                  <a:gd name="T16" fmla="*/ 7 w 9"/>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7" y="7"/>
                    </a:moveTo>
                    <a:cubicBezTo>
                      <a:pt x="9" y="7"/>
                      <a:pt x="9" y="7"/>
                      <a:pt x="9" y="7"/>
                    </a:cubicBezTo>
                    <a:cubicBezTo>
                      <a:pt x="9" y="5"/>
                      <a:pt x="9" y="5"/>
                      <a:pt x="9" y="5"/>
                    </a:cubicBezTo>
                    <a:cubicBezTo>
                      <a:pt x="9" y="5"/>
                      <a:pt x="9" y="5"/>
                      <a:pt x="9" y="5"/>
                    </a:cubicBezTo>
                    <a:cubicBezTo>
                      <a:pt x="2" y="0"/>
                      <a:pt x="2" y="0"/>
                      <a:pt x="2" y="0"/>
                    </a:cubicBezTo>
                    <a:cubicBezTo>
                      <a:pt x="2" y="0"/>
                      <a:pt x="2" y="0"/>
                      <a:pt x="2" y="0"/>
                    </a:cubicBezTo>
                    <a:cubicBezTo>
                      <a:pt x="1" y="0"/>
                      <a:pt x="1" y="0"/>
                      <a:pt x="0" y="1"/>
                    </a:cubicBezTo>
                    <a:cubicBezTo>
                      <a:pt x="0" y="1"/>
                      <a:pt x="0" y="2"/>
                      <a:pt x="0" y="2"/>
                    </a:cubicBezTo>
                    <a:lnTo>
                      <a:pt x="7" y="7"/>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3" name="Freeform 3684"/>
              <p:cNvSpPr>
                <a:spLocks/>
              </p:cNvSpPr>
              <p:nvPr/>
            </p:nvSpPr>
            <p:spPr bwMode="auto">
              <a:xfrm>
                <a:off x="11215688" y="5649913"/>
                <a:ext cx="19050" cy="15875"/>
              </a:xfrm>
              <a:custGeom>
                <a:avLst/>
                <a:gdLst>
                  <a:gd name="T0" fmla="*/ 2 w 9"/>
                  <a:gd name="T1" fmla="*/ 0 h 8"/>
                  <a:gd name="T2" fmla="*/ 0 w 9"/>
                  <a:gd name="T3" fmla="*/ 0 h 8"/>
                  <a:gd name="T4" fmla="*/ 0 w 9"/>
                  <a:gd name="T5" fmla="*/ 2 h 8"/>
                  <a:gd name="T6" fmla="*/ 0 w 9"/>
                  <a:gd name="T7" fmla="*/ 2 h 8"/>
                  <a:gd name="T8" fmla="*/ 7 w 9"/>
                  <a:gd name="T9" fmla="*/ 7 h 8"/>
                  <a:gd name="T10" fmla="*/ 7 w 9"/>
                  <a:gd name="T11" fmla="*/ 7 h 8"/>
                  <a:gd name="T12" fmla="*/ 9 w 9"/>
                  <a:gd name="T13" fmla="*/ 7 h 8"/>
                  <a:gd name="T14" fmla="*/ 9 w 9"/>
                  <a:gd name="T15" fmla="*/ 5 h 8"/>
                  <a:gd name="T16" fmla="*/ 2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2" y="0"/>
                    </a:moveTo>
                    <a:cubicBezTo>
                      <a:pt x="0" y="0"/>
                      <a:pt x="0" y="0"/>
                      <a:pt x="0" y="0"/>
                    </a:cubicBezTo>
                    <a:cubicBezTo>
                      <a:pt x="0" y="2"/>
                      <a:pt x="0" y="2"/>
                      <a:pt x="0" y="2"/>
                    </a:cubicBezTo>
                    <a:cubicBezTo>
                      <a:pt x="0" y="2"/>
                      <a:pt x="0" y="2"/>
                      <a:pt x="0" y="2"/>
                    </a:cubicBezTo>
                    <a:cubicBezTo>
                      <a:pt x="7" y="7"/>
                      <a:pt x="7" y="7"/>
                      <a:pt x="7" y="7"/>
                    </a:cubicBezTo>
                    <a:cubicBezTo>
                      <a:pt x="7" y="7"/>
                      <a:pt x="7" y="7"/>
                      <a:pt x="7" y="7"/>
                    </a:cubicBezTo>
                    <a:cubicBezTo>
                      <a:pt x="7" y="8"/>
                      <a:pt x="8" y="7"/>
                      <a:pt x="9" y="7"/>
                    </a:cubicBezTo>
                    <a:cubicBezTo>
                      <a:pt x="9" y="6"/>
                      <a:pt x="9" y="5"/>
                      <a:pt x="9" y="5"/>
                    </a:cubicBezTo>
                    <a:lnTo>
                      <a:pt x="2" y="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4" name="Freeform 3685"/>
              <p:cNvSpPr>
                <a:spLocks/>
              </p:cNvSpPr>
              <p:nvPr/>
            </p:nvSpPr>
            <p:spPr bwMode="auto">
              <a:xfrm>
                <a:off x="11142663" y="5176838"/>
                <a:ext cx="14288" cy="17463"/>
              </a:xfrm>
              <a:custGeom>
                <a:avLst/>
                <a:gdLst>
                  <a:gd name="T0" fmla="*/ 2 w 7"/>
                  <a:gd name="T1" fmla="*/ 9 h 9"/>
                  <a:gd name="T2" fmla="*/ 2 w 7"/>
                  <a:gd name="T3" fmla="*/ 9 h 9"/>
                  <a:gd name="T4" fmla="*/ 7 w 7"/>
                  <a:gd name="T5" fmla="*/ 2 h 9"/>
                  <a:gd name="T6" fmla="*/ 7 w 7"/>
                  <a:gd name="T7" fmla="*/ 2 h 9"/>
                  <a:gd name="T8" fmla="*/ 6 w 7"/>
                  <a:gd name="T9" fmla="*/ 0 h 9"/>
                  <a:gd name="T10" fmla="*/ 5 w 7"/>
                  <a:gd name="T11" fmla="*/ 0 h 9"/>
                  <a:gd name="T12" fmla="*/ 0 w 7"/>
                  <a:gd name="T13" fmla="*/ 7 h 9"/>
                  <a:gd name="T14" fmla="*/ 0 w 7"/>
                  <a:gd name="T15" fmla="*/ 9 h 9"/>
                  <a:gd name="T16" fmla="*/ 2 w 7"/>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9">
                    <a:moveTo>
                      <a:pt x="2" y="9"/>
                    </a:moveTo>
                    <a:cubicBezTo>
                      <a:pt x="2" y="9"/>
                      <a:pt x="2" y="9"/>
                      <a:pt x="2" y="9"/>
                    </a:cubicBezTo>
                    <a:cubicBezTo>
                      <a:pt x="7" y="2"/>
                      <a:pt x="7" y="2"/>
                      <a:pt x="7" y="2"/>
                    </a:cubicBezTo>
                    <a:cubicBezTo>
                      <a:pt x="7" y="2"/>
                      <a:pt x="7" y="2"/>
                      <a:pt x="7" y="2"/>
                    </a:cubicBezTo>
                    <a:cubicBezTo>
                      <a:pt x="7" y="2"/>
                      <a:pt x="7" y="1"/>
                      <a:pt x="6" y="0"/>
                    </a:cubicBezTo>
                    <a:cubicBezTo>
                      <a:pt x="6" y="0"/>
                      <a:pt x="5" y="0"/>
                      <a:pt x="5" y="0"/>
                    </a:cubicBezTo>
                    <a:cubicBezTo>
                      <a:pt x="0" y="7"/>
                      <a:pt x="0" y="7"/>
                      <a:pt x="0" y="7"/>
                    </a:cubicBezTo>
                    <a:cubicBezTo>
                      <a:pt x="0" y="9"/>
                      <a:pt x="0" y="9"/>
                      <a:pt x="0" y="9"/>
                    </a:cubicBezTo>
                    <a:lnTo>
                      <a:pt x="2"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5" name="Freeform 3686"/>
              <p:cNvSpPr>
                <a:spLocks/>
              </p:cNvSpPr>
              <p:nvPr/>
            </p:nvSpPr>
            <p:spPr bwMode="auto">
              <a:xfrm>
                <a:off x="11249025" y="5589588"/>
                <a:ext cx="22225" cy="12700"/>
              </a:xfrm>
              <a:custGeom>
                <a:avLst/>
                <a:gdLst>
                  <a:gd name="T0" fmla="*/ 10 w 11"/>
                  <a:gd name="T1" fmla="*/ 3 h 6"/>
                  <a:gd name="T2" fmla="*/ 2 w 11"/>
                  <a:gd name="T3" fmla="*/ 0 h 6"/>
                  <a:gd name="T4" fmla="*/ 0 w 11"/>
                  <a:gd name="T5" fmla="*/ 1 h 6"/>
                  <a:gd name="T6" fmla="*/ 1 w 11"/>
                  <a:gd name="T7" fmla="*/ 3 h 6"/>
                  <a:gd name="T8" fmla="*/ 1 w 11"/>
                  <a:gd name="T9" fmla="*/ 3 h 6"/>
                  <a:gd name="T10" fmla="*/ 9 w 11"/>
                  <a:gd name="T11" fmla="*/ 6 h 6"/>
                  <a:gd name="T12" fmla="*/ 9 w 11"/>
                  <a:gd name="T13" fmla="*/ 6 h 6"/>
                  <a:gd name="T14" fmla="*/ 10 w 11"/>
                  <a:gd name="T15" fmla="*/ 5 h 6"/>
                  <a:gd name="T16" fmla="*/ 10 w 11"/>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10" y="3"/>
                    </a:moveTo>
                    <a:cubicBezTo>
                      <a:pt x="2" y="0"/>
                      <a:pt x="2" y="0"/>
                      <a:pt x="2" y="0"/>
                    </a:cubicBezTo>
                    <a:cubicBezTo>
                      <a:pt x="0" y="1"/>
                      <a:pt x="0" y="1"/>
                      <a:pt x="0" y="1"/>
                    </a:cubicBezTo>
                    <a:cubicBezTo>
                      <a:pt x="1" y="3"/>
                      <a:pt x="1" y="3"/>
                      <a:pt x="1" y="3"/>
                    </a:cubicBezTo>
                    <a:cubicBezTo>
                      <a:pt x="1" y="3"/>
                      <a:pt x="1" y="3"/>
                      <a:pt x="1" y="3"/>
                    </a:cubicBezTo>
                    <a:cubicBezTo>
                      <a:pt x="9" y="6"/>
                      <a:pt x="9" y="6"/>
                      <a:pt x="9" y="6"/>
                    </a:cubicBezTo>
                    <a:cubicBezTo>
                      <a:pt x="9" y="6"/>
                      <a:pt x="9" y="6"/>
                      <a:pt x="9" y="6"/>
                    </a:cubicBezTo>
                    <a:cubicBezTo>
                      <a:pt x="9" y="6"/>
                      <a:pt x="10" y="6"/>
                      <a:pt x="10" y="5"/>
                    </a:cubicBezTo>
                    <a:cubicBezTo>
                      <a:pt x="11" y="4"/>
                      <a:pt x="10" y="4"/>
                      <a:pt x="10" y="3"/>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6" name="Freeform 3687"/>
              <p:cNvSpPr>
                <a:spLocks/>
              </p:cNvSpPr>
              <p:nvPr/>
            </p:nvSpPr>
            <p:spPr bwMode="auto">
              <a:xfrm>
                <a:off x="11082338" y="5140325"/>
                <a:ext cx="12700" cy="20638"/>
              </a:xfrm>
              <a:custGeom>
                <a:avLst/>
                <a:gdLst>
                  <a:gd name="T0" fmla="*/ 2 w 6"/>
                  <a:gd name="T1" fmla="*/ 9 h 10"/>
                  <a:gd name="T2" fmla="*/ 2 w 6"/>
                  <a:gd name="T3" fmla="*/ 9 h 10"/>
                  <a:gd name="T4" fmla="*/ 6 w 6"/>
                  <a:gd name="T5" fmla="*/ 1 h 10"/>
                  <a:gd name="T6" fmla="*/ 6 w 6"/>
                  <a:gd name="T7" fmla="*/ 1 h 10"/>
                  <a:gd name="T8" fmla="*/ 5 w 6"/>
                  <a:gd name="T9" fmla="*/ 0 h 10"/>
                  <a:gd name="T10" fmla="*/ 3 w 6"/>
                  <a:gd name="T11" fmla="*/ 0 h 10"/>
                  <a:gd name="T12" fmla="*/ 0 w 6"/>
                  <a:gd name="T13" fmla="*/ 8 h 10"/>
                  <a:gd name="T14" fmla="*/ 0 w 6"/>
                  <a:gd name="T15" fmla="*/ 10 h 10"/>
                  <a:gd name="T16" fmla="*/ 2 w 6"/>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2" y="9"/>
                    </a:moveTo>
                    <a:cubicBezTo>
                      <a:pt x="2" y="9"/>
                      <a:pt x="2" y="9"/>
                      <a:pt x="2" y="9"/>
                    </a:cubicBezTo>
                    <a:cubicBezTo>
                      <a:pt x="6" y="1"/>
                      <a:pt x="6" y="1"/>
                      <a:pt x="6" y="1"/>
                    </a:cubicBezTo>
                    <a:cubicBezTo>
                      <a:pt x="6" y="1"/>
                      <a:pt x="6" y="1"/>
                      <a:pt x="6" y="1"/>
                    </a:cubicBezTo>
                    <a:cubicBezTo>
                      <a:pt x="6" y="1"/>
                      <a:pt x="6" y="0"/>
                      <a:pt x="5" y="0"/>
                    </a:cubicBezTo>
                    <a:cubicBezTo>
                      <a:pt x="4" y="0"/>
                      <a:pt x="3" y="0"/>
                      <a:pt x="3" y="0"/>
                    </a:cubicBezTo>
                    <a:cubicBezTo>
                      <a:pt x="0" y="8"/>
                      <a:pt x="0" y="8"/>
                      <a:pt x="0" y="8"/>
                    </a:cubicBezTo>
                    <a:cubicBezTo>
                      <a:pt x="0" y="10"/>
                      <a:pt x="0" y="10"/>
                      <a:pt x="0" y="10"/>
                    </a:cubicBezTo>
                    <a:lnTo>
                      <a:pt x="2" y="9"/>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7" name="Freeform 3688"/>
              <p:cNvSpPr>
                <a:spLocks/>
              </p:cNvSpPr>
              <p:nvPr/>
            </p:nvSpPr>
            <p:spPr bwMode="auto">
              <a:xfrm>
                <a:off x="11260138" y="5556250"/>
                <a:ext cx="23813" cy="12700"/>
              </a:xfrm>
              <a:custGeom>
                <a:avLst/>
                <a:gdLst>
                  <a:gd name="T0" fmla="*/ 10 w 11"/>
                  <a:gd name="T1" fmla="*/ 3 h 6"/>
                  <a:gd name="T2" fmla="*/ 2 w 11"/>
                  <a:gd name="T3" fmla="*/ 0 h 6"/>
                  <a:gd name="T4" fmla="*/ 0 w 11"/>
                  <a:gd name="T5" fmla="*/ 1 h 6"/>
                  <a:gd name="T6" fmla="*/ 1 w 11"/>
                  <a:gd name="T7" fmla="*/ 3 h 6"/>
                  <a:gd name="T8" fmla="*/ 1 w 11"/>
                  <a:gd name="T9" fmla="*/ 3 h 6"/>
                  <a:gd name="T10" fmla="*/ 9 w 11"/>
                  <a:gd name="T11" fmla="*/ 6 h 6"/>
                  <a:gd name="T12" fmla="*/ 9 w 11"/>
                  <a:gd name="T13" fmla="*/ 6 h 6"/>
                  <a:gd name="T14" fmla="*/ 10 w 11"/>
                  <a:gd name="T15" fmla="*/ 5 h 6"/>
                  <a:gd name="T16" fmla="*/ 10 w 11"/>
                  <a:gd name="T1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10" y="3"/>
                    </a:moveTo>
                    <a:cubicBezTo>
                      <a:pt x="2" y="0"/>
                      <a:pt x="2" y="0"/>
                      <a:pt x="2" y="0"/>
                    </a:cubicBezTo>
                    <a:cubicBezTo>
                      <a:pt x="0" y="1"/>
                      <a:pt x="0" y="1"/>
                      <a:pt x="0" y="1"/>
                    </a:cubicBezTo>
                    <a:cubicBezTo>
                      <a:pt x="1" y="3"/>
                      <a:pt x="1" y="3"/>
                      <a:pt x="1" y="3"/>
                    </a:cubicBezTo>
                    <a:cubicBezTo>
                      <a:pt x="1" y="3"/>
                      <a:pt x="1" y="3"/>
                      <a:pt x="1" y="3"/>
                    </a:cubicBezTo>
                    <a:cubicBezTo>
                      <a:pt x="9" y="6"/>
                      <a:pt x="9" y="6"/>
                      <a:pt x="9" y="6"/>
                    </a:cubicBezTo>
                    <a:cubicBezTo>
                      <a:pt x="9" y="6"/>
                      <a:pt x="9" y="6"/>
                      <a:pt x="9" y="6"/>
                    </a:cubicBezTo>
                    <a:cubicBezTo>
                      <a:pt x="10" y="6"/>
                      <a:pt x="10" y="6"/>
                      <a:pt x="10" y="5"/>
                    </a:cubicBezTo>
                    <a:cubicBezTo>
                      <a:pt x="11" y="4"/>
                      <a:pt x="11" y="3"/>
                      <a:pt x="10" y="3"/>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8" name="Freeform 3689"/>
              <p:cNvSpPr>
                <a:spLocks/>
              </p:cNvSpPr>
              <p:nvPr/>
            </p:nvSpPr>
            <p:spPr bwMode="auto">
              <a:xfrm>
                <a:off x="11050588" y="5126038"/>
                <a:ext cx="11113" cy="23813"/>
              </a:xfrm>
              <a:custGeom>
                <a:avLst/>
                <a:gdLst>
                  <a:gd name="T0" fmla="*/ 3 w 6"/>
                  <a:gd name="T1" fmla="*/ 10 h 11"/>
                  <a:gd name="T2" fmla="*/ 3 w 6"/>
                  <a:gd name="T3" fmla="*/ 10 h 11"/>
                  <a:gd name="T4" fmla="*/ 5 w 6"/>
                  <a:gd name="T5" fmla="*/ 2 h 11"/>
                  <a:gd name="T6" fmla="*/ 5 w 6"/>
                  <a:gd name="T7" fmla="*/ 2 h 11"/>
                  <a:gd name="T8" fmla="*/ 4 w 6"/>
                  <a:gd name="T9" fmla="*/ 1 h 11"/>
                  <a:gd name="T10" fmla="*/ 3 w 6"/>
                  <a:gd name="T11" fmla="*/ 1 h 11"/>
                  <a:gd name="T12" fmla="*/ 0 w 6"/>
                  <a:gd name="T13" fmla="*/ 9 h 11"/>
                  <a:gd name="T14" fmla="*/ 1 w 6"/>
                  <a:gd name="T15" fmla="*/ 11 h 11"/>
                  <a:gd name="T16" fmla="*/ 3 w 6"/>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3" y="10"/>
                    </a:moveTo>
                    <a:cubicBezTo>
                      <a:pt x="3" y="10"/>
                      <a:pt x="3" y="10"/>
                      <a:pt x="3" y="10"/>
                    </a:cubicBezTo>
                    <a:cubicBezTo>
                      <a:pt x="5" y="2"/>
                      <a:pt x="5" y="2"/>
                      <a:pt x="5" y="2"/>
                    </a:cubicBezTo>
                    <a:cubicBezTo>
                      <a:pt x="5" y="2"/>
                      <a:pt x="5" y="2"/>
                      <a:pt x="5" y="2"/>
                    </a:cubicBezTo>
                    <a:cubicBezTo>
                      <a:pt x="6" y="1"/>
                      <a:pt x="5" y="1"/>
                      <a:pt x="4" y="1"/>
                    </a:cubicBezTo>
                    <a:cubicBezTo>
                      <a:pt x="4" y="0"/>
                      <a:pt x="3" y="1"/>
                      <a:pt x="3" y="1"/>
                    </a:cubicBezTo>
                    <a:cubicBezTo>
                      <a:pt x="0" y="9"/>
                      <a:pt x="0" y="9"/>
                      <a:pt x="0" y="9"/>
                    </a:cubicBezTo>
                    <a:cubicBezTo>
                      <a:pt x="1" y="11"/>
                      <a:pt x="1" y="11"/>
                      <a:pt x="1" y="11"/>
                    </a:cubicBezTo>
                    <a:lnTo>
                      <a:pt x="3" y="10"/>
                    </a:ln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399" name="Freeform 3690"/>
              <p:cNvSpPr>
                <a:spLocks/>
              </p:cNvSpPr>
              <p:nvPr/>
            </p:nvSpPr>
            <p:spPr bwMode="auto">
              <a:xfrm>
                <a:off x="11269663" y="5522913"/>
                <a:ext cx="22225" cy="11113"/>
              </a:xfrm>
              <a:custGeom>
                <a:avLst/>
                <a:gdLst>
                  <a:gd name="T0" fmla="*/ 10 w 11"/>
                  <a:gd name="T1" fmla="*/ 2 h 5"/>
                  <a:gd name="T2" fmla="*/ 2 w 11"/>
                  <a:gd name="T3" fmla="*/ 0 h 5"/>
                  <a:gd name="T4" fmla="*/ 0 w 11"/>
                  <a:gd name="T5" fmla="*/ 1 h 5"/>
                  <a:gd name="T6" fmla="*/ 2 w 11"/>
                  <a:gd name="T7" fmla="*/ 3 h 5"/>
                  <a:gd name="T8" fmla="*/ 2 w 11"/>
                  <a:gd name="T9" fmla="*/ 3 h 5"/>
                  <a:gd name="T10" fmla="*/ 10 w 11"/>
                  <a:gd name="T11" fmla="*/ 5 h 5"/>
                  <a:gd name="T12" fmla="*/ 10 w 11"/>
                  <a:gd name="T13" fmla="*/ 5 h 5"/>
                  <a:gd name="T14" fmla="*/ 11 w 11"/>
                  <a:gd name="T15" fmla="*/ 4 h 5"/>
                  <a:gd name="T16" fmla="*/ 10 w 11"/>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10" y="2"/>
                    </a:moveTo>
                    <a:cubicBezTo>
                      <a:pt x="2" y="0"/>
                      <a:pt x="2" y="0"/>
                      <a:pt x="2" y="0"/>
                    </a:cubicBezTo>
                    <a:cubicBezTo>
                      <a:pt x="0" y="1"/>
                      <a:pt x="0" y="1"/>
                      <a:pt x="0" y="1"/>
                    </a:cubicBezTo>
                    <a:cubicBezTo>
                      <a:pt x="2" y="3"/>
                      <a:pt x="2" y="3"/>
                      <a:pt x="2" y="3"/>
                    </a:cubicBezTo>
                    <a:cubicBezTo>
                      <a:pt x="2" y="3"/>
                      <a:pt x="2" y="3"/>
                      <a:pt x="2" y="3"/>
                    </a:cubicBezTo>
                    <a:cubicBezTo>
                      <a:pt x="10" y="5"/>
                      <a:pt x="10" y="5"/>
                      <a:pt x="10" y="5"/>
                    </a:cubicBezTo>
                    <a:cubicBezTo>
                      <a:pt x="10" y="5"/>
                      <a:pt x="10" y="5"/>
                      <a:pt x="10" y="5"/>
                    </a:cubicBezTo>
                    <a:cubicBezTo>
                      <a:pt x="10" y="5"/>
                      <a:pt x="11" y="4"/>
                      <a:pt x="11" y="4"/>
                    </a:cubicBezTo>
                    <a:cubicBezTo>
                      <a:pt x="11" y="3"/>
                      <a:pt x="11" y="2"/>
                      <a:pt x="10" y="2"/>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0" name="Freeform 3691"/>
              <p:cNvSpPr>
                <a:spLocks/>
              </p:cNvSpPr>
              <p:nvPr/>
            </p:nvSpPr>
            <p:spPr bwMode="auto">
              <a:xfrm>
                <a:off x="11017250" y="5118100"/>
                <a:ext cx="9525" cy="22225"/>
              </a:xfrm>
              <a:custGeom>
                <a:avLst/>
                <a:gdLst>
                  <a:gd name="T0" fmla="*/ 3 w 5"/>
                  <a:gd name="T1" fmla="*/ 0 h 11"/>
                  <a:gd name="T2" fmla="*/ 2 w 5"/>
                  <a:gd name="T3" fmla="*/ 1 h 11"/>
                  <a:gd name="T4" fmla="*/ 0 w 5"/>
                  <a:gd name="T5" fmla="*/ 9 h 11"/>
                  <a:gd name="T6" fmla="*/ 1 w 5"/>
                  <a:gd name="T7" fmla="*/ 11 h 11"/>
                  <a:gd name="T8" fmla="*/ 3 w 5"/>
                  <a:gd name="T9" fmla="*/ 10 h 11"/>
                  <a:gd name="T10" fmla="*/ 3 w 5"/>
                  <a:gd name="T11" fmla="*/ 10 h 11"/>
                  <a:gd name="T12" fmla="*/ 5 w 5"/>
                  <a:gd name="T13" fmla="*/ 1 h 11"/>
                  <a:gd name="T14" fmla="*/ 5 w 5"/>
                  <a:gd name="T15" fmla="*/ 1 h 11"/>
                  <a:gd name="T16" fmla="*/ 3 w 5"/>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3" y="0"/>
                    </a:moveTo>
                    <a:cubicBezTo>
                      <a:pt x="3" y="0"/>
                      <a:pt x="2" y="0"/>
                      <a:pt x="2" y="1"/>
                    </a:cubicBezTo>
                    <a:cubicBezTo>
                      <a:pt x="0" y="9"/>
                      <a:pt x="0" y="9"/>
                      <a:pt x="0" y="9"/>
                    </a:cubicBezTo>
                    <a:cubicBezTo>
                      <a:pt x="1" y="11"/>
                      <a:pt x="1" y="11"/>
                      <a:pt x="1" y="11"/>
                    </a:cubicBezTo>
                    <a:cubicBezTo>
                      <a:pt x="3" y="10"/>
                      <a:pt x="3" y="10"/>
                      <a:pt x="3" y="10"/>
                    </a:cubicBezTo>
                    <a:cubicBezTo>
                      <a:pt x="3" y="10"/>
                      <a:pt x="3" y="10"/>
                      <a:pt x="3" y="10"/>
                    </a:cubicBezTo>
                    <a:cubicBezTo>
                      <a:pt x="5" y="1"/>
                      <a:pt x="5" y="1"/>
                      <a:pt x="5" y="1"/>
                    </a:cubicBezTo>
                    <a:cubicBezTo>
                      <a:pt x="5" y="1"/>
                      <a:pt x="5" y="1"/>
                      <a:pt x="5" y="1"/>
                    </a:cubicBezTo>
                    <a:cubicBezTo>
                      <a:pt x="5" y="1"/>
                      <a:pt x="4" y="0"/>
                      <a:pt x="3" y="0"/>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1" name="Freeform 3692"/>
              <p:cNvSpPr>
                <a:spLocks/>
              </p:cNvSpPr>
              <p:nvPr/>
            </p:nvSpPr>
            <p:spPr bwMode="auto">
              <a:xfrm>
                <a:off x="11276013" y="5491163"/>
                <a:ext cx="22225" cy="7938"/>
              </a:xfrm>
              <a:custGeom>
                <a:avLst/>
                <a:gdLst>
                  <a:gd name="T0" fmla="*/ 10 w 11"/>
                  <a:gd name="T1" fmla="*/ 1 h 4"/>
                  <a:gd name="T2" fmla="*/ 2 w 11"/>
                  <a:gd name="T3" fmla="*/ 0 h 4"/>
                  <a:gd name="T4" fmla="*/ 0 w 11"/>
                  <a:gd name="T5" fmla="*/ 1 h 4"/>
                  <a:gd name="T6" fmla="*/ 1 w 11"/>
                  <a:gd name="T7" fmla="*/ 3 h 4"/>
                  <a:gd name="T8" fmla="*/ 1 w 11"/>
                  <a:gd name="T9" fmla="*/ 3 h 4"/>
                  <a:gd name="T10" fmla="*/ 10 w 11"/>
                  <a:gd name="T11" fmla="*/ 4 h 4"/>
                  <a:gd name="T12" fmla="*/ 10 w 11"/>
                  <a:gd name="T13" fmla="*/ 4 h 4"/>
                  <a:gd name="T14" fmla="*/ 11 w 11"/>
                  <a:gd name="T15" fmla="*/ 2 h 4"/>
                  <a:gd name="T16" fmla="*/ 10 w 11"/>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10" y="1"/>
                    </a:moveTo>
                    <a:cubicBezTo>
                      <a:pt x="2" y="0"/>
                      <a:pt x="2" y="0"/>
                      <a:pt x="2" y="0"/>
                    </a:cubicBezTo>
                    <a:cubicBezTo>
                      <a:pt x="0" y="1"/>
                      <a:pt x="0" y="1"/>
                      <a:pt x="0" y="1"/>
                    </a:cubicBezTo>
                    <a:cubicBezTo>
                      <a:pt x="1" y="3"/>
                      <a:pt x="1" y="3"/>
                      <a:pt x="1" y="3"/>
                    </a:cubicBezTo>
                    <a:cubicBezTo>
                      <a:pt x="1" y="3"/>
                      <a:pt x="1" y="3"/>
                      <a:pt x="1" y="3"/>
                    </a:cubicBezTo>
                    <a:cubicBezTo>
                      <a:pt x="10" y="4"/>
                      <a:pt x="10" y="4"/>
                      <a:pt x="10" y="4"/>
                    </a:cubicBezTo>
                    <a:cubicBezTo>
                      <a:pt x="10" y="4"/>
                      <a:pt x="10" y="4"/>
                      <a:pt x="10" y="4"/>
                    </a:cubicBezTo>
                    <a:cubicBezTo>
                      <a:pt x="10" y="4"/>
                      <a:pt x="11" y="3"/>
                      <a:pt x="11" y="2"/>
                    </a:cubicBezTo>
                    <a:cubicBezTo>
                      <a:pt x="11" y="1"/>
                      <a:pt x="11" y="1"/>
                      <a:pt x="10" y="1"/>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2" name="Freeform 3693"/>
              <p:cNvSpPr>
                <a:spLocks/>
              </p:cNvSpPr>
              <p:nvPr/>
            </p:nvSpPr>
            <p:spPr bwMode="auto">
              <a:xfrm>
                <a:off x="10983913" y="5111750"/>
                <a:ext cx="6350" cy="23813"/>
              </a:xfrm>
              <a:custGeom>
                <a:avLst/>
                <a:gdLst>
                  <a:gd name="T0" fmla="*/ 2 w 3"/>
                  <a:gd name="T1" fmla="*/ 0 h 11"/>
                  <a:gd name="T2" fmla="*/ 0 w 3"/>
                  <a:gd name="T3" fmla="*/ 1 h 11"/>
                  <a:gd name="T4" fmla="*/ 0 w 3"/>
                  <a:gd name="T5" fmla="*/ 9 h 11"/>
                  <a:gd name="T6" fmla="*/ 1 w 3"/>
                  <a:gd name="T7" fmla="*/ 11 h 11"/>
                  <a:gd name="T8" fmla="*/ 2 w 3"/>
                  <a:gd name="T9" fmla="*/ 10 h 11"/>
                  <a:gd name="T10" fmla="*/ 2 w 3"/>
                  <a:gd name="T11" fmla="*/ 10 h 11"/>
                  <a:gd name="T12" fmla="*/ 3 w 3"/>
                  <a:gd name="T13" fmla="*/ 1 h 11"/>
                  <a:gd name="T14" fmla="*/ 3 w 3"/>
                  <a:gd name="T15" fmla="*/ 1 h 11"/>
                  <a:gd name="T16" fmla="*/ 2 w 3"/>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1">
                    <a:moveTo>
                      <a:pt x="2" y="0"/>
                    </a:moveTo>
                    <a:cubicBezTo>
                      <a:pt x="1" y="0"/>
                      <a:pt x="0" y="1"/>
                      <a:pt x="0" y="1"/>
                    </a:cubicBezTo>
                    <a:cubicBezTo>
                      <a:pt x="0" y="9"/>
                      <a:pt x="0" y="9"/>
                      <a:pt x="0" y="9"/>
                    </a:cubicBezTo>
                    <a:cubicBezTo>
                      <a:pt x="1" y="11"/>
                      <a:pt x="1" y="11"/>
                      <a:pt x="1" y="11"/>
                    </a:cubicBezTo>
                    <a:cubicBezTo>
                      <a:pt x="2" y="10"/>
                      <a:pt x="2" y="10"/>
                      <a:pt x="2" y="10"/>
                    </a:cubicBezTo>
                    <a:cubicBezTo>
                      <a:pt x="2" y="10"/>
                      <a:pt x="2" y="10"/>
                      <a:pt x="2" y="10"/>
                    </a:cubicBezTo>
                    <a:cubicBezTo>
                      <a:pt x="3" y="1"/>
                      <a:pt x="3" y="1"/>
                      <a:pt x="3" y="1"/>
                    </a:cubicBezTo>
                    <a:cubicBezTo>
                      <a:pt x="3" y="1"/>
                      <a:pt x="3" y="1"/>
                      <a:pt x="3" y="1"/>
                    </a:cubicBezTo>
                    <a:cubicBezTo>
                      <a:pt x="3" y="1"/>
                      <a:pt x="3" y="0"/>
                      <a:pt x="2" y="0"/>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3" name="Freeform 3694"/>
              <p:cNvSpPr>
                <a:spLocks/>
              </p:cNvSpPr>
              <p:nvPr/>
            </p:nvSpPr>
            <p:spPr bwMode="auto">
              <a:xfrm>
                <a:off x="10952163" y="5451475"/>
                <a:ext cx="217488" cy="142875"/>
              </a:xfrm>
              <a:custGeom>
                <a:avLst/>
                <a:gdLst>
                  <a:gd name="T0" fmla="*/ 9 w 105"/>
                  <a:gd name="T1" fmla="*/ 1 h 69"/>
                  <a:gd name="T2" fmla="*/ 2 w 105"/>
                  <a:gd name="T3" fmla="*/ 5 h 69"/>
                  <a:gd name="T4" fmla="*/ 2 w 105"/>
                  <a:gd name="T5" fmla="*/ 13 h 69"/>
                  <a:gd name="T6" fmla="*/ 96 w 105"/>
                  <a:gd name="T7" fmla="*/ 69 h 69"/>
                  <a:gd name="T8" fmla="*/ 105 w 105"/>
                  <a:gd name="T9" fmla="*/ 66 h 69"/>
                  <a:gd name="T10" fmla="*/ 105 w 105"/>
                  <a:gd name="T11" fmla="*/ 66 h 69"/>
                  <a:gd name="T12" fmla="*/ 103 w 105"/>
                  <a:gd name="T13" fmla="*/ 57 h 69"/>
                  <a:gd name="T14" fmla="*/ 103 w 105"/>
                  <a:gd name="T15" fmla="*/ 57 h 69"/>
                  <a:gd name="T16" fmla="*/ 9 w 105"/>
                  <a:gd name="T17" fmla="*/ 1 h 69"/>
                  <a:gd name="T18" fmla="*/ 9 w 105"/>
                  <a:gd name="T1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9">
                    <a:moveTo>
                      <a:pt x="9" y="1"/>
                    </a:moveTo>
                    <a:cubicBezTo>
                      <a:pt x="7" y="0"/>
                      <a:pt x="4" y="2"/>
                      <a:pt x="2" y="5"/>
                    </a:cubicBezTo>
                    <a:cubicBezTo>
                      <a:pt x="0" y="8"/>
                      <a:pt x="0" y="12"/>
                      <a:pt x="2" y="13"/>
                    </a:cubicBezTo>
                    <a:cubicBezTo>
                      <a:pt x="96" y="69"/>
                      <a:pt x="96" y="69"/>
                      <a:pt x="96" y="69"/>
                    </a:cubicBezTo>
                    <a:cubicBezTo>
                      <a:pt x="105" y="66"/>
                      <a:pt x="105" y="66"/>
                      <a:pt x="105" y="66"/>
                    </a:cubicBezTo>
                    <a:cubicBezTo>
                      <a:pt x="105" y="66"/>
                      <a:pt x="105" y="66"/>
                      <a:pt x="105" y="66"/>
                    </a:cubicBezTo>
                    <a:cubicBezTo>
                      <a:pt x="103" y="57"/>
                      <a:pt x="103" y="57"/>
                      <a:pt x="103" y="57"/>
                    </a:cubicBezTo>
                    <a:cubicBezTo>
                      <a:pt x="103" y="57"/>
                      <a:pt x="103" y="57"/>
                      <a:pt x="103" y="57"/>
                    </a:cubicBezTo>
                    <a:cubicBezTo>
                      <a:pt x="9" y="1"/>
                      <a:pt x="9" y="1"/>
                      <a:pt x="9" y="1"/>
                    </a:cubicBezTo>
                    <a:cubicBezTo>
                      <a:pt x="9" y="1"/>
                      <a:pt x="9" y="1"/>
                      <a:pt x="9"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04" name="Freeform 3695"/>
              <p:cNvSpPr>
                <a:spLocks/>
              </p:cNvSpPr>
              <p:nvPr/>
            </p:nvSpPr>
            <p:spPr bwMode="auto">
              <a:xfrm>
                <a:off x="10936288" y="5260975"/>
                <a:ext cx="31750" cy="184150"/>
              </a:xfrm>
              <a:custGeom>
                <a:avLst/>
                <a:gdLst>
                  <a:gd name="T0" fmla="*/ 1 w 15"/>
                  <a:gd name="T1" fmla="*/ 85 h 89"/>
                  <a:gd name="T2" fmla="*/ 8 w 15"/>
                  <a:gd name="T3" fmla="*/ 89 h 89"/>
                  <a:gd name="T4" fmla="*/ 15 w 15"/>
                  <a:gd name="T5" fmla="*/ 85 h 89"/>
                  <a:gd name="T6" fmla="*/ 14 w 15"/>
                  <a:gd name="T7" fmla="*/ 7 h 89"/>
                  <a:gd name="T8" fmla="*/ 7 w 15"/>
                  <a:gd name="T9" fmla="*/ 0 h 89"/>
                  <a:gd name="T10" fmla="*/ 7 w 15"/>
                  <a:gd name="T11" fmla="*/ 0 h 89"/>
                  <a:gd name="T12" fmla="*/ 0 w 15"/>
                  <a:gd name="T13" fmla="*/ 7 h 89"/>
                  <a:gd name="T14" fmla="*/ 0 w 15"/>
                  <a:gd name="T15" fmla="*/ 7 h 89"/>
                  <a:gd name="T16" fmla="*/ 1 w 15"/>
                  <a:gd name="T17" fmla="*/ 85 h 89"/>
                  <a:gd name="T18" fmla="*/ 1 w 15"/>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9">
                    <a:moveTo>
                      <a:pt x="1" y="85"/>
                    </a:moveTo>
                    <a:cubicBezTo>
                      <a:pt x="1" y="87"/>
                      <a:pt x="4" y="89"/>
                      <a:pt x="8" y="89"/>
                    </a:cubicBezTo>
                    <a:cubicBezTo>
                      <a:pt x="12" y="89"/>
                      <a:pt x="15" y="87"/>
                      <a:pt x="15" y="85"/>
                    </a:cubicBezTo>
                    <a:cubicBezTo>
                      <a:pt x="14" y="7"/>
                      <a:pt x="14" y="7"/>
                      <a:pt x="14" y="7"/>
                    </a:cubicBezTo>
                    <a:cubicBezTo>
                      <a:pt x="7" y="0"/>
                      <a:pt x="7" y="0"/>
                      <a:pt x="7" y="0"/>
                    </a:cubicBezTo>
                    <a:cubicBezTo>
                      <a:pt x="7" y="0"/>
                      <a:pt x="7" y="0"/>
                      <a:pt x="7" y="0"/>
                    </a:cubicBezTo>
                    <a:cubicBezTo>
                      <a:pt x="0" y="7"/>
                      <a:pt x="0" y="7"/>
                      <a:pt x="0" y="7"/>
                    </a:cubicBezTo>
                    <a:cubicBezTo>
                      <a:pt x="0" y="7"/>
                      <a:pt x="0" y="7"/>
                      <a:pt x="0" y="7"/>
                    </a:cubicBezTo>
                    <a:cubicBezTo>
                      <a:pt x="1" y="85"/>
                      <a:pt x="1" y="85"/>
                      <a:pt x="1" y="85"/>
                    </a:cubicBezTo>
                    <a:cubicBezTo>
                      <a:pt x="1" y="85"/>
                      <a:pt x="1" y="85"/>
                      <a:pt x="1" y="8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528" name="Group 527"/>
              <p:cNvGrpSpPr/>
              <p:nvPr/>
            </p:nvGrpSpPr>
            <p:grpSpPr>
              <a:xfrm>
                <a:off x="10341025" y="5216523"/>
                <a:ext cx="525412" cy="1176339"/>
                <a:chOff x="7259638" y="4019551"/>
                <a:chExt cx="857250" cy="1919288"/>
              </a:xfrm>
            </p:grpSpPr>
            <p:sp>
              <p:nvSpPr>
                <p:cNvPr id="529" name="Freeform 5"/>
                <p:cNvSpPr>
                  <a:spLocks/>
                </p:cNvSpPr>
                <p:nvPr/>
              </p:nvSpPr>
              <p:spPr bwMode="auto">
                <a:xfrm>
                  <a:off x="7527925" y="4249738"/>
                  <a:ext cx="384175" cy="527050"/>
                </a:xfrm>
                <a:custGeom>
                  <a:avLst/>
                  <a:gdLst>
                    <a:gd name="T0" fmla="*/ 173 w 173"/>
                    <a:gd name="T1" fmla="*/ 206 h 237"/>
                    <a:gd name="T2" fmla="*/ 170 w 173"/>
                    <a:gd name="T3" fmla="*/ 184 h 237"/>
                    <a:gd name="T4" fmla="*/ 159 w 173"/>
                    <a:gd name="T5" fmla="*/ 164 h 237"/>
                    <a:gd name="T6" fmla="*/ 138 w 173"/>
                    <a:gd name="T7" fmla="*/ 146 h 237"/>
                    <a:gd name="T8" fmla="*/ 106 w 173"/>
                    <a:gd name="T9" fmla="*/ 130 h 237"/>
                    <a:gd name="T10" fmla="*/ 89 w 173"/>
                    <a:gd name="T11" fmla="*/ 122 h 237"/>
                    <a:gd name="T12" fmla="*/ 80 w 173"/>
                    <a:gd name="T13" fmla="*/ 115 h 237"/>
                    <a:gd name="T14" fmla="*/ 77 w 173"/>
                    <a:gd name="T15" fmla="*/ 109 h 237"/>
                    <a:gd name="T16" fmla="*/ 76 w 173"/>
                    <a:gd name="T17" fmla="*/ 103 h 237"/>
                    <a:gd name="T18" fmla="*/ 77 w 173"/>
                    <a:gd name="T19" fmla="*/ 97 h 237"/>
                    <a:gd name="T20" fmla="*/ 81 w 173"/>
                    <a:gd name="T21" fmla="*/ 92 h 237"/>
                    <a:gd name="T22" fmla="*/ 88 w 173"/>
                    <a:gd name="T23" fmla="*/ 88 h 237"/>
                    <a:gd name="T24" fmla="*/ 97 w 173"/>
                    <a:gd name="T25" fmla="*/ 87 h 237"/>
                    <a:gd name="T26" fmla="*/ 116 w 173"/>
                    <a:gd name="T27" fmla="*/ 89 h 237"/>
                    <a:gd name="T28" fmla="*/ 133 w 173"/>
                    <a:gd name="T29" fmla="*/ 93 h 237"/>
                    <a:gd name="T30" fmla="*/ 149 w 173"/>
                    <a:gd name="T31" fmla="*/ 99 h 237"/>
                    <a:gd name="T32" fmla="*/ 161 w 173"/>
                    <a:gd name="T33" fmla="*/ 106 h 237"/>
                    <a:gd name="T34" fmla="*/ 161 w 173"/>
                    <a:gd name="T35" fmla="*/ 42 h 237"/>
                    <a:gd name="T36" fmla="*/ 139 w 173"/>
                    <a:gd name="T37" fmla="*/ 37 h 237"/>
                    <a:gd name="T38" fmla="*/ 111 w 173"/>
                    <a:gd name="T39" fmla="*/ 34 h 237"/>
                    <a:gd name="T40" fmla="*/ 111 w 173"/>
                    <a:gd name="T41" fmla="*/ 0 h 237"/>
                    <a:gd name="T42" fmla="*/ 69 w 173"/>
                    <a:gd name="T43" fmla="*/ 0 h 237"/>
                    <a:gd name="T44" fmla="*/ 69 w 173"/>
                    <a:gd name="T45" fmla="*/ 35 h 237"/>
                    <a:gd name="T46" fmla="*/ 40 w 173"/>
                    <a:gd name="T47" fmla="*/ 45 h 237"/>
                    <a:gd name="T48" fmla="*/ 18 w 173"/>
                    <a:gd name="T49" fmla="*/ 61 h 237"/>
                    <a:gd name="T50" fmla="*/ 4 w 173"/>
                    <a:gd name="T51" fmla="*/ 83 h 237"/>
                    <a:gd name="T52" fmla="*/ 0 w 173"/>
                    <a:gd name="T53" fmla="*/ 110 h 237"/>
                    <a:gd name="T54" fmla="*/ 3 w 173"/>
                    <a:gd name="T55" fmla="*/ 132 h 237"/>
                    <a:gd name="T56" fmla="*/ 12 w 173"/>
                    <a:gd name="T57" fmla="*/ 151 h 237"/>
                    <a:gd name="T58" fmla="*/ 30 w 173"/>
                    <a:gd name="T59" fmla="*/ 168 h 237"/>
                    <a:gd name="T60" fmla="*/ 57 w 173"/>
                    <a:gd name="T61" fmla="*/ 183 h 237"/>
                    <a:gd name="T62" fmla="*/ 77 w 173"/>
                    <a:gd name="T63" fmla="*/ 191 h 237"/>
                    <a:gd name="T64" fmla="*/ 88 w 173"/>
                    <a:gd name="T65" fmla="*/ 199 h 237"/>
                    <a:gd name="T66" fmla="*/ 93 w 173"/>
                    <a:gd name="T67" fmla="*/ 205 h 237"/>
                    <a:gd name="T68" fmla="*/ 94 w 173"/>
                    <a:gd name="T69" fmla="*/ 212 h 237"/>
                    <a:gd name="T70" fmla="*/ 93 w 173"/>
                    <a:gd name="T71" fmla="*/ 218 h 237"/>
                    <a:gd name="T72" fmla="*/ 89 w 173"/>
                    <a:gd name="T73" fmla="*/ 223 h 237"/>
                    <a:gd name="T74" fmla="*/ 83 w 173"/>
                    <a:gd name="T75" fmla="*/ 227 h 237"/>
                    <a:gd name="T76" fmla="*/ 74 w 173"/>
                    <a:gd name="T77" fmla="*/ 229 h 237"/>
                    <a:gd name="T78" fmla="*/ 37 w 173"/>
                    <a:gd name="T79" fmla="*/ 222 h 237"/>
                    <a:gd name="T80" fmla="*/ 3 w 173"/>
                    <a:gd name="T81" fmla="*/ 202 h 237"/>
                    <a:gd name="T82" fmla="*/ 3 w 173"/>
                    <a:gd name="T83" fmla="*/ 237 h 237"/>
                    <a:gd name="T84" fmla="*/ 166 w 173"/>
                    <a:gd name="T85" fmla="*/ 237 h 237"/>
                    <a:gd name="T86" fmla="*/ 171 w 173"/>
                    <a:gd name="T87" fmla="*/ 225 h 237"/>
                    <a:gd name="T88" fmla="*/ 173 w 173"/>
                    <a:gd name="T89" fmla="*/ 20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 h="237">
                      <a:moveTo>
                        <a:pt x="173" y="206"/>
                      </a:moveTo>
                      <a:cubicBezTo>
                        <a:pt x="173" y="198"/>
                        <a:pt x="172" y="191"/>
                        <a:pt x="170" y="184"/>
                      </a:cubicBezTo>
                      <a:cubicBezTo>
                        <a:pt x="168" y="177"/>
                        <a:pt x="164" y="171"/>
                        <a:pt x="159" y="164"/>
                      </a:cubicBezTo>
                      <a:cubicBezTo>
                        <a:pt x="153" y="158"/>
                        <a:pt x="146" y="152"/>
                        <a:pt x="138" y="146"/>
                      </a:cubicBezTo>
                      <a:cubicBezTo>
                        <a:pt x="129" y="140"/>
                        <a:pt x="119" y="135"/>
                        <a:pt x="106" y="130"/>
                      </a:cubicBezTo>
                      <a:cubicBezTo>
                        <a:pt x="99" y="127"/>
                        <a:pt x="94" y="124"/>
                        <a:pt x="89" y="122"/>
                      </a:cubicBezTo>
                      <a:cubicBezTo>
                        <a:pt x="85" y="119"/>
                        <a:pt x="82" y="117"/>
                        <a:pt x="80" y="115"/>
                      </a:cubicBezTo>
                      <a:cubicBezTo>
                        <a:pt x="78" y="113"/>
                        <a:pt x="77" y="111"/>
                        <a:pt x="77" y="109"/>
                      </a:cubicBezTo>
                      <a:cubicBezTo>
                        <a:pt x="76" y="107"/>
                        <a:pt x="76" y="105"/>
                        <a:pt x="76" y="103"/>
                      </a:cubicBezTo>
                      <a:cubicBezTo>
                        <a:pt x="76" y="101"/>
                        <a:pt x="76" y="99"/>
                        <a:pt x="77" y="97"/>
                      </a:cubicBezTo>
                      <a:cubicBezTo>
                        <a:pt x="78" y="95"/>
                        <a:pt x="79" y="93"/>
                        <a:pt x="81" y="92"/>
                      </a:cubicBezTo>
                      <a:cubicBezTo>
                        <a:pt x="83" y="91"/>
                        <a:pt x="85" y="89"/>
                        <a:pt x="88" y="88"/>
                      </a:cubicBezTo>
                      <a:cubicBezTo>
                        <a:pt x="91" y="88"/>
                        <a:pt x="94" y="87"/>
                        <a:pt x="97" y="87"/>
                      </a:cubicBezTo>
                      <a:cubicBezTo>
                        <a:pt x="104" y="87"/>
                        <a:pt x="110" y="88"/>
                        <a:pt x="116" y="89"/>
                      </a:cubicBezTo>
                      <a:cubicBezTo>
                        <a:pt x="122" y="90"/>
                        <a:pt x="128" y="91"/>
                        <a:pt x="133" y="93"/>
                      </a:cubicBezTo>
                      <a:cubicBezTo>
                        <a:pt x="139" y="95"/>
                        <a:pt x="144" y="97"/>
                        <a:pt x="149" y="99"/>
                      </a:cubicBezTo>
                      <a:cubicBezTo>
                        <a:pt x="154" y="102"/>
                        <a:pt x="158" y="104"/>
                        <a:pt x="161" y="106"/>
                      </a:cubicBezTo>
                      <a:cubicBezTo>
                        <a:pt x="161" y="42"/>
                        <a:pt x="161" y="42"/>
                        <a:pt x="161" y="42"/>
                      </a:cubicBezTo>
                      <a:cubicBezTo>
                        <a:pt x="155" y="40"/>
                        <a:pt x="148" y="38"/>
                        <a:pt x="139" y="37"/>
                      </a:cubicBezTo>
                      <a:cubicBezTo>
                        <a:pt x="131" y="35"/>
                        <a:pt x="121" y="34"/>
                        <a:pt x="111" y="34"/>
                      </a:cubicBezTo>
                      <a:cubicBezTo>
                        <a:pt x="111" y="0"/>
                        <a:pt x="111" y="0"/>
                        <a:pt x="111" y="0"/>
                      </a:cubicBezTo>
                      <a:cubicBezTo>
                        <a:pt x="69" y="0"/>
                        <a:pt x="69" y="0"/>
                        <a:pt x="69" y="0"/>
                      </a:cubicBezTo>
                      <a:cubicBezTo>
                        <a:pt x="69" y="35"/>
                        <a:pt x="69" y="35"/>
                        <a:pt x="69" y="35"/>
                      </a:cubicBezTo>
                      <a:cubicBezTo>
                        <a:pt x="58" y="37"/>
                        <a:pt x="49" y="40"/>
                        <a:pt x="40" y="45"/>
                      </a:cubicBezTo>
                      <a:cubicBezTo>
                        <a:pt x="31" y="49"/>
                        <a:pt x="24" y="54"/>
                        <a:pt x="18" y="61"/>
                      </a:cubicBezTo>
                      <a:cubicBezTo>
                        <a:pt x="12" y="67"/>
                        <a:pt x="8" y="74"/>
                        <a:pt x="4" y="83"/>
                      </a:cubicBezTo>
                      <a:cubicBezTo>
                        <a:pt x="1" y="91"/>
                        <a:pt x="0" y="100"/>
                        <a:pt x="0" y="110"/>
                      </a:cubicBezTo>
                      <a:cubicBezTo>
                        <a:pt x="0" y="117"/>
                        <a:pt x="1" y="125"/>
                        <a:pt x="3" y="132"/>
                      </a:cubicBezTo>
                      <a:cubicBezTo>
                        <a:pt x="5" y="139"/>
                        <a:pt x="8" y="145"/>
                        <a:pt x="12" y="151"/>
                      </a:cubicBezTo>
                      <a:cubicBezTo>
                        <a:pt x="17" y="157"/>
                        <a:pt x="23" y="163"/>
                        <a:pt x="30" y="168"/>
                      </a:cubicBezTo>
                      <a:cubicBezTo>
                        <a:pt x="37" y="174"/>
                        <a:pt x="46" y="178"/>
                        <a:pt x="57" y="183"/>
                      </a:cubicBezTo>
                      <a:cubicBezTo>
                        <a:pt x="65" y="186"/>
                        <a:pt x="72" y="189"/>
                        <a:pt x="77" y="191"/>
                      </a:cubicBezTo>
                      <a:cubicBezTo>
                        <a:pt x="82" y="194"/>
                        <a:pt x="85" y="196"/>
                        <a:pt x="88" y="199"/>
                      </a:cubicBezTo>
                      <a:cubicBezTo>
                        <a:pt x="91" y="201"/>
                        <a:pt x="92" y="203"/>
                        <a:pt x="93" y="205"/>
                      </a:cubicBezTo>
                      <a:cubicBezTo>
                        <a:pt x="93" y="207"/>
                        <a:pt x="94" y="209"/>
                        <a:pt x="94" y="212"/>
                      </a:cubicBezTo>
                      <a:cubicBezTo>
                        <a:pt x="94" y="214"/>
                        <a:pt x="93" y="216"/>
                        <a:pt x="93" y="218"/>
                      </a:cubicBezTo>
                      <a:cubicBezTo>
                        <a:pt x="92" y="220"/>
                        <a:pt x="91" y="222"/>
                        <a:pt x="89" y="223"/>
                      </a:cubicBezTo>
                      <a:cubicBezTo>
                        <a:pt x="88" y="225"/>
                        <a:pt x="86" y="226"/>
                        <a:pt x="83" y="227"/>
                      </a:cubicBezTo>
                      <a:cubicBezTo>
                        <a:pt x="80" y="228"/>
                        <a:pt x="77" y="229"/>
                        <a:pt x="74" y="229"/>
                      </a:cubicBezTo>
                      <a:cubicBezTo>
                        <a:pt x="61" y="229"/>
                        <a:pt x="49" y="226"/>
                        <a:pt x="37" y="222"/>
                      </a:cubicBezTo>
                      <a:cubicBezTo>
                        <a:pt x="25" y="217"/>
                        <a:pt x="14" y="210"/>
                        <a:pt x="3" y="202"/>
                      </a:cubicBezTo>
                      <a:cubicBezTo>
                        <a:pt x="3" y="237"/>
                        <a:pt x="3" y="237"/>
                        <a:pt x="3" y="237"/>
                      </a:cubicBezTo>
                      <a:cubicBezTo>
                        <a:pt x="166" y="237"/>
                        <a:pt x="166" y="237"/>
                        <a:pt x="166" y="237"/>
                      </a:cubicBezTo>
                      <a:cubicBezTo>
                        <a:pt x="168" y="233"/>
                        <a:pt x="169" y="229"/>
                        <a:pt x="171" y="225"/>
                      </a:cubicBezTo>
                      <a:cubicBezTo>
                        <a:pt x="172" y="218"/>
                        <a:pt x="173" y="212"/>
                        <a:pt x="173" y="206"/>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0" name="Freeform 6"/>
                <p:cNvSpPr>
                  <a:spLocks/>
                </p:cNvSpPr>
                <p:nvPr/>
              </p:nvSpPr>
              <p:spPr bwMode="auto">
                <a:xfrm>
                  <a:off x="7534275" y="4776788"/>
                  <a:ext cx="363538" cy="61913"/>
                </a:xfrm>
                <a:custGeom>
                  <a:avLst/>
                  <a:gdLst>
                    <a:gd name="T0" fmla="*/ 0 w 163"/>
                    <a:gd name="T1" fmla="*/ 28 h 28"/>
                    <a:gd name="T2" fmla="*/ 139 w 163"/>
                    <a:gd name="T3" fmla="*/ 28 h 28"/>
                    <a:gd name="T4" fmla="*/ 158 w 163"/>
                    <a:gd name="T5" fmla="*/ 9 h 28"/>
                    <a:gd name="T6" fmla="*/ 163 w 163"/>
                    <a:gd name="T7" fmla="*/ 0 h 28"/>
                    <a:gd name="T8" fmla="*/ 0 w 163"/>
                    <a:gd name="T9" fmla="*/ 0 h 28"/>
                    <a:gd name="T10" fmla="*/ 0 w 163"/>
                    <a:gd name="T11" fmla="*/ 28 h 28"/>
                  </a:gdLst>
                  <a:ahLst/>
                  <a:cxnLst>
                    <a:cxn ang="0">
                      <a:pos x="T0" y="T1"/>
                    </a:cxn>
                    <a:cxn ang="0">
                      <a:pos x="T2" y="T3"/>
                    </a:cxn>
                    <a:cxn ang="0">
                      <a:pos x="T4" y="T5"/>
                    </a:cxn>
                    <a:cxn ang="0">
                      <a:pos x="T6" y="T7"/>
                    </a:cxn>
                    <a:cxn ang="0">
                      <a:pos x="T8" y="T9"/>
                    </a:cxn>
                    <a:cxn ang="0">
                      <a:pos x="T10" y="T11"/>
                    </a:cxn>
                  </a:cxnLst>
                  <a:rect l="0" t="0" r="r" b="b"/>
                  <a:pathLst>
                    <a:path w="163" h="28">
                      <a:moveTo>
                        <a:pt x="0" y="28"/>
                      </a:moveTo>
                      <a:cubicBezTo>
                        <a:pt x="139" y="28"/>
                        <a:pt x="139" y="28"/>
                        <a:pt x="139" y="28"/>
                      </a:cubicBezTo>
                      <a:cubicBezTo>
                        <a:pt x="147" y="22"/>
                        <a:pt x="153" y="16"/>
                        <a:pt x="158" y="9"/>
                      </a:cubicBezTo>
                      <a:cubicBezTo>
                        <a:pt x="160" y="6"/>
                        <a:pt x="162" y="3"/>
                        <a:pt x="163" y="0"/>
                      </a:cubicBezTo>
                      <a:cubicBezTo>
                        <a:pt x="0" y="0"/>
                        <a:pt x="0" y="0"/>
                        <a:pt x="0" y="0"/>
                      </a:cubicBezTo>
                      <a:lnTo>
                        <a:pt x="0" y="28"/>
                      </a:lnTo>
                      <a:close/>
                    </a:path>
                  </a:pathLst>
                </a:custGeom>
                <a:solidFill>
                  <a:srgbClr val="00827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1" name="Freeform 7"/>
                <p:cNvSpPr>
                  <a:spLocks/>
                </p:cNvSpPr>
                <p:nvPr/>
              </p:nvSpPr>
              <p:spPr bwMode="auto">
                <a:xfrm>
                  <a:off x="7326313" y="4132263"/>
                  <a:ext cx="161925" cy="298450"/>
                </a:xfrm>
                <a:custGeom>
                  <a:avLst/>
                  <a:gdLst>
                    <a:gd name="T0" fmla="*/ 73 w 73"/>
                    <a:gd name="T1" fmla="*/ 86 h 134"/>
                    <a:gd name="T2" fmla="*/ 72 w 73"/>
                    <a:gd name="T3" fmla="*/ 95 h 134"/>
                    <a:gd name="T4" fmla="*/ 68 w 73"/>
                    <a:gd name="T5" fmla="*/ 103 h 134"/>
                    <a:gd name="T6" fmla="*/ 60 w 73"/>
                    <a:gd name="T7" fmla="*/ 111 h 134"/>
                    <a:gd name="T8" fmla="*/ 47 w 73"/>
                    <a:gd name="T9" fmla="*/ 117 h 134"/>
                    <a:gd name="T10" fmla="*/ 47 w 73"/>
                    <a:gd name="T11" fmla="*/ 134 h 134"/>
                    <a:gd name="T12" fmla="*/ 29 w 73"/>
                    <a:gd name="T13" fmla="*/ 134 h 134"/>
                    <a:gd name="T14" fmla="*/ 29 w 73"/>
                    <a:gd name="T15" fmla="*/ 119 h 134"/>
                    <a:gd name="T16" fmla="*/ 21 w 73"/>
                    <a:gd name="T17" fmla="*/ 118 h 134"/>
                    <a:gd name="T18" fmla="*/ 13 w 73"/>
                    <a:gd name="T19" fmla="*/ 117 h 134"/>
                    <a:gd name="T20" fmla="*/ 6 w 73"/>
                    <a:gd name="T21" fmla="*/ 115 h 134"/>
                    <a:gd name="T22" fmla="*/ 1 w 73"/>
                    <a:gd name="T23" fmla="*/ 113 h 134"/>
                    <a:gd name="T24" fmla="*/ 1 w 73"/>
                    <a:gd name="T25" fmla="*/ 85 h 134"/>
                    <a:gd name="T26" fmla="*/ 16 w 73"/>
                    <a:gd name="T27" fmla="*/ 93 h 134"/>
                    <a:gd name="T28" fmla="*/ 31 w 73"/>
                    <a:gd name="T29" fmla="*/ 96 h 134"/>
                    <a:gd name="T30" fmla="*/ 35 w 73"/>
                    <a:gd name="T31" fmla="*/ 95 h 134"/>
                    <a:gd name="T32" fmla="*/ 38 w 73"/>
                    <a:gd name="T33" fmla="*/ 94 h 134"/>
                    <a:gd name="T34" fmla="*/ 39 w 73"/>
                    <a:gd name="T35" fmla="*/ 92 h 134"/>
                    <a:gd name="T36" fmla="*/ 40 w 73"/>
                    <a:gd name="T37" fmla="*/ 89 h 134"/>
                    <a:gd name="T38" fmla="*/ 39 w 73"/>
                    <a:gd name="T39" fmla="*/ 86 h 134"/>
                    <a:gd name="T40" fmla="*/ 37 w 73"/>
                    <a:gd name="T41" fmla="*/ 83 h 134"/>
                    <a:gd name="T42" fmla="*/ 32 w 73"/>
                    <a:gd name="T43" fmla="*/ 80 h 134"/>
                    <a:gd name="T44" fmla="*/ 24 w 73"/>
                    <a:gd name="T45" fmla="*/ 77 h 134"/>
                    <a:gd name="T46" fmla="*/ 13 w 73"/>
                    <a:gd name="T47" fmla="*/ 71 h 134"/>
                    <a:gd name="T48" fmla="*/ 5 w 73"/>
                    <a:gd name="T49" fmla="*/ 63 h 134"/>
                    <a:gd name="T50" fmla="*/ 1 w 73"/>
                    <a:gd name="T51" fmla="*/ 55 h 134"/>
                    <a:gd name="T52" fmla="*/ 0 w 73"/>
                    <a:gd name="T53" fmla="*/ 46 h 134"/>
                    <a:gd name="T54" fmla="*/ 2 w 73"/>
                    <a:gd name="T55" fmla="*/ 34 h 134"/>
                    <a:gd name="T56" fmla="*/ 8 w 73"/>
                    <a:gd name="T57" fmla="*/ 25 h 134"/>
                    <a:gd name="T58" fmla="*/ 17 w 73"/>
                    <a:gd name="T59" fmla="*/ 18 h 134"/>
                    <a:gd name="T60" fmla="*/ 29 w 73"/>
                    <a:gd name="T61" fmla="*/ 15 h 134"/>
                    <a:gd name="T62" fmla="*/ 29 w 73"/>
                    <a:gd name="T63" fmla="*/ 0 h 134"/>
                    <a:gd name="T64" fmla="*/ 47 w 73"/>
                    <a:gd name="T65" fmla="*/ 0 h 134"/>
                    <a:gd name="T66" fmla="*/ 47 w 73"/>
                    <a:gd name="T67" fmla="*/ 14 h 134"/>
                    <a:gd name="T68" fmla="*/ 59 w 73"/>
                    <a:gd name="T69" fmla="*/ 15 h 134"/>
                    <a:gd name="T70" fmla="*/ 68 w 73"/>
                    <a:gd name="T71" fmla="*/ 17 h 134"/>
                    <a:gd name="T72" fmla="*/ 68 w 73"/>
                    <a:gd name="T73" fmla="*/ 44 h 134"/>
                    <a:gd name="T74" fmla="*/ 63 w 73"/>
                    <a:gd name="T75" fmla="*/ 41 h 134"/>
                    <a:gd name="T76" fmla="*/ 56 w 73"/>
                    <a:gd name="T77" fmla="*/ 39 h 134"/>
                    <a:gd name="T78" fmla="*/ 49 w 73"/>
                    <a:gd name="T79" fmla="*/ 37 h 134"/>
                    <a:gd name="T80" fmla="*/ 41 w 73"/>
                    <a:gd name="T81" fmla="*/ 36 h 134"/>
                    <a:gd name="T82" fmla="*/ 37 w 73"/>
                    <a:gd name="T83" fmla="*/ 37 h 134"/>
                    <a:gd name="T84" fmla="*/ 34 w 73"/>
                    <a:gd name="T85" fmla="*/ 38 h 134"/>
                    <a:gd name="T86" fmla="*/ 33 w 73"/>
                    <a:gd name="T87" fmla="*/ 40 h 134"/>
                    <a:gd name="T88" fmla="*/ 32 w 73"/>
                    <a:gd name="T89" fmla="*/ 43 h 134"/>
                    <a:gd name="T90" fmla="*/ 32 w 73"/>
                    <a:gd name="T91" fmla="*/ 45 h 134"/>
                    <a:gd name="T92" fmla="*/ 34 w 73"/>
                    <a:gd name="T93" fmla="*/ 48 h 134"/>
                    <a:gd name="T94" fmla="*/ 38 w 73"/>
                    <a:gd name="T95" fmla="*/ 51 h 134"/>
                    <a:gd name="T96" fmla="*/ 45 w 73"/>
                    <a:gd name="T97" fmla="*/ 54 h 134"/>
                    <a:gd name="T98" fmla="*/ 58 w 73"/>
                    <a:gd name="T99" fmla="*/ 61 h 134"/>
                    <a:gd name="T100" fmla="*/ 67 w 73"/>
                    <a:gd name="T101" fmla="*/ 69 h 134"/>
                    <a:gd name="T102" fmla="*/ 72 w 73"/>
                    <a:gd name="T103" fmla="*/ 77 h 134"/>
                    <a:gd name="T104" fmla="*/ 73 w 73"/>
                    <a:gd name="T105" fmla="*/ 8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134">
                      <a:moveTo>
                        <a:pt x="73" y="86"/>
                      </a:moveTo>
                      <a:cubicBezTo>
                        <a:pt x="73" y="89"/>
                        <a:pt x="73" y="92"/>
                        <a:pt x="72" y="95"/>
                      </a:cubicBezTo>
                      <a:cubicBezTo>
                        <a:pt x="71" y="98"/>
                        <a:pt x="70" y="101"/>
                        <a:pt x="68" y="103"/>
                      </a:cubicBezTo>
                      <a:cubicBezTo>
                        <a:pt x="66" y="106"/>
                        <a:pt x="63" y="109"/>
                        <a:pt x="60" y="111"/>
                      </a:cubicBezTo>
                      <a:cubicBezTo>
                        <a:pt x="56" y="114"/>
                        <a:pt x="52" y="115"/>
                        <a:pt x="47" y="117"/>
                      </a:cubicBezTo>
                      <a:cubicBezTo>
                        <a:pt x="47" y="134"/>
                        <a:pt x="47" y="134"/>
                        <a:pt x="47" y="134"/>
                      </a:cubicBezTo>
                      <a:cubicBezTo>
                        <a:pt x="29" y="134"/>
                        <a:pt x="29" y="134"/>
                        <a:pt x="29" y="134"/>
                      </a:cubicBezTo>
                      <a:cubicBezTo>
                        <a:pt x="29" y="119"/>
                        <a:pt x="29" y="119"/>
                        <a:pt x="29" y="119"/>
                      </a:cubicBezTo>
                      <a:cubicBezTo>
                        <a:pt x="27" y="119"/>
                        <a:pt x="24" y="119"/>
                        <a:pt x="21" y="118"/>
                      </a:cubicBezTo>
                      <a:cubicBezTo>
                        <a:pt x="18" y="118"/>
                        <a:pt x="15" y="117"/>
                        <a:pt x="13" y="117"/>
                      </a:cubicBezTo>
                      <a:cubicBezTo>
                        <a:pt x="10" y="116"/>
                        <a:pt x="8" y="116"/>
                        <a:pt x="6" y="115"/>
                      </a:cubicBezTo>
                      <a:cubicBezTo>
                        <a:pt x="4" y="114"/>
                        <a:pt x="2" y="113"/>
                        <a:pt x="1" y="113"/>
                      </a:cubicBezTo>
                      <a:cubicBezTo>
                        <a:pt x="1" y="85"/>
                        <a:pt x="1" y="85"/>
                        <a:pt x="1" y="85"/>
                      </a:cubicBezTo>
                      <a:cubicBezTo>
                        <a:pt x="6" y="88"/>
                        <a:pt x="11" y="91"/>
                        <a:pt x="16" y="93"/>
                      </a:cubicBezTo>
                      <a:cubicBezTo>
                        <a:pt x="21" y="95"/>
                        <a:pt x="26" y="96"/>
                        <a:pt x="31" y="96"/>
                      </a:cubicBezTo>
                      <a:cubicBezTo>
                        <a:pt x="33" y="96"/>
                        <a:pt x="34" y="96"/>
                        <a:pt x="35" y="95"/>
                      </a:cubicBezTo>
                      <a:cubicBezTo>
                        <a:pt x="36" y="95"/>
                        <a:pt x="37" y="94"/>
                        <a:pt x="38" y="94"/>
                      </a:cubicBezTo>
                      <a:cubicBezTo>
                        <a:pt x="38" y="93"/>
                        <a:pt x="39" y="92"/>
                        <a:pt x="39" y="92"/>
                      </a:cubicBezTo>
                      <a:cubicBezTo>
                        <a:pt x="39" y="91"/>
                        <a:pt x="40" y="90"/>
                        <a:pt x="40" y="89"/>
                      </a:cubicBezTo>
                      <a:cubicBezTo>
                        <a:pt x="40" y="88"/>
                        <a:pt x="40" y="87"/>
                        <a:pt x="39" y="86"/>
                      </a:cubicBezTo>
                      <a:cubicBezTo>
                        <a:pt x="39" y="85"/>
                        <a:pt x="38" y="84"/>
                        <a:pt x="37" y="83"/>
                      </a:cubicBezTo>
                      <a:cubicBezTo>
                        <a:pt x="36" y="82"/>
                        <a:pt x="35" y="81"/>
                        <a:pt x="32" y="80"/>
                      </a:cubicBezTo>
                      <a:cubicBezTo>
                        <a:pt x="30" y="79"/>
                        <a:pt x="28" y="78"/>
                        <a:pt x="24" y="77"/>
                      </a:cubicBezTo>
                      <a:cubicBezTo>
                        <a:pt x="20" y="75"/>
                        <a:pt x="16" y="73"/>
                        <a:pt x="13" y="71"/>
                      </a:cubicBezTo>
                      <a:cubicBezTo>
                        <a:pt x="10" y="68"/>
                        <a:pt x="7" y="66"/>
                        <a:pt x="5" y="63"/>
                      </a:cubicBezTo>
                      <a:cubicBezTo>
                        <a:pt x="3" y="61"/>
                        <a:pt x="2" y="58"/>
                        <a:pt x="1" y="55"/>
                      </a:cubicBezTo>
                      <a:cubicBezTo>
                        <a:pt x="0" y="52"/>
                        <a:pt x="0" y="49"/>
                        <a:pt x="0" y="46"/>
                      </a:cubicBezTo>
                      <a:cubicBezTo>
                        <a:pt x="0" y="42"/>
                        <a:pt x="1" y="38"/>
                        <a:pt x="2" y="34"/>
                      </a:cubicBezTo>
                      <a:cubicBezTo>
                        <a:pt x="3" y="31"/>
                        <a:pt x="5" y="28"/>
                        <a:pt x="8" y="25"/>
                      </a:cubicBezTo>
                      <a:cubicBezTo>
                        <a:pt x="10" y="22"/>
                        <a:pt x="13" y="20"/>
                        <a:pt x="17" y="18"/>
                      </a:cubicBezTo>
                      <a:cubicBezTo>
                        <a:pt x="21" y="17"/>
                        <a:pt x="25" y="15"/>
                        <a:pt x="29" y="15"/>
                      </a:cubicBezTo>
                      <a:cubicBezTo>
                        <a:pt x="29" y="0"/>
                        <a:pt x="29" y="0"/>
                        <a:pt x="29" y="0"/>
                      </a:cubicBezTo>
                      <a:cubicBezTo>
                        <a:pt x="47" y="0"/>
                        <a:pt x="47" y="0"/>
                        <a:pt x="47" y="0"/>
                      </a:cubicBezTo>
                      <a:cubicBezTo>
                        <a:pt x="47" y="14"/>
                        <a:pt x="47" y="14"/>
                        <a:pt x="47" y="14"/>
                      </a:cubicBezTo>
                      <a:cubicBezTo>
                        <a:pt x="51" y="14"/>
                        <a:pt x="55" y="14"/>
                        <a:pt x="59" y="15"/>
                      </a:cubicBezTo>
                      <a:cubicBezTo>
                        <a:pt x="63" y="16"/>
                        <a:pt x="66" y="16"/>
                        <a:pt x="68" y="17"/>
                      </a:cubicBezTo>
                      <a:cubicBezTo>
                        <a:pt x="68" y="44"/>
                        <a:pt x="68" y="44"/>
                        <a:pt x="68" y="44"/>
                      </a:cubicBezTo>
                      <a:cubicBezTo>
                        <a:pt x="67" y="43"/>
                        <a:pt x="65" y="42"/>
                        <a:pt x="63" y="41"/>
                      </a:cubicBezTo>
                      <a:cubicBezTo>
                        <a:pt x="61" y="41"/>
                        <a:pt x="59" y="40"/>
                        <a:pt x="56" y="39"/>
                      </a:cubicBezTo>
                      <a:cubicBezTo>
                        <a:pt x="54" y="38"/>
                        <a:pt x="52" y="38"/>
                        <a:pt x="49" y="37"/>
                      </a:cubicBezTo>
                      <a:cubicBezTo>
                        <a:pt x="46" y="37"/>
                        <a:pt x="44" y="36"/>
                        <a:pt x="41" y="36"/>
                      </a:cubicBezTo>
                      <a:cubicBezTo>
                        <a:pt x="40" y="36"/>
                        <a:pt x="38" y="37"/>
                        <a:pt x="37" y="37"/>
                      </a:cubicBezTo>
                      <a:cubicBezTo>
                        <a:pt x="36" y="37"/>
                        <a:pt x="35" y="38"/>
                        <a:pt x="34" y="38"/>
                      </a:cubicBezTo>
                      <a:cubicBezTo>
                        <a:pt x="34" y="39"/>
                        <a:pt x="33" y="40"/>
                        <a:pt x="33" y="40"/>
                      </a:cubicBezTo>
                      <a:cubicBezTo>
                        <a:pt x="32" y="41"/>
                        <a:pt x="32" y="42"/>
                        <a:pt x="32" y="43"/>
                      </a:cubicBezTo>
                      <a:cubicBezTo>
                        <a:pt x="32" y="44"/>
                        <a:pt x="32" y="45"/>
                        <a:pt x="32" y="45"/>
                      </a:cubicBezTo>
                      <a:cubicBezTo>
                        <a:pt x="33" y="46"/>
                        <a:pt x="33" y="47"/>
                        <a:pt x="34" y="48"/>
                      </a:cubicBezTo>
                      <a:cubicBezTo>
                        <a:pt x="35" y="49"/>
                        <a:pt x="36" y="50"/>
                        <a:pt x="38" y="51"/>
                      </a:cubicBezTo>
                      <a:cubicBezTo>
                        <a:pt x="40" y="52"/>
                        <a:pt x="42" y="53"/>
                        <a:pt x="45" y="54"/>
                      </a:cubicBezTo>
                      <a:cubicBezTo>
                        <a:pt x="50" y="57"/>
                        <a:pt x="55" y="59"/>
                        <a:pt x="58" y="61"/>
                      </a:cubicBezTo>
                      <a:cubicBezTo>
                        <a:pt x="62" y="64"/>
                        <a:pt x="65" y="66"/>
                        <a:pt x="67" y="69"/>
                      </a:cubicBezTo>
                      <a:cubicBezTo>
                        <a:pt x="69" y="72"/>
                        <a:pt x="71" y="74"/>
                        <a:pt x="72" y="77"/>
                      </a:cubicBezTo>
                      <a:cubicBezTo>
                        <a:pt x="73" y="80"/>
                        <a:pt x="73" y="83"/>
                        <a:pt x="73" y="86"/>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2" name="Freeform 8"/>
                <p:cNvSpPr>
                  <a:spLocks/>
                </p:cNvSpPr>
                <p:nvPr/>
              </p:nvSpPr>
              <p:spPr bwMode="auto">
                <a:xfrm>
                  <a:off x="7523163" y="4019551"/>
                  <a:ext cx="122238" cy="223838"/>
                </a:xfrm>
                <a:custGeom>
                  <a:avLst/>
                  <a:gdLst>
                    <a:gd name="T0" fmla="*/ 55 w 55"/>
                    <a:gd name="T1" fmla="*/ 66 h 101"/>
                    <a:gd name="T2" fmla="*/ 55 w 55"/>
                    <a:gd name="T3" fmla="*/ 72 h 101"/>
                    <a:gd name="T4" fmla="*/ 51 w 55"/>
                    <a:gd name="T5" fmla="*/ 78 h 101"/>
                    <a:gd name="T6" fmla="*/ 45 w 55"/>
                    <a:gd name="T7" fmla="*/ 84 h 101"/>
                    <a:gd name="T8" fmla="*/ 35 w 55"/>
                    <a:gd name="T9" fmla="*/ 89 h 101"/>
                    <a:gd name="T10" fmla="*/ 35 w 55"/>
                    <a:gd name="T11" fmla="*/ 101 h 101"/>
                    <a:gd name="T12" fmla="*/ 22 w 55"/>
                    <a:gd name="T13" fmla="*/ 101 h 101"/>
                    <a:gd name="T14" fmla="*/ 22 w 55"/>
                    <a:gd name="T15" fmla="*/ 90 h 101"/>
                    <a:gd name="T16" fmla="*/ 16 w 55"/>
                    <a:gd name="T17" fmla="*/ 90 h 101"/>
                    <a:gd name="T18" fmla="*/ 10 w 55"/>
                    <a:gd name="T19" fmla="*/ 89 h 101"/>
                    <a:gd name="T20" fmla="*/ 4 w 55"/>
                    <a:gd name="T21" fmla="*/ 87 h 101"/>
                    <a:gd name="T22" fmla="*/ 1 w 55"/>
                    <a:gd name="T23" fmla="*/ 85 h 101"/>
                    <a:gd name="T24" fmla="*/ 1 w 55"/>
                    <a:gd name="T25" fmla="*/ 64 h 101"/>
                    <a:gd name="T26" fmla="*/ 12 w 55"/>
                    <a:gd name="T27" fmla="*/ 71 h 101"/>
                    <a:gd name="T28" fmla="*/ 24 w 55"/>
                    <a:gd name="T29" fmla="*/ 73 h 101"/>
                    <a:gd name="T30" fmla="*/ 27 w 55"/>
                    <a:gd name="T31" fmla="*/ 72 h 101"/>
                    <a:gd name="T32" fmla="*/ 29 w 55"/>
                    <a:gd name="T33" fmla="*/ 71 h 101"/>
                    <a:gd name="T34" fmla="*/ 30 w 55"/>
                    <a:gd name="T35" fmla="*/ 69 h 101"/>
                    <a:gd name="T36" fmla="*/ 30 w 55"/>
                    <a:gd name="T37" fmla="*/ 67 h 101"/>
                    <a:gd name="T38" fmla="*/ 30 w 55"/>
                    <a:gd name="T39" fmla="*/ 65 h 101"/>
                    <a:gd name="T40" fmla="*/ 28 w 55"/>
                    <a:gd name="T41" fmla="*/ 63 h 101"/>
                    <a:gd name="T42" fmla="*/ 25 w 55"/>
                    <a:gd name="T43" fmla="*/ 61 h 101"/>
                    <a:gd name="T44" fmla="*/ 18 w 55"/>
                    <a:gd name="T45" fmla="*/ 58 h 101"/>
                    <a:gd name="T46" fmla="*/ 10 w 55"/>
                    <a:gd name="T47" fmla="*/ 54 h 101"/>
                    <a:gd name="T48" fmla="*/ 4 w 55"/>
                    <a:gd name="T49" fmla="*/ 48 h 101"/>
                    <a:gd name="T50" fmla="*/ 1 w 55"/>
                    <a:gd name="T51" fmla="*/ 42 h 101"/>
                    <a:gd name="T52" fmla="*/ 0 w 55"/>
                    <a:gd name="T53" fmla="*/ 35 h 101"/>
                    <a:gd name="T54" fmla="*/ 2 w 55"/>
                    <a:gd name="T55" fmla="*/ 26 h 101"/>
                    <a:gd name="T56" fmla="*/ 6 w 55"/>
                    <a:gd name="T57" fmla="*/ 19 h 101"/>
                    <a:gd name="T58" fmla="*/ 13 w 55"/>
                    <a:gd name="T59" fmla="*/ 14 h 101"/>
                    <a:gd name="T60" fmla="*/ 22 w 55"/>
                    <a:gd name="T61" fmla="*/ 11 h 101"/>
                    <a:gd name="T62" fmla="*/ 22 w 55"/>
                    <a:gd name="T63" fmla="*/ 0 h 101"/>
                    <a:gd name="T64" fmla="*/ 35 w 55"/>
                    <a:gd name="T65" fmla="*/ 0 h 101"/>
                    <a:gd name="T66" fmla="*/ 35 w 55"/>
                    <a:gd name="T67" fmla="*/ 11 h 101"/>
                    <a:gd name="T68" fmla="*/ 45 w 55"/>
                    <a:gd name="T69" fmla="*/ 12 h 101"/>
                    <a:gd name="T70" fmla="*/ 52 w 55"/>
                    <a:gd name="T71" fmla="*/ 13 h 101"/>
                    <a:gd name="T72" fmla="*/ 52 w 55"/>
                    <a:gd name="T73" fmla="*/ 34 h 101"/>
                    <a:gd name="T74" fmla="*/ 48 w 55"/>
                    <a:gd name="T75" fmla="*/ 32 h 101"/>
                    <a:gd name="T76" fmla="*/ 43 w 55"/>
                    <a:gd name="T77" fmla="*/ 30 h 101"/>
                    <a:gd name="T78" fmla="*/ 37 w 55"/>
                    <a:gd name="T79" fmla="*/ 28 h 101"/>
                    <a:gd name="T80" fmla="*/ 31 w 55"/>
                    <a:gd name="T81" fmla="*/ 28 h 101"/>
                    <a:gd name="T82" fmla="*/ 28 w 55"/>
                    <a:gd name="T83" fmla="*/ 28 h 101"/>
                    <a:gd name="T84" fmla="*/ 26 w 55"/>
                    <a:gd name="T85" fmla="*/ 29 h 101"/>
                    <a:gd name="T86" fmla="*/ 25 w 55"/>
                    <a:gd name="T87" fmla="*/ 31 h 101"/>
                    <a:gd name="T88" fmla="*/ 24 w 55"/>
                    <a:gd name="T89" fmla="*/ 33 h 101"/>
                    <a:gd name="T90" fmla="*/ 25 w 55"/>
                    <a:gd name="T91" fmla="*/ 35 h 101"/>
                    <a:gd name="T92" fmla="*/ 26 w 55"/>
                    <a:gd name="T93" fmla="*/ 37 h 101"/>
                    <a:gd name="T94" fmla="*/ 29 w 55"/>
                    <a:gd name="T95" fmla="*/ 39 h 101"/>
                    <a:gd name="T96" fmla="*/ 34 w 55"/>
                    <a:gd name="T97" fmla="*/ 41 h 101"/>
                    <a:gd name="T98" fmla="*/ 44 w 55"/>
                    <a:gd name="T99" fmla="*/ 46 h 101"/>
                    <a:gd name="T100" fmla="*/ 51 w 55"/>
                    <a:gd name="T101" fmla="*/ 52 h 101"/>
                    <a:gd name="T102" fmla="*/ 54 w 55"/>
                    <a:gd name="T103" fmla="*/ 59 h 101"/>
                    <a:gd name="T104" fmla="*/ 55 w 55"/>
                    <a:gd name="T105"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101">
                      <a:moveTo>
                        <a:pt x="55" y="66"/>
                      </a:moveTo>
                      <a:cubicBezTo>
                        <a:pt x="55" y="67"/>
                        <a:pt x="55" y="70"/>
                        <a:pt x="55" y="72"/>
                      </a:cubicBezTo>
                      <a:cubicBezTo>
                        <a:pt x="54" y="74"/>
                        <a:pt x="53" y="76"/>
                        <a:pt x="51" y="78"/>
                      </a:cubicBezTo>
                      <a:cubicBezTo>
                        <a:pt x="50" y="81"/>
                        <a:pt x="48" y="82"/>
                        <a:pt x="45" y="84"/>
                      </a:cubicBezTo>
                      <a:cubicBezTo>
                        <a:pt x="43" y="86"/>
                        <a:pt x="39" y="88"/>
                        <a:pt x="35" y="89"/>
                      </a:cubicBezTo>
                      <a:cubicBezTo>
                        <a:pt x="35" y="101"/>
                        <a:pt x="35" y="101"/>
                        <a:pt x="35" y="101"/>
                      </a:cubicBezTo>
                      <a:cubicBezTo>
                        <a:pt x="22" y="101"/>
                        <a:pt x="22" y="101"/>
                        <a:pt x="22" y="101"/>
                      </a:cubicBezTo>
                      <a:cubicBezTo>
                        <a:pt x="22" y="90"/>
                        <a:pt x="22" y="90"/>
                        <a:pt x="22" y="90"/>
                      </a:cubicBezTo>
                      <a:cubicBezTo>
                        <a:pt x="20" y="90"/>
                        <a:pt x="18" y="90"/>
                        <a:pt x="16" y="90"/>
                      </a:cubicBezTo>
                      <a:cubicBezTo>
                        <a:pt x="14" y="89"/>
                        <a:pt x="12" y="89"/>
                        <a:pt x="10" y="89"/>
                      </a:cubicBezTo>
                      <a:cubicBezTo>
                        <a:pt x="8" y="88"/>
                        <a:pt x="6" y="88"/>
                        <a:pt x="4" y="87"/>
                      </a:cubicBezTo>
                      <a:cubicBezTo>
                        <a:pt x="3" y="87"/>
                        <a:pt x="2" y="86"/>
                        <a:pt x="1" y="85"/>
                      </a:cubicBezTo>
                      <a:cubicBezTo>
                        <a:pt x="1" y="64"/>
                        <a:pt x="1" y="64"/>
                        <a:pt x="1" y="64"/>
                      </a:cubicBezTo>
                      <a:cubicBezTo>
                        <a:pt x="5" y="67"/>
                        <a:pt x="8" y="69"/>
                        <a:pt x="12" y="71"/>
                      </a:cubicBezTo>
                      <a:cubicBezTo>
                        <a:pt x="16" y="72"/>
                        <a:pt x="20" y="73"/>
                        <a:pt x="24" y="73"/>
                      </a:cubicBezTo>
                      <a:cubicBezTo>
                        <a:pt x="25" y="73"/>
                        <a:pt x="26" y="73"/>
                        <a:pt x="27" y="72"/>
                      </a:cubicBezTo>
                      <a:cubicBezTo>
                        <a:pt x="27" y="72"/>
                        <a:pt x="28" y="72"/>
                        <a:pt x="29" y="71"/>
                      </a:cubicBezTo>
                      <a:cubicBezTo>
                        <a:pt x="29" y="71"/>
                        <a:pt x="30" y="70"/>
                        <a:pt x="30" y="69"/>
                      </a:cubicBezTo>
                      <a:cubicBezTo>
                        <a:pt x="30" y="69"/>
                        <a:pt x="30" y="68"/>
                        <a:pt x="30" y="67"/>
                      </a:cubicBezTo>
                      <a:cubicBezTo>
                        <a:pt x="30" y="67"/>
                        <a:pt x="30" y="66"/>
                        <a:pt x="30" y="65"/>
                      </a:cubicBezTo>
                      <a:cubicBezTo>
                        <a:pt x="30" y="65"/>
                        <a:pt x="29" y="64"/>
                        <a:pt x="28" y="63"/>
                      </a:cubicBezTo>
                      <a:cubicBezTo>
                        <a:pt x="27" y="63"/>
                        <a:pt x="26" y="62"/>
                        <a:pt x="25" y="61"/>
                      </a:cubicBezTo>
                      <a:cubicBezTo>
                        <a:pt x="23" y="60"/>
                        <a:pt x="21" y="59"/>
                        <a:pt x="18" y="58"/>
                      </a:cubicBezTo>
                      <a:cubicBezTo>
                        <a:pt x="15" y="57"/>
                        <a:pt x="12" y="55"/>
                        <a:pt x="10" y="54"/>
                      </a:cubicBezTo>
                      <a:cubicBezTo>
                        <a:pt x="7" y="52"/>
                        <a:pt x="6" y="50"/>
                        <a:pt x="4" y="48"/>
                      </a:cubicBezTo>
                      <a:cubicBezTo>
                        <a:pt x="3" y="46"/>
                        <a:pt x="2" y="44"/>
                        <a:pt x="1" y="42"/>
                      </a:cubicBezTo>
                      <a:cubicBezTo>
                        <a:pt x="0" y="40"/>
                        <a:pt x="0" y="37"/>
                        <a:pt x="0" y="35"/>
                      </a:cubicBezTo>
                      <a:cubicBezTo>
                        <a:pt x="0" y="32"/>
                        <a:pt x="1" y="29"/>
                        <a:pt x="2" y="26"/>
                      </a:cubicBezTo>
                      <a:cubicBezTo>
                        <a:pt x="3" y="24"/>
                        <a:pt x="4" y="21"/>
                        <a:pt x="6" y="19"/>
                      </a:cubicBezTo>
                      <a:cubicBezTo>
                        <a:pt x="8" y="17"/>
                        <a:pt x="10" y="15"/>
                        <a:pt x="13" y="14"/>
                      </a:cubicBezTo>
                      <a:cubicBezTo>
                        <a:pt x="16" y="13"/>
                        <a:pt x="19" y="12"/>
                        <a:pt x="22" y="11"/>
                      </a:cubicBezTo>
                      <a:cubicBezTo>
                        <a:pt x="22" y="0"/>
                        <a:pt x="22" y="0"/>
                        <a:pt x="22" y="0"/>
                      </a:cubicBezTo>
                      <a:cubicBezTo>
                        <a:pt x="35" y="0"/>
                        <a:pt x="35" y="0"/>
                        <a:pt x="35" y="0"/>
                      </a:cubicBezTo>
                      <a:cubicBezTo>
                        <a:pt x="35" y="11"/>
                        <a:pt x="35" y="11"/>
                        <a:pt x="35" y="11"/>
                      </a:cubicBezTo>
                      <a:cubicBezTo>
                        <a:pt x="39" y="11"/>
                        <a:pt x="42" y="11"/>
                        <a:pt x="45" y="12"/>
                      </a:cubicBezTo>
                      <a:cubicBezTo>
                        <a:pt x="47" y="12"/>
                        <a:pt x="50" y="13"/>
                        <a:pt x="52" y="13"/>
                      </a:cubicBezTo>
                      <a:cubicBezTo>
                        <a:pt x="52" y="34"/>
                        <a:pt x="52" y="34"/>
                        <a:pt x="52" y="34"/>
                      </a:cubicBezTo>
                      <a:cubicBezTo>
                        <a:pt x="50" y="33"/>
                        <a:pt x="49" y="32"/>
                        <a:pt x="48" y="32"/>
                      </a:cubicBezTo>
                      <a:cubicBezTo>
                        <a:pt x="46" y="31"/>
                        <a:pt x="45" y="30"/>
                        <a:pt x="43" y="30"/>
                      </a:cubicBezTo>
                      <a:cubicBezTo>
                        <a:pt x="41" y="29"/>
                        <a:pt x="39" y="29"/>
                        <a:pt x="37" y="28"/>
                      </a:cubicBezTo>
                      <a:cubicBezTo>
                        <a:pt x="35" y="28"/>
                        <a:pt x="33" y="28"/>
                        <a:pt x="31" y="28"/>
                      </a:cubicBezTo>
                      <a:cubicBezTo>
                        <a:pt x="30" y="28"/>
                        <a:pt x="29" y="28"/>
                        <a:pt x="28" y="28"/>
                      </a:cubicBezTo>
                      <a:cubicBezTo>
                        <a:pt x="27" y="28"/>
                        <a:pt x="27" y="29"/>
                        <a:pt x="26" y="29"/>
                      </a:cubicBezTo>
                      <a:cubicBezTo>
                        <a:pt x="26" y="30"/>
                        <a:pt x="25" y="30"/>
                        <a:pt x="25" y="31"/>
                      </a:cubicBezTo>
                      <a:cubicBezTo>
                        <a:pt x="24" y="31"/>
                        <a:pt x="24" y="32"/>
                        <a:pt x="24" y="33"/>
                      </a:cubicBezTo>
                      <a:cubicBezTo>
                        <a:pt x="24" y="33"/>
                        <a:pt x="24" y="34"/>
                        <a:pt x="25" y="35"/>
                      </a:cubicBezTo>
                      <a:cubicBezTo>
                        <a:pt x="25" y="35"/>
                        <a:pt x="25" y="36"/>
                        <a:pt x="26" y="37"/>
                      </a:cubicBezTo>
                      <a:cubicBezTo>
                        <a:pt x="26" y="37"/>
                        <a:pt x="27" y="38"/>
                        <a:pt x="29" y="39"/>
                      </a:cubicBezTo>
                      <a:cubicBezTo>
                        <a:pt x="30" y="39"/>
                        <a:pt x="32" y="40"/>
                        <a:pt x="34" y="41"/>
                      </a:cubicBezTo>
                      <a:cubicBezTo>
                        <a:pt x="38" y="43"/>
                        <a:pt x="41" y="45"/>
                        <a:pt x="44" y="46"/>
                      </a:cubicBezTo>
                      <a:cubicBezTo>
                        <a:pt x="47" y="48"/>
                        <a:pt x="49" y="50"/>
                        <a:pt x="51" y="52"/>
                      </a:cubicBezTo>
                      <a:cubicBezTo>
                        <a:pt x="52" y="54"/>
                        <a:pt x="54" y="56"/>
                        <a:pt x="54" y="59"/>
                      </a:cubicBezTo>
                      <a:cubicBezTo>
                        <a:pt x="55" y="61"/>
                        <a:pt x="55" y="63"/>
                        <a:pt x="55" y="66"/>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3" name="Freeform 9"/>
                <p:cNvSpPr>
                  <a:spLocks/>
                </p:cNvSpPr>
                <p:nvPr/>
              </p:nvSpPr>
              <p:spPr bwMode="auto">
                <a:xfrm>
                  <a:off x="7300913" y="5065713"/>
                  <a:ext cx="771525" cy="873125"/>
                </a:xfrm>
                <a:custGeom>
                  <a:avLst/>
                  <a:gdLst>
                    <a:gd name="T0" fmla="*/ 464 w 486"/>
                    <a:gd name="T1" fmla="*/ 550 h 550"/>
                    <a:gd name="T2" fmla="*/ 20 w 486"/>
                    <a:gd name="T3" fmla="*/ 550 h 550"/>
                    <a:gd name="T4" fmla="*/ 0 w 486"/>
                    <a:gd name="T5" fmla="*/ 0 h 550"/>
                    <a:gd name="T6" fmla="*/ 486 w 486"/>
                    <a:gd name="T7" fmla="*/ 0 h 550"/>
                    <a:gd name="T8" fmla="*/ 464 w 486"/>
                    <a:gd name="T9" fmla="*/ 550 h 550"/>
                  </a:gdLst>
                  <a:ahLst/>
                  <a:cxnLst>
                    <a:cxn ang="0">
                      <a:pos x="T0" y="T1"/>
                    </a:cxn>
                    <a:cxn ang="0">
                      <a:pos x="T2" y="T3"/>
                    </a:cxn>
                    <a:cxn ang="0">
                      <a:pos x="T4" y="T5"/>
                    </a:cxn>
                    <a:cxn ang="0">
                      <a:pos x="T6" y="T7"/>
                    </a:cxn>
                    <a:cxn ang="0">
                      <a:pos x="T8" y="T9"/>
                    </a:cxn>
                  </a:cxnLst>
                  <a:rect l="0" t="0" r="r" b="b"/>
                  <a:pathLst>
                    <a:path w="486" h="550">
                      <a:moveTo>
                        <a:pt x="464" y="550"/>
                      </a:moveTo>
                      <a:lnTo>
                        <a:pt x="20" y="550"/>
                      </a:lnTo>
                      <a:lnTo>
                        <a:pt x="0" y="0"/>
                      </a:lnTo>
                      <a:lnTo>
                        <a:pt x="486" y="0"/>
                      </a:lnTo>
                      <a:lnTo>
                        <a:pt x="464" y="550"/>
                      </a:ln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4" name="Freeform 10"/>
                <p:cNvSpPr>
                  <a:spLocks/>
                </p:cNvSpPr>
                <p:nvPr/>
              </p:nvSpPr>
              <p:spPr bwMode="auto">
                <a:xfrm>
                  <a:off x="8020050" y="5921376"/>
                  <a:ext cx="17463" cy="17463"/>
                </a:xfrm>
                <a:custGeom>
                  <a:avLst/>
                  <a:gdLst>
                    <a:gd name="T0" fmla="*/ 0 w 11"/>
                    <a:gd name="T1" fmla="*/ 11 h 11"/>
                    <a:gd name="T2" fmla="*/ 4 w 11"/>
                    <a:gd name="T3" fmla="*/ 11 h 11"/>
                    <a:gd name="T4" fmla="*/ 11 w 11"/>
                    <a:gd name="T5" fmla="*/ 4 h 11"/>
                    <a:gd name="T6" fmla="*/ 11 w 11"/>
                    <a:gd name="T7" fmla="*/ 0 h 11"/>
                    <a:gd name="T8" fmla="*/ 0 w 11"/>
                    <a:gd name="T9" fmla="*/ 11 h 11"/>
                  </a:gdLst>
                  <a:ahLst/>
                  <a:cxnLst>
                    <a:cxn ang="0">
                      <a:pos x="T0" y="T1"/>
                    </a:cxn>
                    <a:cxn ang="0">
                      <a:pos x="T2" y="T3"/>
                    </a:cxn>
                    <a:cxn ang="0">
                      <a:pos x="T4" y="T5"/>
                    </a:cxn>
                    <a:cxn ang="0">
                      <a:pos x="T6" y="T7"/>
                    </a:cxn>
                    <a:cxn ang="0">
                      <a:pos x="T8" y="T9"/>
                    </a:cxn>
                  </a:cxnLst>
                  <a:rect l="0" t="0" r="r" b="b"/>
                  <a:pathLst>
                    <a:path w="11" h="11">
                      <a:moveTo>
                        <a:pt x="0" y="11"/>
                      </a:moveTo>
                      <a:lnTo>
                        <a:pt x="4" y="11"/>
                      </a:lnTo>
                      <a:lnTo>
                        <a:pt x="11" y="4"/>
                      </a:lnTo>
                      <a:lnTo>
                        <a:pt x="11" y="0"/>
                      </a:lnTo>
                      <a:lnTo>
                        <a:pt x="0" y="11"/>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5" name="Freeform 11"/>
                <p:cNvSpPr>
                  <a:spLocks/>
                </p:cNvSpPr>
                <p:nvPr/>
              </p:nvSpPr>
              <p:spPr bwMode="auto">
                <a:xfrm>
                  <a:off x="7332663" y="5915026"/>
                  <a:ext cx="22225" cy="23813"/>
                </a:xfrm>
                <a:custGeom>
                  <a:avLst/>
                  <a:gdLst>
                    <a:gd name="T0" fmla="*/ 0 w 14"/>
                    <a:gd name="T1" fmla="*/ 0 h 15"/>
                    <a:gd name="T2" fmla="*/ 0 w 14"/>
                    <a:gd name="T3" fmla="*/ 5 h 15"/>
                    <a:gd name="T4" fmla="*/ 10 w 14"/>
                    <a:gd name="T5" fmla="*/ 15 h 15"/>
                    <a:gd name="T6" fmla="*/ 14 w 14"/>
                    <a:gd name="T7" fmla="*/ 15 h 15"/>
                    <a:gd name="T8" fmla="*/ 0 w 14"/>
                    <a:gd name="T9" fmla="*/ 0 h 15"/>
                  </a:gdLst>
                  <a:ahLst/>
                  <a:cxnLst>
                    <a:cxn ang="0">
                      <a:pos x="T0" y="T1"/>
                    </a:cxn>
                    <a:cxn ang="0">
                      <a:pos x="T2" y="T3"/>
                    </a:cxn>
                    <a:cxn ang="0">
                      <a:pos x="T4" y="T5"/>
                    </a:cxn>
                    <a:cxn ang="0">
                      <a:pos x="T6" y="T7"/>
                    </a:cxn>
                    <a:cxn ang="0">
                      <a:pos x="T8" y="T9"/>
                    </a:cxn>
                  </a:cxnLst>
                  <a:rect l="0" t="0" r="r" b="b"/>
                  <a:pathLst>
                    <a:path w="14" h="15">
                      <a:moveTo>
                        <a:pt x="0" y="0"/>
                      </a:moveTo>
                      <a:lnTo>
                        <a:pt x="0" y="5"/>
                      </a:lnTo>
                      <a:lnTo>
                        <a:pt x="10" y="15"/>
                      </a:lnTo>
                      <a:lnTo>
                        <a:pt x="14" y="15"/>
                      </a:lnTo>
                      <a:lnTo>
                        <a:pt x="0" y="0"/>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6" name="Freeform 12"/>
                <p:cNvSpPr>
                  <a:spLocks/>
                </p:cNvSpPr>
                <p:nvPr/>
              </p:nvSpPr>
              <p:spPr bwMode="auto">
                <a:xfrm>
                  <a:off x="7300913" y="5065713"/>
                  <a:ext cx="4763" cy="4763"/>
                </a:xfrm>
                <a:custGeom>
                  <a:avLst/>
                  <a:gdLst>
                    <a:gd name="T0" fmla="*/ 0 w 3"/>
                    <a:gd name="T1" fmla="*/ 0 h 3"/>
                    <a:gd name="T2" fmla="*/ 0 w 3"/>
                    <a:gd name="T3" fmla="*/ 3 h 3"/>
                    <a:gd name="T4" fmla="*/ 3 w 3"/>
                    <a:gd name="T5" fmla="*/ 0 h 3"/>
                    <a:gd name="T6" fmla="*/ 0 w 3"/>
                    <a:gd name="T7" fmla="*/ 0 h 3"/>
                  </a:gdLst>
                  <a:ahLst/>
                  <a:cxnLst>
                    <a:cxn ang="0">
                      <a:pos x="T0" y="T1"/>
                    </a:cxn>
                    <a:cxn ang="0">
                      <a:pos x="T2" y="T3"/>
                    </a:cxn>
                    <a:cxn ang="0">
                      <a:pos x="T4" y="T5"/>
                    </a:cxn>
                    <a:cxn ang="0">
                      <a:pos x="T6" y="T7"/>
                    </a:cxn>
                  </a:cxnLst>
                  <a:rect l="0" t="0" r="r" b="b"/>
                  <a:pathLst>
                    <a:path w="3" h="3">
                      <a:moveTo>
                        <a:pt x="0" y="0"/>
                      </a:moveTo>
                      <a:lnTo>
                        <a:pt x="0" y="3"/>
                      </a:lnTo>
                      <a:lnTo>
                        <a:pt x="3" y="0"/>
                      </a:lnTo>
                      <a:lnTo>
                        <a:pt x="0" y="0"/>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7" name="Freeform 13"/>
                <p:cNvSpPr>
                  <a:spLocks noEditPoints="1"/>
                </p:cNvSpPr>
                <p:nvPr/>
              </p:nvSpPr>
              <p:spPr bwMode="auto">
                <a:xfrm>
                  <a:off x="7300913" y="5065713"/>
                  <a:ext cx="771525" cy="873125"/>
                </a:xfrm>
                <a:custGeom>
                  <a:avLst/>
                  <a:gdLst>
                    <a:gd name="T0" fmla="*/ 472 w 486"/>
                    <a:gd name="T1" fmla="*/ 347 h 550"/>
                    <a:gd name="T2" fmla="*/ 474 w 486"/>
                    <a:gd name="T3" fmla="*/ 214 h 550"/>
                    <a:gd name="T4" fmla="*/ 483 w 486"/>
                    <a:gd name="T5" fmla="*/ 91 h 550"/>
                    <a:gd name="T6" fmla="*/ 405 w 486"/>
                    <a:gd name="T7" fmla="*/ 8 h 550"/>
                    <a:gd name="T8" fmla="*/ 310 w 486"/>
                    <a:gd name="T9" fmla="*/ 8 h 550"/>
                    <a:gd name="T10" fmla="*/ 168 w 486"/>
                    <a:gd name="T11" fmla="*/ 0 h 550"/>
                    <a:gd name="T12" fmla="*/ 45 w 486"/>
                    <a:gd name="T13" fmla="*/ 0 h 550"/>
                    <a:gd name="T14" fmla="*/ 5 w 486"/>
                    <a:gd name="T15" fmla="*/ 109 h 550"/>
                    <a:gd name="T16" fmla="*/ 35 w 486"/>
                    <a:gd name="T17" fmla="*/ 236 h 550"/>
                    <a:gd name="T18" fmla="*/ 13 w 486"/>
                    <a:gd name="T19" fmla="*/ 355 h 550"/>
                    <a:gd name="T20" fmla="*/ 59 w 486"/>
                    <a:gd name="T21" fmla="*/ 533 h 550"/>
                    <a:gd name="T22" fmla="*/ 154 w 486"/>
                    <a:gd name="T23" fmla="*/ 533 h 550"/>
                    <a:gd name="T24" fmla="*/ 304 w 486"/>
                    <a:gd name="T25" fmla="*/ 550 h 550"/>
                    <a:gd name="T26" fmla="*/ 411 w 486"/>
                    <a:gd name="T27" fmla="*/ 550 h 550"/>
                    <a:gd name="T28" fmla="*/ 132 w 486"/>
                    <a:gd name="T29" fmla="*/ 283 h 550"/>
                    <a:gd name="T30" fmla="*/ 245 w 486"/>
                    <a:gd name="T31" fmla="*/ 259 h 550"/>
                    <a:gd name="T32" fmla="*/ 357 w 486"/>
                    <a:gd name="T33" fmla="*/ 193 h 550"/>
                    <a:gd name="T34" fmla="*/ 287 w 486"/>
                    <a:gd name="T35" fmla="*/ 214 h 550"/>
                    <a:gd name="T36" fmla="*/ 173 w 486"/>
                    <a:gd name="T37" fmla="*/ 236 h 550"/>
                    <a:gd name="T38" fmla="*/ 152 w 486"/>
                    <a:gd name="T39" fmla="*/ 348 h 550"/>
                    <a:gd name="T40" fmla="*/ 244 w 486"/>
                    <a:gd name="T41" fmla="*/ 306 h 550"/>
                    <a:gd name="T42" fmla="*/ 357 w 486"/>
                    <a:gd name="T43" fmla="*/ 284 h 550"/>
                    <a:gd name="T44" fmla="*/ 380 w 486"/>
                    <a:gd name="T45" fmla="*/ 211 h 550"/>
                    <a:gd name="T46" fmla="*/ 266 w 486"/>
                    <a:gd name="T47" fmla="*/ 189 h 550"/>
                    <a:gd name="T48" fmla="*/ 175 w 486"/>
                    <a:gd name="T49" fmla="*/ 147 h 550"/>
                    <a:gd name="T50" fmla="*/ 126 w 486"/>
                    <a:gd name="T51" fmla="*/ 236 h 550"/>
                    <a:gd name="T52" fmla="*/ 173 w 486"/>
                    <a:gd name="T53" fmla="*/ 374 h 550"/>
                    <a:gd name="T54" fmla="*/ 223 w 486"/>
                    <a:gd name="T55" fmla="*/ 374 h 550"/>
                    <a:gd name="T56" fmla="*/ 336 w 486"/>
                    <a:gd name="T57" fmla="*/ 350 h 550"/>
                    <a:gd name="T58" fmla="*/ 423 w 486"/>
                    <a:gd name="T59" fmla="*/ 259 h 550"/>
                    <a:gd name="T60" fmla="*/ 401 w 486"/>
                    <a:gd name="T61" fmla="*/ 146 h 550"/>
                    <a:gd name="T62" fmla="*/ 245 w 486"/>
                    <a:gd name="T63" fmla="*/ 122 h 550"/>
                    <a:gd name="T64" fmla="*/ 195 w 486"/>
                    <a:gd name="T65" fmla="*/ 122 h 550"/>
                    <a:gd name="T66" fmla="*/ 104 w 486"/>
                    <a:gd name="T67" fmla="*/ 168 h 550"/>
                    <a:gd name="T68" fmla="*/ 63 w 486"/>
                    <a:gd name="T69" fmla="*/ 350 h 550"/>
                    <a:gd name="T70" fmla="*/ 152 w 486"/>
                    <a:gd name="T71" fmla="*/ 399 h 550"/>
                    <a:gd name="T72" fmla="*/ 266 w 486"/>
                    <a:gd name="T73" fmla="*/ 375 h 550"/>
                    <a:gd name="T74" fmla="*/ 357 w 486"/>
                    <a:gd name="T75" fmla="*/ 417 h 550"/>
                    <a:gd name="T76" fmla="*/ 405 w 486"/>
                    <a:gd name="T77" fmla="*/ 283 h 550"/>
                    <a:gd name="T78" fmla="*/ 447 w 486"/>
                    <a:gd name="T79" fmla="*/ 99 h 550"/>
                    <a:gd name="T80" fmla="*/ 355 w 486"/>
                    <a:gd name="T81" fmla="*/ 99 h 550"/>
                    <a:gd name="T82" fmla="*/ 201 w 486"/>
                    <a:gd name="T83" fmla="*/ 77 h 550"/>
                    <a:gd name="T84" fmla="*/ 150 w 486"/>
                    <a:gd name="T85" fmla="*/ 77 h 550"/>
                    <a:gd name="T86" fmla="*/ 82 w 486"/>
                    <a:gd name="T87" fmla="*/ 190 h 550"/>
                    <a:gd name="T88" fmla="*/ 40 w 486"/>
                    <a:gd name="T89" fmla="*/ 374 h 550"/>
                    <a:gd name="T90" fmla="*/ 108 w 486"/>
                    <a:gd name="T91" fmla="*/ 442 h 550"/>
                    <a:gd name="T92" fmla="*/ 264 w 486"/>
                    <a:gd name="T93" fmla="*/ 465 h 550"/>
                    <a:gd name="T94" fmla="*/ 314 w 486"/>
                    <a:gd name="T95" fmla="*/ 465 h 550"/>
                    <a:gd name="T96" fmla="*/ 469 w 486"/>
                    <a:gd name="T97" fmla="*/ 396 h 550"/>
                    <a:gd name="T98" fmla="*/ 429 w 486"/>
                    <a:gd name="T99" fmla="*/ 214 h 550"/>
                    <a:gd name="T100" fmla="*/ 448 w 486"/>
                    <a:gd name="T101" fmla="*/ 11 h 550"/>
                    <a:gd name="T102" fmla="*/ 335 w 486"/>
                    <a:gd name="T103" fmla="*/ 74 h 550"/>
                    <a:gd name="T104" fmla="*/ 244 w 486"/>
                    <a:gd name="T105" fmla="*/ 34 h 550"/>
                    <a:gd name="T106" fmla="*/ 129 w 486"/>
                    <a:gd name="T107" fmla="*/ 11 h 550"/>
                    <a:gd name="T108" fmla="*/ 59 w 486"/>
                    <a:gd name="T109" fmla="*/ 31 h 550"/>
                    <a:gd name="T110" fmla="*/ 17 w 486"/>
                    <a:gd name="T111" fmla="*/ 214 h 550"/>
                    <a:gd name="T112" fmla="*/ 38 w 486"/>
                    <a:gd name="T113" fmla="*/ 421 h 550"/>
                    <a:gd name="T114" fmla="*/ 126 w 486"/>
                    <a:gd name="T115" fmla="*/ 511 h 550"/>
                    <a:gd name="T116" fmla="*/ 201 w 486"/>
                    <a:gd name="T117" fmla="*/ 487 h 550"/>
                    <a:gd name="T118" fmla="*/ 332 w 486"/>
                    <a:gd name="T119" fmla="*/ 487 h 550"/>
                    <a:gd name="T120" fmla="*/ 383 w 486"/>
                    <a:gd name="T121" fmla="*/ 48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6" h="550">
                      <a:moveTo>
                        <a:pt x="467" y="495"/>
                      </a:moveTo>
                      <a:lnTo>
                        <a:pt x="467" y="491"/>
                      </a:lnTo>
                      <a:lnTo>
                        <a:pt x="448" y="508"/>
                      </a:lnTo>
                      <a:lnTo>
                        <a:pt x="429" y="487"/>
                      </a:lnTo>
                      <a:lnTo>
                        <a:pt x="448" y="467"/>
                      </a:lnTo>
                      <a:lnTo>
                        <a:pt x="467" y="484"/>
                      </a:lnTo>
                      <a:lnTo>
                        <a:pt x="467" y="480"/>
                      </a:lnTo>
                      <a:lnTo>
                        <a:pt x="451" y="465"/>
                      </a:lnTo>
                      <a:lnTo>
                        <a:pt x="468" y="448"/>
                      </a:lnTo>
                      <a:lnTo>
                        <a:pt x="468" y="442"/>
                      </a:lnTo>
                      <a:lnTo>
                        <a:pt x="448" y="462"/>
                      </a:lnTo>
                      <a:lnTo>
                        <a:pt x="429" y="442"/>
                      </a:lnTo>
                      <a:lnTo>
                        <a:pt x="448" y="421"/>
                      </a:lnTo>
                      <a:lnTo>
                        <a:pt x="468" y="441"/>
                      </a:lnTo>
                      <a:lnTo>
                        <a:pt x="468" y="437"/>
                      </a:lnTo>
                      <a:lnTo>
                        <a:pt x="451" y="418"/>
                      </a:lnTo>
                      <a:lnTo>
                        <a:pt x="469" y="400"/>
                      </a:lnTo>
                      <a:lnTo>
                        <a:pt x="471" y="393"/>
                      </a:lnTo>
                      <a:lnTo>
                        <a:pt x="451" y="374"/>
                      </a:lnTo>
                      <a:lnTo>
                        <a:pt x="472" y="353"/>
                      </a:lnTo>
                      <a:lnTo>
                        <a:pt x="472" y="353"/>
                      </a:lnTo>
                      <a:lnTo>
                        <a:pt x="472" y="347"/>
                      </a:lnTo>
                      <a:lnTo>
                        <a:pt x="472" y="348"/>
                      </a:lnTo>
                      <a:lnTo>
                        <a:pt x="451" y="327"/>
                      </a:lnTo>
                      <a:lnTo>
                        <a:pt x="472" y="306"/>
                      </a:lnTo>
                      <a:lnTo>
                        <a:pt x="474" y="309"/>
                      </a:lnTo>
                      <a:lnTo>
                        <a:pt x="474" y="305"/>
                      </a:lnTo>
                      <a:lnTo>
                        <a:pt x="474" y="305"/>
                      </a:lnTo>
                      <a:lnTo>
                        <a:pt x="474" y="305"/>
                      </a:lnTo>
                      <a:lnTo>
                        <a:pt x="474" y="299"/>
                      </a:lnTo>
                      <a:lnTo>
                        <a:pt x="472" y="302"/>
                      </a:lnTo>
                      <a:lnTo>
                        <a:pt x="451" y="283"/>
                      </a:lnTo>
                      <a:lnTo>
                        <a:pt x="472" y="262"/>
                      </a:lnTo>
                      <a:lnTo>
                        <a:pt x="475" y="266"/>
                      </a:lnTo>
                      <a:lnTo>
                        <a:pt x="476" y="262"/>
                      </a:lnTo>
                      <a:lnTo>
                        <a:pt x="474" y="259"/>
                      </a:lnTo>
                      <a:lnTo>
                        <a:pt x="476" y="257"/>
                      </a:lnTo>
                      <a:lnTo>
                        <a:pt x="476" y="252"/>
                      </a:lnTo>
                      <a:lnTo>
                        <a:pt x="472" y="257"/>
                      </a:lnTo>
                      <a:lnTo>
                        <a:pt x="451" y="236"/>
                      </a:lnTo>
                      <a:lnTo>
                        <a:pt x="472" y="215"/>
                      </a:lnTo>
                      <a:lnTo>
                        <a:pt x="478" y="221"/>
                      </a:lnTo>
                      <a:lnTo>
                        <a:pt x="478" y="217"/>
                      </a:lnTo>
                      <a:lnTo>
                        <a:pt x="474" y="214"/>
                      </a:lnTo>
                      <a:lnTo>
                        <a:pt x="478" y="210"/>
                      </a:lnTo>
                      <a:lnTo>
                        <a:pt x="478" y="204"/>
                      </a:lnTo>
                      <a:lnTo>
                        <a:pt x="472" y="211"/>
                      </a:lnTo>
                      <a:lnTo>
                        <a:pt x="451" y="190"/>
                      </a:lnTo>
                      <a:lnTo>
                        <a:pt x="472" y="171"/>
                      </a:lnTo>
                      <a:lnTo>
                        <a:pt x="479" y="178"/>
                      </a:lnTo>
                      <a:lnTo>
                        <a:pt x="479" y="173"/>
                      </a:lnTo>
                      <a:lnTo>
                        <a:pt x="474" y="168"/>
                      </a:lnTo>
                      <a:lnTo>
                        <a:pt x="481" y="162"/>
                      </a:lnTo>
                      <a:lnTo>
                        <a:pt x="481" y="157"/>
                      </a:lnTo>
                      <a:lnTo>
                        <a:pt x="472" y="165"/>
                      </a:lnTo>
                      <a:lnTo>
                        <a:pt x="451" y="146"/>
                      </a:lnTo>
                      <a:lnTo>
                        <a:pt x="472" y="125"/>
                      </a:lnTo>
                      <a:lnTo>
                        <a:pt x="481" y="134"/>
                      </a:lnTo>
                      <a:lnTo>
                        <a:pt x="481" y="130"/>
                      </a:lnTo>
                      <a:lnTo>
                        <a:pt x="474" y="122"/>
                      </a:lnTo>
                      <a:lnTo>
                        <a:pt x="482" y="115"/>
                      </a:lnTo>
                      <a:lnTo>
                        <a:pt x="482" y="109"/>
                      </a:lnTo>
                      <a:lnTo>
                        <a:pt x="472" y="120"/>
                      </a:lnTo>
                      <a:lnTo>
                        <a:pt x="451" y="99"/>
                      </a:lnTo>
                      <a:lnTo>
                        <a:pt x="472" y="80"/>
                      </a:lnTo>
                      <a:lnTo>
                        <a:pt x="483" y="91"/>
                      </a:lnTo>
                      <a:lnTo>
                        <a:pt x="483" y="87"/>
                      </a:lnTo>
                      <a:lnTo>
                        <a:pt x="474" y="77"/>
                      </a:lnTo>
                      <a:lnTo>
                        <a:pt x="483" y="67"/>
                      </a:lnTo>
                      <a:lnTo>
                        <a:pt x="485" y="62"/>
                      </a:lnTo>
                      <a:lnTo>
                        <a:pt x="472" y="74"/>
                      </a:lnTo>
                      <a:lnTo>
                        <a:pt x="451" y="55"/>
                      </a:lnTo>
                      <a:lnTo>
                        <a:pt x="472" y="34"/>
                      </a:lnTo>
                      <a:lnTo>
                        <a:pt x="485" y="46"/>
                      </a:lnTo>
                      <a:lnTo>
                        <a:pt x="485" y="42"/>
                      </a:lnTo>
                      <a:lnTo>
                        <a:pt x="474" y="31"/>
                      </a:lnTo>
                      <a:lnTo>
                        <a:pt x="486" y="20"/>
                      </a:lnTo>
                      <a:lnTo>
                        <a:pt x="486" y="14"/>
                      </a:lnTo>
                      <a:lnTo>
                        <a:pt x="472" y="29"/>
                      </a:lnTo>
                      <a:lnTo>
                        <a:pt x="451" y="8"/>
                      </a:lnTo>
                      <a:lnTo>
                        <a:pt x="460" y="0"/>
                      </a:lnTo>
                      <a:lnTo>
                        <a:pt x="455" y="0"/>
                      </a:lnTo>
                      <a:lnTo>
                        <a:pt x="448" y="6"/>
                      </a:lnTo>
                      <a:lnTo>
                        <a:pt x="441" y="0"/>
                      </a:lnTo>
                      <a:lnTo>
                        <a:pt x="437" y="0"/>
                      </a:lnTo>
                      <a:lnTo>
                        <a:pt x="447" y="8"/>
                      </a:lnTo>
                      <a:lnTo>
                        <a:pt x="426" y="29"/>
                      </a:lnTo>
                      <a:lnTo>
                        <a:pt x="405" y="8"/>
                      </a:lnTo>
                      <a:lnTo>
                        <a:pt x="415" y="0"/>
                      </a:lnTo>
                      <a:lnTo>
                        <a:pt x="409" y="0"/>
                      </a:lnTo>
                      <a:lnTo>
                        <a:pt x="404" y="6"/>
                      </a:lnTo>
                      <a:lnTo>
                        <a:pt x="397" y="0"/>
                      </a:lnTo>
                      <a:lnTo>
                        <a:pt x="392" y="0"/>
                      </a:lnTo>
                      <a:lnTo>
                        <a:pt x="401" y="8"/>
                      </a:lnTo>
                      <a:lnTo>
                        <a:pt x="380" y="29"/>
                      </a:lnTo>
                      <a:lnTo>
                        <a:pt x="360" y="8"/>
                      </a:lnTo>
                      <a:lnTo>
                        <a:pt x="369" y="0"/>
                      </a:lnTo>
                      <a:lnTo>
                        <a:pt x="364" y="0"/>
                      </a:lnTo>
                      <a:lnTo>
                        <a:pt x="357" y="6"/>
                      </a:lnTo>
                      <a:lnTo>
                        <a:pt x="350" y="0"/>
                      </a:lnTo>
                      <a:lnTo>
                        <a:pt x="346" y="0"/>
                      </a:lnTo>
                      <a:lnTo>
                        <a:pt x="355" y="8"/>
                      </a:lnTo>
                      <a:lnTo>
                        <a:pt x="335" y="29"/>
                      </a:lnTo>
                      <a:lnTo>
                        <a:pt x="314" y="8"/>
                      </a:lnTo>
                      <a:lnTo>
                        <a:pt x="322" y="0"/>
                      </a:lnTo>
                      <a:lnTo>
                        <a:pt x="318" y="0"/>
                      </a:lnTo>
                      <a:lnTo>
                        <a:pt x="311" y="6"/>
                      </a:lnTo>
                      <a:lnTo>
                        <a:pt x="306" y="0"/>
                      </a:lnTo>
                      <a:lnTo>
                        <a:pt x="300" y="0"/>
                      </a:lnTo>
                      <a:lnTo>
                        <a:pt x="310" y="8"/>
                      </a:lnTo>
                      <a:lnTo>
                        <a:pt x="289" y="29"/>
                      </a:lnTo>
                      <a:lnTo>
                        <a:pt x="268" y="8"/>
                      </a:lnTo>
                      <a:lnTo>
                        <a:pt x="278" y="0"/>
                      </a:lnTo>
                      <a:lnTo>
                        <a:pt x="273" y="0"/>
                      </a:lnTo>
                      <a:lnTo>
                        <a:pt x="266" y="6"/>
                      </a:lnTo>
                      <a:lnTo>
                        <a:pt x="259" y="0"/>
                      </a:lnTo>
                      <a:lnTo>
                        <a:pt x="255" y="0"/>
                      </a:lnTo>
                      <a:lnTo>
                        <a:pt x="264" y="8"/>
                      </a:lnTo>
                      <a:lnTo>
                        <a:pt x="244" y="29"/>
                      </a:lnTo>
                      <a:lnTo>
                        <a:pt x="223" y="8"/>
                      </a:lnTo>
                      <a:lnTo>
                        <a:pt x="231" y="0"/>
                      </a:lnTo>
                      <a:lnTo>
                        <a:pt x="227" y="0"/>
                      </a:lnTo>
                      <a:lnTo>
                        <a:pt x="220" y="6"/>
                      </a:lnTo>
                      <a:lnTo>
                        <a:pt x="213" y="0"/>
                      </a:lnTo>
                      <a:lnTo>
                        <a:pt x="209" y="0"/>
                      </a:lnTo>
                      <a:lnTo>
                        <a:pt x="219" y="8"/>
                      </a:lnTo>
                      <a:lnTo>
                        <a:pt x="198" y="29"/>
                      </a:lnTo>
                      <a:lnTo>
                        <a:pt x="177" y="8"/>
                      </a:lnTo>
                      <a:lnTo>
                        <a:pt x="187" y="0"/>
                      </a:lnTo>
                      <a:lnTo>
                        <a:pt x="181" y="0"/>
                      </a:lnTo>
                      <a:lnTo>
                        <a:pt x="175" y="6"/>
                      </a:lnTo>
                      <a:lnTo>
                        <a:pt x="168" y="0"/>
                      </a:lnTo>
                      <a:lnTo>
                        <a:pt x="164" y="0"/>
                      </a:lnTo>
                      <a:lnTo>
                        <a:pt x="173" y="8"/>
                      </a:lnTo>
                      <a:lnTo>
                        <a:pt x="152" y="29"/>
                      </a:lnTo>
                      <a:lnTo>
                        <a:pt x="132" y="8"/>
                      </a:lnTo>
                      <a:lnTo>
                        <a:pt x="140" y="0"/>
                      </a:lnTo>
                      <a:lnTo>
                        <a:pt x="136" y="0"/>
                      </a:lnTo>
                      <a:lnTo>
                        <a:pt x="129" y="6"/>
                      </a:lnTo>
                      <a:lnTo>
                        <a:pt x="122" y="0"/>
                      </a:lnTo>
                      <a:lnTo>
                        <a:pt x="118" y="0"/>
                      </a:lnTo>
                      <a:lnTo>
                        <a:pt x="126" y="8"/>
                      </a:lnTo>
                      <a:lnTo>
                        <a:pt x="107" y="29"/>
                      </a:lnTo>
                      <a:lnTo>
                        <a:pt x="86" y="8"/>
                      </a:lnTo>
                      <a:lnTo>
                        <a:pt x="94" y="0"/>
                      </a:lnTo>
                      <a:lnTo>
                        <a:pt x="90" y="0"/>
                      </a:lnTo>
                      <a:lnTo>
                        <a:pt x="83" y="6"/>
                      </a:lnTo>
                      <a:lnTo>
                        <a:pt x="77" y="0"/>
                      </a:lnTo>
                      <a:lnTo>
                        <a:pt x="73" y="0"/>
                      </a:lnTo>
                      <a:lnTo>
                        <a:pt x="82" y="8"/>
                      </a:lnTo>
                      <a:lnTo>
                        <a:pt x="61" y="29"/>
                      </a:lnTo>
                      <a:lnTo>
                        <a:pt x="40" y="8"/>
                      </a:lnTo>
                      <a:lnTo>
                        <a:pt x="49" y="0"/>
                      </a:lnTo>
                      <a:lnTo>
                        <a:pt x="45" y="0"/>
                      </a:lnTo>
                      <a:lnTo>
                        <a:pt x="38" y="6"/>
                      </a:lnTo>
                      <a:lnTo>
                        <a:pt x="31" y="0"/>
                      </a:lnTo>
                      <a:lnTo>
                        <a:pt x="27" y="0"/>
                      </a:lnTo>
                      <a:lnTo>
                        <a:pt x="35" y="8"/>
                      </a:lnTo>
                      <a:lnTo>
                        <a:pt x="16" y="29"/>
                      </a:lnTo>
                      <a:lnTo>
                        <a:pt x="0" y="14"/>
                      </a:lnTo>
                      <a:lnTo>
                        <a:pt x="0" y="20"/>
                      </a:lnTo>
                      <a:lnTo>
                        <a:pt x="13" y="31"/>
                      </a:lnTo>
                      <a:lnTo>
                        <a:pt x="2" y="42"/>
                      </a:lnTo>
                      <a:lnTo>
                        <a:pt x="2" y="48"/>
                      </a:lnTo>
                      <a:lnTo>
                        <a:pt x="16" y="34"/>
                      </a:lnTo>
                      <a:lnTo>
                        <a:pt x="35" y="55"/>
                      </a:lnTo>
                      <a:lnTo>
                        <a:pt x="16" y="74"/>
                      </a:lnTo>
                      <a:lnTo>
                        <a:pt x="2" y="62"/>
                      </a:lnTo>
                      <a:lnTo>
                        <a:pt x="2" y="66"/>
                      </a:lnTo>
                      <a:lnTo>
                        <a:pt x="13" y="77"/>
                      </a:lnTo>
                      <a:lnTo>
                        <a:pt x="3" y="87"/>
                      </a:lnTo>
                      <a:lnTo>
                        <a:pt x="3" y="91"/>
                      </a:lnTo>
                      <a:lnTo>
                        <a:pt x="16" y="80"/>
                      </a:lnTo>
                      <a:lnTo>
                        <a:pt x="35" y="99"/>
                      </a:lnTo>
                      <a:lnTo>
                        <a:pt x="16" y="120"/>
                      </a:lnTo>
                      <a:lnTo>
                        <a:pt x="5" y="109"/>
                      </a:lnTo>
                      <a:lnTo>
                        <a:pt x="5" y="113"/>
                      </a:lnTo>
                      <a:lnTo>
                        <a:pt x="13" y="122"/>
                      </a:lnTo>
                      <a:lnTo>
                        <a:pt x="5" y="130"/>
                      </a:lnTo>
                      <a:lnTo>
                        <a:pt x="5" y="134"/>
                      </a:lnTo>
                      <a:lnTo>
                        <a:pt x="16" y="125"/>
                      </a:lnTo>
                      <a:lnTo>
                        <a:pt x="35" y="146"/>
                      </a:lnTo>
                      <a:lnTo>
                        <a:pt x="16" y="165"/>
                      </a:lnTo>
                      <a:lnTo>
                        <a:pt x="6" y="157"/>
                      </a:lnTo>
                      <a:lnTo>
                        <a:pt x="6" y="161"/>
                      </a:lnTo>
                      <a:lnTo>
                        <a:pt x="13" y="168"/>
                      </a:lnTo>
                      <a:lnTo>
                        <a:pt x="6" y="175"/>
                      </a:lnTo>
                      <a:lnTo>
                        <a:pt x="6" y="179"/>
                      </a:lnTo>
                      <a:lnTo>
                        <a:pt x="16" y="171"/>
                      </a:lnTo>
                      <a:lnTo>
                        <a:pt x="35" y="190"/>
                      </a:lnTo>
                      <a:lnTo>
                        <a:pt x="16" y="211"/>
                      </a:lnTo>
                      <a:lnTo>
                        <a:pt x="7" y="204"/>
                      </a:lnTo>
                      <a:lnTo>
                        <a:pt x="7" y="208"/>
                      </a:lnTo>
                      <a:lnTo>
                        <a:pt x="13" y="214"/>
                      </a:lnTo>
                      <a:lnTo>
                        <a:pt x="7" y="218"/>
                      </a:lnTo>
                      <a:lnTo>
                        <a:pt x="9" y="222"/>
                      </a:lnTo>
                      <a:lnTo>
                        <a:pt x="16" y="215"/>
                      </a:lnTo>
                      <a:lnTo>
                        <a:pt x="35" y="236"/>
                      </a:lnTo>
                      <a:lnTo>
                        <a:pt x="16" y="257"/>
                      </a:lnTo>
                      <a:lnTo>
                        <a:pt x="9" y="250"/>
                      </a:lnTo>
                      <a:lnTo>
                        <a:pt x="9" y="256"/>
                      </a:lnTo>
                      <a:lnTo>
                        <a:pt x="13" y="259"/>
                      </a:lnTo>
                      <a:lnTo>
                        <a:pt x="10" y="263"/>
                      </a:lnTo>
                      <a:lnTo>
                        <a:pt x="10" y="267"/>
                      </a:lnTo>
                      <a:lnTo>
                        <a:pt x="16" y="262"/>
                      </a:lnTo>
                      <a:lnTo>
                        <a:pt x="35" y="283"/>
                      </a:lnTo>
                      <a:lnTo>
                        <a:pt x="16" y="302"/>
                      </a:lnTo>
                      <a:lnTo>
                        <a:pt x="10" y="298"/>
                      </a:lnTo>
                      <a:lnTo>
                        <a:pt x="12" y="302"/>
                      </a:lnTo>
                      <a:lnTo>
                        <a:pt x="13" y="305"/>
                      </a:lnTo>
                      <a:lnTo>
                        <a:pt x="12" y="306"/>
                      </a:lnTo>
                      <a:lnTo>
                        <a:pt x="12" y="311"/>
                      </a:lnTo>
                      <a:lnTo>
                        <a:pt x="16" y="306"/>
                      </a:lnTo>
                      <a:lnTo>
                        <a:pt x="35" y="327"/>
                      </a:lnTo>
                      <a:lnTo>
                        <a:pt x="16" y="348"/>
                      </a:lnTo>
                      <a:lnTo>
                        <a:pt x="13" y="346"/>
                      </a:lnTo>
                      <a:lnTo>
                        <a:pt x="13" y="350"/>
                      </a:lnTo>
                      <a:lnTo>
                        <a:pt x="13" y="350"/>
                      </a:lnTo>
                      <a:lnTo>
                        <a:pt x="13" y="351"/>
                      </a:lnTo>
                      <a:lnTo>
                        <a:pt x="13" y="355"/>
                      </a:lnTo>
                      <a:lnTo>
                        <a:pt x="16" y="353"/>
                      </a:lnTo>
                      <a:lnTo>
                        <a:pt x="35" y="374"/>
                      </a:lnTo>
                      <a:lnTo>
                        <a:pt x="16" y="393"/>
                      </a:lnTo>
                      <a:lnTo>
                        <a:pt x="14" y="393"/>
                      </a:lnTo>
                      <a:lnTo>
                        <a:pt x="14" y="399"/>
                      </a:lnTo>
                      <a:lnTo>
                        <a:pt x="16" y="399"/>
                      </a:lnTo>
                      <a:lnTo>
                        <a:pt x="35" y="418"/>
                      </a:lnTo>
                      <a:lnTo>
                        <a:pt x="16" y="439"/>
                      </a:lnTo>
                      <a:lnTo>
                        <a:pt x="16" y="445"/>
                      </a:lnTo>
                      <a:lnTo>
                        <a:pt x="35" y="465"/>
                      </a:lnTo>
                      <a:lnTo>
                        <a:pt x="17" y="483"/>
                      </a:lnTo>
                      <a:lnTo>
                        <a:pt x="17" y="487"/>
                      </a:lnTo>
                      <a:lnTo>
                        <a:pt x="38" y="467"/>
                      </a:lnTo>
                      <a:lnTo>
                        <a:pt x="59" y="487"/>
                      </a:lnTo>
                      <a:lnTo>
                        <a:pt x="38" y="508"/>
                      </a:lnTo>
                      <a:lnTo>
                        <a:pt x="17" y="487"/>
                      </a:lnTo>
                      <a:lnTo>
                        <a:pt x="19" y="493"/>
                      </a:lnTo>
                      <a:lnTo>
                        <a:pt x="35" y="511"/>
                      </a:lnTo>
                      <a:lnTo>
                        <a:pt x="19" y="526"/>
                      </a:lnTo>
                      <a:lnTo>
                        <a:pt x="20" y="532"/>
                      </a:lnTo>
                      <a:lnTo>
                        <a:pt x="38" y="512"/>
                      </a:lnTo>
                      <a:lnTo>
                        <a:pt x="59" y="533"/>
                      </a:lnTo>
                      <a:lnTo>
                        <a:pt x="41" y="550"/>
                      </a:lnTo>
                      <a:lnTo>
                        <a:pt x="47" y="550"/>
                      </a:lnTo>
                      <a:lnTo>
                        <a:pt x="61" y="535"/>
                      </a:lnTo>
                      <a:lnTo>
                        <a:pt x="76" y="550"/>
                      </a:lnTo>
                      <a:lnTo>
                        <a:pt x="80" y="550"/>
                      </a:lnTo>
                      <a:lnTo>
                        <a:pt x="63" y="533"/>
                      </a:lnTo>
                      <a:lnTo>
                        <a:pt x="83" y="512"/>
                      </a:lnTo>
                      <a:lnTo>
                        <a:pt x="104" y="533"/>
                      </a:lnTo>
                      <a:lnTo>
                        <a:pt x="87" y="550"/>
                      </a:lnTo>
                      <a:lnTo>
                        <a:pt x="91" y="550"/>
                      </a:lnTo>
                      <a:lnTo>
                        <a:pt x="107" y="535"/>
                      </a:lnTo>
                      <a:lnTo>
                        <a:pt x="121" y="550"/>
                      </a:lnTo>
                      <a:lnTo>
                        <a:pt x="126" y="550"/>
                      </a:lnTo>
                      <a:lnTo>
                        <a:pt x="108" y="533"/>
                      </a:lnTo>
                      <a:lnTo>
                        <a:pt x="129" y="512"/>
                      </a:lnTo>
                      <a:lnTo>
                        <a:pt x="150" y="533"/>
                      </a:lnTo>
                      <a:lnTo>
                        <a:pt x="133" y="550"/>
                      </a:lnTo>
                      <a:lnTo>
                        <a:pt x="138" y="550"/>
                      </a:lnTo>
                      <a:lnTo>
                        <a:pt x="152" y="535"/>
                      </a:lnTo>
                      <a:lnTo>
                        <a:pt x="167" y="550"/>
                      </a:lnTo>
                      <a:lnTo>
                        <a:pt x="171" y="550"/>
                      </a:lnTo>
                      <a:lnTo>
                        <a:pt x="154" y="533"/>
                      </a:lnTo>
                      <a:lnTo>
                        <a:pt x="175" y="512"/>
                      </a:lnTo>
                      <a:lnTo>
                        <a:pt x="195" y="533"/>
                      </a:lnTo>
                      <a:lnTo>
                        <a:pt x="178" y="550"/>
                      </a:lnTo>
                      <a:lnTo>
                        <a:pt x="182" y="550"/>
                      </a:lnTo>
                      <a:lnTo>
                        <a:pt x="198" y="535"/>
                      </a:lnTo>
                      <a:lnTo>
                        <a:pt x="213" y="550"/>
                      </a:lnTo>
                      <a:lnTo>
                        <a:pt x="217" y="550"/>
                      </a:lnTo>
                      <a:lnTo>
                        <a:pt x="201" y="533"/>
                      </a:lnTo>
                      <a:lnTo>
                        <a:pt x="220" y="512"/>
                      </a:lnTo>
                      <a:lnTo>
                        <a:pt x="241" y="533"/>
                      </a:lnTo>
                      <a:lnTo>
                        <a:pt x="224" y="550"/>
                      </a:lnTo>
                      <a:lnTo>
                        <a:pt x="229" y="550"/>
                      </a:lnTo>
                      <a:lnTo>
                        <a:pt x="244" y="535"/>
                      </a:lnTo>
                      <a:lnTo>
                        <a:pt x="258" y="550"/>
                      </a:lnTo>
                      <a:lnTo>
                        <a:pt x="262" y="550"/>
                      </a:lnTo>
                      <a:lnTo>
                        <a:pt x="245" y="533"/>
                      </a:lnTo>
                      <a:lnTo>
                        <a:pt x="266" y="512"/>
                      </a:lnTo>
                      <a:lnTo>
                        <a:pt x="287" y="533"/>
                      </a:lnTo>
                      <a:lnTo>
                        <a:pt x="269" y="550"/>
                      </a:lnTo>
                      <a:lnTo>
                        <a:pt x="275" y="550"/>
                      </a:lnTo>
                      <a:lnTo>
                        <a:pt x="289" y="535"/>
                      </a:lnTo>
                      <a:lnTo>
                        <a:pt x="304" y="550"/>
                      </a:lnTo>
                      <a:lnTo>
                        <a:pt x="308" y="550"/>
                      </a:lnTo>
                      <a:lnTo>
                        <a:pt x="292" y="533"/>
                      </a:lnTo>
                      <a:lnTo>
                        <a:pt x="311" y="512"/>
                      </a:lnTo>
                      <a:lnTo>
                        <a:pt x="332" y="533"/>
                      </a:lnTo>
                      <a:lnTo>
                        <a:pt x="315" y="550"/>
                      </a:lnTo>
                      <a:lnTo>
                        <a:pt x="320" y="550"/>
                      </a:lnTo>
                      <a:lnTo>
                        <a:pt x="335" y="535"/>
                      </a:lnTo>
                      <a:lnTo>
                        <a:pt x="349" y="550"/>
                      </a:lnTo>
                      <a:lnTo>
                        <a:pt x="353" y="550"/>
                      </a:lnTo>
                      <a:lnTo>
                        <a:pt x="336" y="533"/>
                      </a:lnTo>
                      <a:lnTo>
                        <a:pt x="357" y="512"/>
                      </a:lnTo>
                      <a:lnTo>
                        <a:pt x="378" y="533"/>
                      </a:lnTo>
                      <a:lnTo>
                        <a:pt x="362" y="550"/>
                      </a:lnTo>
                      <a:lnTo>
                        <a:pt x="366" y="550"/>
                      </a:lnTo>
                      <a:lnTo>
                        <a:pt x="380" y="535"/>
                      </a:lnTo>
                      <a:lnTo>
                        <a:pt x="395" y="550"/>
                      </a:lnTo>
                      <a:lnTo>
                        <a:pt x="399" y="550"/>
                      </a:lnTo>
                      <a:lnTo>
                        <a:pt x="383" y="533"/>
                      </a:lnTo>
                      <a:lnTo>
                        <a:pt x="404" y="512"/>
                      </a:lnTo>
                      <a:lnTo>
                        <a:pt x="423" y="533"/>
                      </a:lnTo>
                      <a:lnTo>
                        <a:pt x="406" y="550"/>
                      </a:lnTo>
                      <a:lnTo>
                        <a:pt x="411" y="550"/>
                      </a:lnTo>
                      <a:lnTo>
                        <a:pt x="426" y="535"/>
                      </a:lnTo>
                      <a:lnTo>
                        <a:pt x="440" y="550"/>
                      </a:lnTo>
                      <a:lnTo>
                        <a:pt x="446" y="550"/>
                      </a:lnTo>
                      <a:lnTo>
                        <a:pt x="429" y="533"/>
                      </a:lnTo>
                      <a:lnTo>
                        <a:pt x="448" y="512"/>
                      </a:lnTo>
                      <a:lnTo>
                        <a:pt x="465" y="528"/>
                      </a:lnTo>
                      <a:lnTo>
                        <a:pt x="465" y="523"/>
                      </a:lnTo>
                      <a:lnTo>
                        <a:pt x="451" y="511"/>
                      </a:lnTo>
                      <a:lnTo>
                        <a:pt x="467" y="495"/>
                      </a:lnTo>
                      <a:close/>
                      <a:moveTo>
                        <a:pt x="447" y="465"/>
                      </a:moveTo>
                      <a:lnTo>
                        <a:pt x="426" y="486"/>
                      </a:lnTo>
                      <a:lnTo>
                        <a:pt x="405" y="465"/>
                      </a:lnTo>
                      <a:lnTo>
                        <a:pt x="426" y="444"/>
                      </a:lnTo>
                      <a:lnTo>
                        <a:pt x="447" y="465"/>
                      </a:lnTo>
                      <a:close/>
                      <a:moveTo>
                        <a:pt x="154" y="259"/>
                      </a:moveTo>
                      <a:lnTo>
                        <a:pt x="175" y="239"/>
                      </a:lnTo>
                      <a:lnTo>
                        <a:pt x="195" y="259"/>
                      </a:lnTo>
                      <a:lnTo>
                        <a:pt x="175" y="280"/>
                      </a:lnTo>
                      <a:lnTo>
                        <a:pt x="154" y="259"/>
                      </a:lnTo>
                      <a:close/>
                      <a:moveTo>
                        <a:pt x="173" y="283"/>
                      </a:moveTo>
                      <a:lnTo>
                        <a:pt x="152" y="302"/>
                      </a:lnTo>
                      <a:lnTo>
                        <a:pt x="132" y="283"/>
                      </a:lnTo>
                      <a:lnTo>
                        <a:pt x="152" y="262"/>
                      </a:lnTo>
                      <a:lnTo>
                        <a:pt x="173" y="283"/>
                      </a:lnTo>
                      <a:close/>
                      <a:moveTo>
                        <a:pt x="198" y="262"/>
                      </a:moveTo>
                      <a:lnTo>
                        <a:pt x="219" y="283"/>
                      </a:lnTo>
                      <a:lnTo>
                        <a:pt x="198" y="302"/>
                      </a:lnTo>
                      <a:lnTo>
                        <a:pt x="177" y="283"/>
                      </a:lnTo>
                      <a:lnTo>
                        <a:pt x="198" y="262"/>
                      </a:lnTo>
                      <a:close/>
                      <a:moveTo>
                        <a:pt x="201" y="259"/>
                      </a:moveTo>
                      <a:lnTo>
                        <a:pt x="220" y="239"/>
                      </a:lnTo>
                      <a:lnTo>
                        <a:pt x="241" y="259"/>
                      </a:lnTo>
                      <a:lnTo>
                        <a:pt x="220" y="280"/>
                      </a:lnTo>
                      <a:lnTo>
                        <a:pt x="201" y="259"/>
                      </a:lnTo>
                      <a:close/>
                      <a:moveTo>
                        <a:pt x="244" y="262"/>
                      </a:moveTo>
                      <a:lnTo>
                        <a:pt x="264" y="283"/>
                      </a:lnTo>
                      <a:lnTo>
                        <a:pt x="244" y="302"/>
                      </a:lnTo>
                      <a:lnTo>
                        <a:pt x="223" y="283"/>
                      </a:lnTo>
                      <a:lnTo>
                        <a:pt x="244" y="262"/>
                      </a:lnTo>
                      <a:close/>
                      <a:moveTo>
                        <a:pt x="245" y="259"/>
                      </a:moveTo>
                      <a:lnTo>
                        <a:pt x="266" y="239"/>
                      </a:lnTo>
                      <a:lnTo>
                        <a:pt x="287" y="259"/>
                      </a:lnTo>
                      <a:lnTo>
                        <a:pt x="266" y="280"/>
                      </a:lnTo>
                      <a:lnTo>
                        <a:pt x="245" y="259"/>
                      </a:lnTo>
                      <a:close/>
                      <a:moveTo>
                        <a:pt x="289" y="262"/>
                      </a:moveTo>
                      <a:lnTo>
                        <a:pt x="310" y="283"/>
                      </a:lnTo>
                      <a:lnTo>
                        <a:pt x="289" y="302"/>
                      </a:lnTo>
                      <a:lnTo>
                        <a:pt x="268" y="283"/>
                      </a:lnTo>
                      <a:lnTo>
                        <a:pt x="289" y="262"/>
                      </a:lnTo>
                      <a:close/>
                      <a:moveTo>
                        <a:pt x="292" y="259"/>
                      </a:moveTo>
                      <a:lnTo>
                        <a:pt x="311" y="239"/>
                      </a:lnTo>
                      <a:lnTo>
                        <a:pt x="332" y="259"/>
                      </a:lnTo>
                      <a:lnTo>
                        <a:pt x="311" y="280"/>
                      </a:lnTo>
                      <a:lnTo>
                        <a:pt x="292" y="259"/>
                      </a:lnTo>
                      <a:close/>
                      <a:moveTo>
                        <a:pt x="335" y="262"/>
                      </a:moveTo>
                      <a:lnTo>
                        <a:pt x="355" y="283"/>
                      </a:lnTo>
                      <a:lnTo>
                        <a:pt x="335" y="302"/>
                      </a:lnTo>
                      <a:lnTo>
                        <a:pt x="314" y="283"/>
                      </a:lnTo>
                      <a:lnTo>
                        <a:pt x="335" y="262"/>
                      </a:lnTo>
                      <a:close/>
                      <a:moveTo>
                        <a:pt x="336" y="259"/>
                      </a:moveTo>
                      <a:lnTo>
                        <a:pt x="357" y="239"/>
                      </a:lnTo>
                      <a:lnTo>
                        <a:pt x="378" y="259"/>
                      </a:lnTo>
                      <a:lnTo>
                        <a:pt x="357" y="280"/>
                      </a:lnTo>
                      <a:lnTo>
                        <a:pt x="336" y="259"/>
                      </a:lnTo>
                      <a:close/>
                      <a:moveTo>
                        <a:pt x="336" y="214"/>
                      </a:moveTo>
                      <a:lnTo>
                        <a:pt x="357" y="193"/>
                      </a:lnTo>
                      <a:lnTo>
                        <a:pt x="378" y="214"/>
                      </a:lnTo>
                      <a:lnTo>
                        <a:pt x="357" y="234"/>
                      </a:lnTo>
                      <a:lnTo>
                        <a:pt x="336" y="214"/>
                      </a:lnTo>
                      <a:close/>
                      <a:moveTo>
                        <a:pt x="355" y="236"/>
                      </a:moveTo>
                      <a:lnTo>
                        <a:pt x="335" y="257"/>
                      </a:lnTo>
                      <a:lnTo>
                        <a:pt x="314" y="236"/>
                      </a:lnTo>
                      <a:lnTo>
                        <a:pt x="335" y="215"/>
                      </a:lnTo>
                      <a:lnTo>
                        <a:pt x="355" y="236"/>
                      </a:lnTo>
                      <a:close/>
                      <a:moveTo>
                        <a:pt x="311" y="234"/>
                      </a:moveTo>
                      <a:lnTo>
                        <a:pt x="292" y="214"/>
                      </a:lnTo>
                      <a:lnTo>
                        <a:pt x="311" y="193"/>
                      </a:lnTo>
                      <a:lnTo>
                        <a:pt x="332" y="214"/>
                      </a:lnTo>
                      <a:lnTo>
                        <a:pt x="311" y="234"/>
                      </a:lnTo>
                      <a:close/>
                      <a:moveTo>
                        <a:pt x="310" y="236"/>
                      </a:moveTo>
                      <a:lnTo>
                        <a:pt x="289" y="257"/>
                      </a:lnTo>
                      <a:lnTo>
                        <a:pt x="268" y="236"/>
                      </a:lnTo>
                      <a:lnTo>
                        <a:pt x="289" y="215"/>
                      </a:lnTo>
                      <a:lnTo>
                        <a:pt x="310" y="236"/>
                      </a:lnTo>
                      <a:close/>
                      <a:moveTo>
                        <a:pt x="266" y="234"/>
                      </a:moveTo>
                      <a:lnTo>
                        <a:pt x="245" y="214"/>
                      </a:lnTo>
                      <a:lnTo>
                        <a:pt x="266" y="193"/>
                      </a:lnTo>
                      <a:lnTo>
                        <a:pt x="287" y="214"/>
                      </a:lnTo>
                      <a:lnTo>
                        <a:pt x="266" y="234"/>
                      </a:lnTo>
                      <a:close/>
                      <a:moveTo>
                        <a:pt x="264" y="236"/>
                      </a:moveTo>
                      <a:lnTo>
                        <a:pt x="244" y="257"/>
                      </a:lnTo>
                      <a:lnTo>
                        <a:pt x="223" y="236"/>
                      </a:lnTo>
                      <a:lnTo>
                        <a:pt x="244" y="215"/>
                      </a:lnTo>
                      <a:lnTo>
                        <a:pt x="264" y="236"/>
                      </a:lnTo>
                      <a:close/>
                      <a:moveTo>
                        <a:pt x="220" y="234"/>
                      </a:moveTo>
                      <a:lnTo>
                        <a:pt x="201" y="214"/>
                      </a:lnTo>
                      <a:lnTo>
                        <a:pt x="220" y="193"/>
                      </a:lnTo>
                      <a:lnTo>
                        <a:pt x="241" y="214"/>
                      </a:lnTo>
                      <a:lnTo>
                        <a:pt x="220" y="234"/>
                      </a:lnTo>
                      <a:close/>
                      <a:moveTo>
                        <a:pt x="219" y="236"/>
                      </a:moveTo>
                      <a:lnTo>
                        <a:pt x="198" y="257"/>
                      </a:lnTo>
                      <a:lnTo>
                        <a:pt x="177" y="236"/>
                      </a:lnTo>
                      <a:lnTo>
                        <a:pt x="198" y="215"/>
                      </a:lnTo>
                      <a:lnTo>
                        <a:pt x="219" y="236"/>
                      </a:lnTo>
                      <a:close/>
                      <a:moveTo>
                        <a:pt x="175" y="234"/>
                      </a:moveTo>
                      <a:lnTo>
                        <a:pt x="154" y="214"/>
                      </a:lnTo>
                      <a:lnTo>
                        <a:pt x="175" y="193"/>
                      </a:lnTo>
                      <a:lnTo>
                        <a:pt x="195" y="214"/>
                      </a:lnTo>
                      <a:lnTo>
                        <a:pt x="175" y="234"/>
                      </a:lnTo>
                      <a:close/>
                      <a:moveTo>
                        <a:pt x="173" y="236"/>
                      </a:moveTo>
                      <a:lnTo>
                        <a:pt x="152" y="257"/>
                      </a:lnTo>
                      <a:lnTo>
                        <a:pt x="132" y="236"/>
                      </a:lnTo>
                      <a:lnTo>
                        <a:pt x="152" y="215"/>
                      </a:lnTo>
                      <a:lnTo>
                        <a:pt x="173" y="236"/>
                      </a:lnTo>
                      <a:close/>
                      <a:moveTo>
                        <a:pt x="129" y="234"/>
                      </a:moveTo>
                      <a:lnTo>
                        <a:pt x="108" y="214"/>
                      </a:lnTo>
                      <a:lnTo>
                        <a:pt x="129" y="193"/>
                      </a:lnTo>
                      <a:lnTo>
                        <a:pt x="150" y="214"/>
                      </a:lnTo>
                      <a:lnTo>
                        <a:pt x="129" y="234"/>
                      </a:lnTo>
                      <a:close/>
                      <a:moveTo>
                        <a:pt x="150" y="259"/>
                      </a:moveTo>
                      <a:lnTo>
                        <a:pt x="129" y="280"/>
                      </a:lnTo>
                      <a:lnTo>
                        <a:pt x="108" y="259"/>
                      </a:lnTo>
                      <a:lnTo>
                        <a:pt x="129" y="239"/>
                      </a:lnTo>
                      <a:lnTo>
                        <a:pt x="150" y="259"/>
                      </a:lnTo>
                      <a:close/>
                      <a:moveTo>
                        <a:pt x="150" y="305"/>
                      </a:moveTo>
                      <a:lnTo>
                        <a:pt x="129" y="326"/>
                      </a:lnTo>
                      <a:lnTo>
                        <a:pt x="108" y="305"/>
                      </a:lnTo>
                      <a:lnTo>
                        <a:pt x="129" y="284"/>
                      </a:lnTo>
                      <a:lnTo>
                        <a:pt x="150" y="305"/>
                      </a:lnTo>
                      <a:close/>
                      <a:moveTo>
                        <a:pt x="152" y="306"/>
                      </a:moveTo>
                      <a:lnTo>
                        <a:pt x="173" y="327"/>
                      </a:lnTo>
                      <a:lnTo>
                        <a:pt x="152" y="348"/>
                      </a:lnTo>
                      <a:lnTo>
                        <a:pt x="132" y="327"/>
                      </a:lnTo>
                      <a:lnTo>
                        <a:pt x="152" y="306"/>
                      </a:lnTo>
                      <a:close/>
                      <a:moveTo>
                        <a:pt x="154" y="305"/>
                      </a:moveTo>
                      <a:lnTo>
                        <a:pt x="175" y="284"/>
                      </a:lnTo>
                      <a:lnTo>
                        <a:pt x="195" y="305"/>
                      </a:lnTo>
                      <a:lnTo>
                        <a:pt x="175" y="326"/>
                      </a:lnTo>
                      <a:lnTo>
                        <a:pt x="154" y="305"/>
                      </a:lnTo>
                      <a:close/>
                      <a:moveTo>
                        <a:pt x="198" y="306"/>
                      </a:moveTo>
                      <a:lnTo>
                        <a:pt x="219" y="327"/>
                      </a:lnTo>
                      <a:lnTo>
                        <a:pt x="198" y="348"/>
                      </a:lnTo>
                      <a:lnTo>
                        <a:pt x="177" y="327"/>
                      </a:lnTo>
                      <a:lnTo>
                        <a:pt x="198" y="306"/>
                      </a:lnTo>
                      <a:close/>
                      <a:moveTo>
                        <a:pt x="201" y="305"/>
                      </a:moveTo>
                      <a:lnTo>
                        <a:pt x="220" y="284"/>
                      </a:lnTo>
                      <a:lnTo>
                        <a:pt x="241" y="305"/>
                      </a:lnTo>
                      <a:lnTo>
                        <a:pt x="220" y="326"/>
                      </a:lnTo>
                      <a:lnTo>
                        <a:pt x="201" y="305"/>
                      </a:lnTo>
                      <a:close/>
                      <a:moveTo>
                        <a:pt x="244" y="306"/>
                      </a:moveTo>
                      <a:lnTo>
                        <a:pt x="264" y="327"/>
                      </a:lnTo>
                      <a:lnTo>
                        <a:pt x="244" y="348"/>
                      </a:lnTo>
                      <a:lnTo>
                        <a:pt x="223" y="327"/>
                      </a:lnTo>
                      <a:lnTo>
                        <a:pt x="244" y="306"/>
                      </a:lnTo>
                      <a:close/>
                      <a:moveTo>
                        <a:pt x="245" y="305"/>
                      </a:moveTo>
                      <a:lnTo>
                        <a:pt x="266" y="284"/>
                      </a:lnTo>
                      <a:lnTo>
                        <a:pt x="287" y="305"/>
                      </a:lnTo>
                      <a:lnTo>
                        <a:pt x="266" y="326"/>
                      </a:lnTo>
                      <a:lnTo>
                        <a:pt x="245" y="305"/>
                      </a:lnTo>
                      <a:close/>
                      <a:moveTo>
                        <a:pt x="289" y="306"/>
                      </a:moveTo>
                      <a:lnTo>
                        <a:pt x="310" y="327"/>
                      </a:lnTo>
                      <a:lnTo>
                        <a:pt x="289" y="348"/>
                      </a:lnTo>
                      <a:lnTo>
                        <a:pt x="268" y="327"/>
                      </a:lnTo>
                      <a:lnTo>
                        <a:pt x="289" y="306"/>
                      </a:lnTo>
                      <a:close/>
                      <a:moveTo>
                        <a:pt x="292" y="305"/>
                      </a:moveTo>
                      <a:lnTo>
                        <a:pt x="311" y="284"/>
                      </a:lnTo>
                      <a:lnTo>
                        <a:pt x="332" y="305"/>
                      </a:lnTo>
                      <a:lnTo>
                        <a:pt x="311" y="326"/>
                      </a:lnTo>
                      <a:lnTo>
                        <a:pt x="292" y="305"/>
                      </a:lnTo>
                      <a:close/>
                      <a:moveTo>
                        <a:pt x="335" y="306"/>
                      </a:moveTo>
                      <a:lnTo>
                        <a:pt x="355" y="327"/>
                      </a:lnTo>
                      <a:lnTo>
                        <a:pt x="335" y="348"/>
                      </a:lnTo>
                      <a:lnTo>
                        <a:pt x="314" y="327"/>
                      </a:lnTo>
                      <a:lnTo>
                        <a:pt x="335" y="306"/>
                      </a:lnTo>
                      <a:close/>
                      <a:moveTo>
                        <a:pt x="336" y="305"/>
                      </a:moveTo>
                      <a:lnTo>
                        <a:pt x="357" y="284"/>
                      </a:lnTo>
                      <a:lnTo>
                        <a:pt x="378" y="305"/>
                      </a:lnTo>
                      <a:lnTo>
                        <a:pt x="357" y="326"/>
                      </a:lnTo>
                      <a:lnTo>
                        <a:pt x="336" y="305"/>
                      </a:lnTo>
                      <a:close/>
                      <a:moveTo>
                        <a:pt x="380" y="306"/>
                      </a:moveTo>
                      <a:lnTo>
                        <a:pt x="401" y="327"/>
                      </a:lnTo>
                      <a:lnTo>
                        <a:pt x="380" y="348"/>
                      </a:lnTo>
                      <a:lnTo>
                        <a:pt x="360" y="327"/>
                      </a:lnTo>
                      <a:lnTo>
                        <a:pt x="380" y="306"/>
                      </a:lnTo>
                      <a:close/>
                      <a:moveTo>
                        <a:pt x="360" y="283"/>
                      </a:moveTo>
                      <a:lnTo>
                        <a:pt x="380" y="262"/>
                      </a:lnTo>
                      <a:lnTo>
                        <a:pt x="401" y="283"/>
                      </a:lnTo>
                      <a:lnTo>
                        <a:pt x="380" y="302"/>
                      </a:lnTo>
                      <a:lnTo>
                        <a:pt x="360" y="283"/>
                      </a:lnTo>
                      <a:close/>
                      <a:moveTo>
                        <a:pt x="360" y="236"/>
                      </a:moveTo>
                      <a:lnTo>
                        <a:pt x="380" y="215"/>
                      </a:lnTo>
                      <a:lnTo>
                        <a:pt x="401" y="236"/>
                      </a:lnTo>
                      <a:lnTo>
                        <a:pt x="380" y="257"/>
                      </a:lnTo>
                      <a:lnTo>
                        <a:pt x="360" y="236"/>
                      </a:lnTo>
                      <a:close/>
                      <a:moveTo>
                        <a:pt x="360" y="190"/>
                      </a:moveTo>
                      <a:lnTo>
                        <a:pt x="380" y="171"/>
                      </a:lnTo>
                      <a:lnTo>
                        <a:pt x="401" y="190"/>
                      </a:lnTo>
                      <a:lnTo>
                        <a:pt x="380" y="211"/>
                      </a:lnTo>
                      <a:lnTo>
                        <a:pt x="360" y="190"/>
                      </a:lnTo>
                      <a:close/>
                      <a:moveTo>
                        <a:pt x="357" y="189"/>
                      </a:moveTo>
                      <a:lnTo>
                        <a:pt x="336" y="168"/>
                      </a:lnTo>
                      <a:lnTo>
                        <a:pt x="357" y="147"/>
                      </a:lnTo>
                      <a:lnTo>
                        <a:pt x="378" y="168"/>
                      </a:lnTo>
                      <a:lnTo>
                        <a:pt x="357" y="189"/>
                      </a:lnTo>
                      <a:close/>
                      <a:moveTo>
                        <a:pt x="355" y="190"/>
                      </a:moveTo>
                      <a:lnTo>
                        <a:pt x="335" y="211"/>
                      </a:lnTo>
                      <a:lnTo>
                        <a:pt x="314" y="190"/>
                      </a:lnTo>
                      <a:lnTo>
                        <a:pt x="335" y="171"/>
                      </a:lnTo>
                      <a:lnTo>
                        <a:pt x="355" y="190"/>
                      </a:lnTo>
                      <a:close/>
                      <a:moveTo>
                        <a:pt x="311" y="189"/>
                      </a:moveTo>
                      <a:lnTo>
                        <a:pt x="292" y="168"/>
                      </a:lnTo>
                      <a:lnTo>
                        <a:pt x="311" y="147"/>
                      </a:lnTo>
                      <a:lnTo>
                        <a:pt x="332" y="168"/>
                      </a:lnTo>
                      <a:lnTo>
                        <a:pt x="311" y="189"/>
                      </a:lnTo>
                      <a:close/>
                      <a:moveTo>
                        <a:pt x="310" y="190"/>
                      </a:moveTo>
                      <a:lnTo>
                        <a:pt x="289" y="211"/>
                      </a:lnTo>
                      <a:lnTo>
                        <a:pt x="268" y="190"/>
                      </a:lnTo>
                      <a:lnTo>
                        <a:pt x="289" y="171"/>
                      </a:lnTo>
                      <a:lnTo>
                        <a:pt x="310" y="190"/>
                      </a:lnTo>
                      <a:close/>
                      <a:moveTo>
                        <a:pt x="266" y="189"/>
                      </a:moveTo>
                      <a:lnTo>
                        <a:pt x="245" y="168"/>
                      </a:lnTo>
                      <a:lnTo>
                        <a:pt x="266" y="147"/>
                      </a:lnTo>
                      <a:lnTo>
                        <a:pt x="287" y="168"/>
                      </a:lnTo>
                      <a:lnTo>
                        <a:pt x="266" y="189"/>
                      </a:lnTo>
                      <a:close/>
                      <a:moveTo>
                        <a:pt x="264" y="190"/>
                      </a:moveTo>
                      <a:lnTo>
                        <a:pt x="244" y="211"/>
                      </a:lnTo>
                      <a:lnTo>
                        <a:pt x="223" y="190"/>
                      </a:lnTo>
                      <a:lnTo>
                        <a:pt x="244" y="171"/>
                      </a:lnTo>
                      <a:lnTo>
                        <a:pt x="264" y="190"/>
                      </a:lnTo>
                      <a:close/>
                      <a:moveTo>
                        <a:pt x="220" y="189"/>
                      </a:moveTo>
                      <a:lnTo>
                        <a:pt x="201" y="168"/>
                      </a:lnTo>
                      <a:lnTo>
                        <a:pt x="220" y="147"/>
                      </a:lnTo>
                      <a:lnTo>
                        <a:pt x="241" y="168"/>
                      </a:lnTo>
                      <a:lnTo>
                        <a:pt x="220" y="189"/>
                      </a:lnTo>
                      <a:close/>
                      <a:moveTo>
                        <a:pt x="219" y="190"/>
                      </a:moveTo>
                      <a:lnTo>
                        <a:pt x="198" y="211"/>
                      </a:lnTo>
                      <a:lnTo>
                        <a:pt x="177" y="190"/>
                      </a:lnTo>
                      <a:lnTo>
                        <a:pt x="198" y="171"/>
                      </a:lnTo>
                      <a:lnTo>
                        <a:pt x="219" y="190"/>
                      </a:lnTo>
                      <a:close/>
                      <a:moveTo>
                        <a:pt x="175" y="189"/>
                      </a:moveTo>
                      <a:lnTo>
                        <a:pt x="154" y="168"/>
                      </a:lnTo>
                      <a:lnTo>
                        <a:pt x="175" y="147"/>
                      </a:lnTo>
                      <a:lnTo>
                        <a:pt x="195" y="168"/>
                      </a:lnTo>
                      <a:lnTo>
                        <a:pt x="175" y="189"/>
                      </a:lnTo>
                      <a:close/>
                      <a:moveTo>
                        <a:pt x="173" y="190"/>
                      </a:moveTo>
                      <a:lnTo>
                        <a:pt x="152" y="211"/>
                      </a:lnTo>
                      <a:lnTo>
                        <a:pt x="132" y="190"/>
                      </a:lnTo>
                      <a:lnTo>
                        <a:pt x="152" y="171"/>
                      </a:lnTo>
                      <a:lnTo>
                        <a:pt x="173" y="190"/>
                      </a:lnTo>
                      <a:close/>
                      <a:moveTo>
                        <a:pt x="129" y="189"/>
                      </a:moveTo>
                      <a:lnTo>
                        <a:pt x="108" y="168"/>
                      </a:lnTo>
                      <a:lnTo>
                        <a:pt x="129" y="147"/>
                      </a:lnTo>
                      <a:lnTo>
                        <a:pt x="150" y="168"/>
                      </a:lnTo>
                      <a:lnTo>
                        <a:pt x="129" y="189"/>
                      </a:lnTo>
                      <a:close/>
                      <a:moveTo>
                        <a:pt x="126" y="190"/>
                      </a:moveTo>
                      <a:lnTo>
                        <a:pt x="107" y="211"/>
                      </a:lnTo>
                      <a:lnTo>
                        <a:pt x="86" y="190"/>
                      </a:lnTo>
                      <a:lnTo>
                        <a:pt x="107" y="171"/>
                      </a:lnTo>
                      <a:lnTo>
                        <a:pt x="126" y="190"/>
                      </a:lnTo>
                      <a:close/>
                      <a:moveTo>
                        <a:pt x="126" y="236"/>
                      </a:moveTo>
                      <a:lnTo>
                        <a:pt x="107" y="257"/>
                      </a:lnTo>
                      <a:lnTo>
                        <a:pt x="86" y="236"/>
                      </a:lnTo>
                      <a:lnTo>
                        <a:pt x="107" y="215"/>
                      </a:lnTo>
                      <a:lnTo>
                        <a:pt x="126" y="236"/>
                      </a:lnTo>
                      <a:close/>
                      <a:moveTo>
                        <a:pt x="126" y="283"/>
                      </a:moveTo>
                      <a:lnTo>
                        <a:pt x="107" y="302"/>
                      </a:lnTo>
                      <a:lnTo>
                        <a:pt x="86" y="283"/>
                      </a:lnTo>
                      <a:lnTo>
                        <a:pt x="107" y="262"/>
                      </a:lnTo>
                      <a:lnTo>
                        <a:pt x="126" y="283"/>
                      </a:lnTo>
                      <a:close/>
                      <a:moveTo>
                        <a:pt x="126" y="327"/>
                      </a:moveTo>
                      <a:lnTo>
                        <a:pt x="107" y="348"/>
                      </a:lnTo>
                      <a:lnTo>
                        <a:pt x="86" y="327"/>
                      </a:lnTo>
                      <a:lnTo>
                        <a:pt x="107" y="306"/>
                      </a:lnTo>
                      <a:lnTo>
                        <a:pt x="126" y="327"/>
                      </a:lnTo>
                      <a:close/>
                      <a:moveTo>
                        <a:pt x="126" y="374"/>
                      </a:moveTo>
                      <a:lnTo>
                        <a:pt x="107" y="393"/>
                      </a:lnTo>
                      <a:lnTo>
                        <a:pt x="86" y="374"/>
                      </a:lnTo>
                      <a:lnTo>
                        <a:pt x="107" y="353"/>
                      </a:lnTo>
                      <a:lnTo>
                        <a:pt x="126" y="374"/>
                      </a:lnTo>
                      <a:close/>
                      <a:moveTo>
                        <a:pt x="108" y="350"/>
                      </a:moveTo>
                      <a:lnTo>
                        <a:pt x="129" y="330"/>
                      </a:lnTo>
                      <a:lnTo>
                        <a:pt x="150" y="350"/>
                      </a:lnTo>
                      <a:lnTo>
                        <a:pt x="129" y="371"/>
                      </a:lnTo>
                      <a:lnTo>
                        <a:pt x="108" y="350"/>
                      </a:lnTo>
                      <a:close/>
                      <a:moveTo>
                        <a:pt x="152" y="353"/>
                      </a:moveTo>
                      <a:lnTo>
                        <a:pt x="173" y="374"/>
                      </a:lnTo>
                      <a:lnTo>
                        <a:pt x="152" y="393"/>
                      </a:lnTo>
                      <a:lnTo>
                        <a:pt x="132" y="374"/>
                      </a:lnTo>
                      <a:lnTo>
                        <a:pt x="152" y="353"/>
                      </a:lnTo>
                      <a:close/>
                      <a:moveTo>
                        <a:pt x="154" y="350"/>
                      </a:moveTo>
                      <a:lnTo>
                        <a:pt x="175" y="330"/>
                      </a:lnTo>
                      <a:lnTo>
                        <a:pt x="195" y="350"/>
                      </a:lnTo>
                      <a:lnTo>
                        <a:pt x="175" y="371"/>
                      </a:lnTo>
                      <a:lnTo>
                        <a:pt x="154" y="350"/>
                      </a:lnTo>
                      <a:close/>
                      <a:moveTo>
                        <a:pt x="198" y="353"/>
                      </a:moveTo>
                      <a:lnTo>
                        <a:pt x="219" y="374"/>
                      </a:lnTo>
                      <a:lnTo>
                        <a:pt x="198" y="393"/>
                      </a:lnTo>
                      <a:lnTo>
                        <a:pt x="177" y="374"/>
                      </a:lnTo>
                      <a:lnTo>
                        <a:pt x="198" y="353"/>
                      </a:lnTo>
                      <a:close/>
                      <a:moveTo>
                        <a:pt x="201" y="350"/>
                      </a:moveTo>
                      <a:lnTo>
                        <a:pt x="220" y="330"/>
                      </a:lnTo>
                      <a:lnTo>
                        <a:pt x="241" y="350"/>
                      </a:lnTo>
                      <a:lnTo>
                        <a:pt x="220" y="371"/>
                      </a:lnTo>
                      <a:lnTo>
                        <a:pt x="201" y="350"/>
                      </a:lnTo>
                      <a:close/>
                      <a:moveTo>
                        <a:pt x="244" y="353"/>
                      </a:moveTo>
                      <a:lnTo>
                        <a:pt x="264" y="374"/>
                      </a:lnTo>
                      <a:lnTo>
                        <a:pt x="244" y="393"/>
                      </a:lnTo>
                      <a:lnTo>
                        <a:pt x="223" y="374"/>
                      </a:lnTo>
                      <a:lnTo>
                        <a:pt x="244" y="353"/>
                      </a:lnTo>
                      <a:close/>
                      <a:moveTo>
                        <a:pt x="245" y="350"/>
                      </a:moveTo>
                      <a:lnTo>
                        <a:pt x="266" y="330"/>
                      </a:lnTo>
                      <a:lnTo>
                        <a:pt x="287" y="350"/>
                      </a:lnTo>
                      <a:lnTo>
                        <a:pt x="266" y="371"/>
                      </a:lnTo>
                      <a:lnTo>
                        <a:pt x="245" y="350"/>
                      </a:lnTo>
                      <a:close/>
                      <a:moveTo>
                        <a:pt x="289" y="353"/>
                      </a:moveTo>
                      <a:lnTo>
                        <a:pt x="310" y="374"/>
                      </a:lnTo>
                      <a:lnTo>
                        <a:pt x="289" y="393"/>
                      </a:lnTo>
                      <a:lnTo>
                        <a:pt x="268" y="374"/>
                      </a:lnTo>
                      <a:lnTo>
                        <a:pt x="289" y="353"/>
                      </a:lnTo>
                      <a:close/>
                      <a:moveTo>
                        <a:pt x="292" y="350"/>
                      </a:moveTo>
                      <a:lnTo>
                        <a:pt x="311" y="330"/>
                      </a:lnTo>
                      <a:lnTo>
                        <a:pt x="332" y="350"/>
                      </a:lnTo>
                      <a:lnTo>
                        <a:pt x="311" y="371"/>
                      </a:lnTo>
                      <a:lnTo>
                        <a:pt x="292" y="350"/>
                      </a:lnTo>
                      <a:close/>
                      <a:moveTo>
                        <a:pt x="335" y="353"/>
                      </a:moveTo>
                      <a:lnTo>
                        <a:pt x="355" y="374"/>
                      </a:lnTo>
                      <a:lnTo>
                        <a:pt x="335" y="393"/>
                      </a:lnTo>
                      <a:lnTo>
                        <a:pt x="314" y="374"/>
                      </a:lnTo>
                      <a:lnTo>
                        <a:pt x="335" y="353"/>
                      </a:lnTo>
                      <a:close/>
                      <a:moveTo>
                        <a:pt x="336" y="350"/>
                      </a:moveTo>
                      <a:lnTo>
                        <a:pt x="357" y="330"/>
                      </a:lnTo>
                      <a:lnTo>
                        <a:pt x="378" y="350"/>
                      </a:lnTo>
                      <a:lnTo>
                        <a:pt x="357" y="371"/>
                      </a:lnTo>
                      <a:lnTo>
                        <a:pt x="336" y="350"/>
                      </a:lnTo>
                      <a:close/>
                      <a:moveTo>
                        <a:pt x="380" y="353"/>
                      </a:moveTo>
                      <a:lnTo>
                        <a:pt x="401" y="374"/>
                      </a:lnTo>
                      <a:lnTo>
                        <a:pt x="380" y="393"/>
                      </a:lnTo>
                      <a:lnTo>
                        <a:pt x="360" y="374"/>
                      </a:lnTo>
                      <a:lnTo>
                        <a:pt x="380" y="353"/>
                      </a:lnTo>
                      <a:close/>
                      <a:moveTo>
                        <a:pt x="383" y="350"/>
                      </a:moveTo>
                      <a:lnTo>
                        <a:pt x="404" y="330"/>
                      </a:lnTo>
                      <a:lnTo>
                        <a:pt x="423" y="350"/>
                      </a:lnTo>
                      <a:lnTo>
                        <a:pt x="404" y="371"/>
                      </a:lnTo>
                      <a:lnTo>
                        <a:pt x="383" y="350"/>
                      </a:lnTo>
                      <a:close/>
                      <a:moveTo>
                        <a:pt x="383" y="305"/>
                      </a:moveTo>
                      <a:lnTo>
                        <a:pt x="404" y="284"/>
                      </a:lnTo>
                      <a:lnTo>
                        <a:pt x="423" y="305"/>
                      </a:lnTo>
                      <a:lnTo>
                        <a:pt x="404" y="326"/>
                      </a:lnTo>
                      <a:lnTo>
                        <a:pt x="383" y="305"/>
                      </a:lnTo>
                      <a:close/>
                      <a:moveTo>
                        <a:pt x="383" y="259"/>
                      </a:moveTo>
                      <a:lnTo>
                        <a:pt x="404" y="239"/>
                      </a:lnTo>
                      <a:lnTo>
                        <a:pt x="423" y="259"/>
                      </a:lnTo>
                      <a:lnTo>
                        <a:pt x="404" y="280"/>
                      </a:lnTo>
                      <a:lnTo>
                        <a:pt x="383" y="259"/>
                      </a:lnTo>
                      <a:close/>
                      <a:moveTo>
                        <a:pt x="383" y="214"/>
                      </a:moveTo>
                      <a:lnTo>
                        <a:pt x="404" y="193"/>
                      </a:lnTo>
                      <a:lnTo>
                        <a:pt x="423" y="214"/>
                      </a:lnTo>
                      <a:lnTo>
                        <a:pt x="404" y="234"/>
                      </a:lnTo>
                      <a:lnTo>
                        <a:pt x="383" y="214"/>
                      </a:lnTo>
                      <a:close/>
                      <a:moveTo>
                        <a:pt x="383" y="168"/>
                      </a:moveTo>
                      <a:lnTo>
                        <a:pt x="404" y="147"/>
                      </a:lnTo>
                      <a:lnTo>
                        <a:pt x="423" y="168"/>
                      </a:lnTo>
                      <a:lnTo>
                        <a:pt x="404" y="189"/>
                      </a:lnTo>
                      <a:lnTo>
                        <a:pt x="383" y="168"/>
                      </a:lnTo>
                      <a:close/>
                      <a:moveTo>
                        <a:pt x="383" y="122"/>
                      </a:moveTo>
                      <a:lnTo>
                        <a:pt x="404" y="102"/>
                      </a:lnTo>
                      <a:lnTo>
                        <a:pt x="423" y="122"/>
                      </a:lnTo>
                      <a:lnTo>
                        <a:pt x="404" y="143"/>
                      </a:lnTo>
                      <a:lnTo>
                        <a:pt x="383" y="122"/>
                      </a:lnTo>
                      <a:close/>
                      <a:moveTo>
                        <a:pt x="401" y="146"/>
                      </a:moveTo>
                      <a:lnTo>
                        <a:pt x="380" y="165"/>
                      </a:lnTo>
                      <a:lnTo>
                        <a:pt x="360" y="146"/>
                      </a:lnTo>
                      <a:lnTo>
                        <a:pt x="380" y="125"/>
                      </a:lnTo>
                      <a:lnTo>
                        <a:pt x="401" y="146"/>
                      </a:lnTo>
                      <a:close/>
                      <a:moveTo>
                        <a:pt x="357" y="143"/>
                      </a:moveTo>
                      <a:lnTo>
                        <a:pt x="336" y="122"/>
                      </a:lnTo>
                      <a:lnTo>
                        <a:pt x="357" y="102"/>
                      </a:lnTo>
                      <a:lnTo>
                        <a:pt x="378" y="122"/>
                      </a:lnTo>
                      <a:lnTo>
                        <a:pt x="357" y="143"/>
                      </a:lnTo>
                      <a:close/>
                      <a:moveTo>
                        <a:pt x="355" y="146"/>
                      </a:moveTo>
                      <a:lnTo>
                        <a:pt x="335" y="165"/>
                      </a:lnTo>
                      <a:lnTo>
                        <a:pt x="314" y="146"/>
                      </a:lnTo>
                      <a:lnTo>
                        <a:pt x="335" y="125"/>
                      </a:lnTo>
                      <a:lnTo>
                        <a:pt x="355" y="146"/>
                      </a:lnTo>
                      <a:close/>
                      <a:moveTo>
                        <a:pt x="311" y="143"/>
                      </a:moveTo>
                      <a:lnTo>
                        <a:pt x="292" y="122"/>
                      </a:lnTo>
                      <a:lnTo>
                        <a:pt x="311" y="102"/>
                      </a:lnTo>
                      <a:lnTo>
                        <a:pt x="332" y="122"/>
                      </a:lnTo>
                      <a:lnTo>
                        <a:pt x="311" y="143"/>
                      </a:lnTo>
                      <a:close/>
                      <a:moveTo>
                        <a:pt x="310" y="146"/>
                      </a:moveTo>
                      <a:lnTo>
                        <a:pt x="289" y="165"/>
                      </a:lnTo>
                      <a:lnTo>
                        <a:pt x="268" y="146"/>
                      </a:lnTo>
                      <a:lnTo>
                        <a:pt x="289" y="125"/>
                      </a:lnTo>
                      <a:lnTo>
                        <a:pt x="310" y="146"/>
                      </a:lnTo>
                      <a:close/>
                      <a:moveTo>
                        <a:pt x="266" y="143"/>
                      </a:moveTo>
                      <a:lnTo>
                        <a:pt x="245" y="122"/>
                      </a:lnTo>
                      <a:lnTo>
                        <a:pt x="266" y="102"/>
                      </a:lnTo>
                      <a:lnTo>
                        <a:pt x="287" y="122"/>
                      </a:lnTo>
                      <a:lnTo>
                        <a:pt x="266" y="143"/>
                      </a:lnTo>
                      <a:close/>
                      <a:moveTo>
                        <a:pt x="264" y="146"/>
                      </a:moveTo>
                      <a:lnTo>
                        <a:pt x="244" y="165"/>
                      </a:lnTo>
                      <a:lnTo>
                        <a:pt x="223" y="146"/>
                      </a:lnTo>
                      <a:lnTo>
                        <a:pt x="244" y="125"/>
                      </a:lnTo>
                      <a:lnTo>
                        <a:pt x="264" y="146"/>
                      </a:lnTo>
                      <a:close/>
                      <a:moveTo>
                        <a:pt x="220" y="143"/>
                      </a:moveTo>
                      <a:lnTo>
                        <a:pt x="201" y="122"/>
                      </a:lnTo>
                      <a:lnTo>
                        <a:pt x="220" y="102"/>
                      </a:lnTo>
                      <a:lnTo>
                        <a:pt x="241" y="122"/>
                      </a:lnTo>
                      <a:lnTo>
                        <a:pt x="220" y="143"/>
                      </a:lnTo>
                      <a:close/>
                      <a:moveTo>
                        <a:pt x="219" y="146"/>
                      </a:moveTo>
                      <a:lnTo>
                        <a:pt x="198" y="165"/>
                      </a:lnTo>
                      <a:lnTo>
                        <a:pt x="177" y="146"/>
                      </a:lnTo>
                      <a:lnTo>
                        <a:pt x="198" y="125"/>
                      </a:lnTo>
                      <a:lnTo>
                        <a:pt x="219" y="146"/>
                      </a:lnTo>
                      <a:close/>
                      <a:moveTo>
                        <a:pt x="175" y="143"/>
                      </a:moveTo>
                      <a:lnTo>
                        <a:pt x="154" y="122"/>
                      </a:lnTo>
                      <a:lnTo>
                        <a:pt x="175" y="102"/>
                      </a:lnTo>
                      <a:lnTo>
                        <a:pt x="195" y="122"/>
                      </a:lnTo>
                      <a:lnTo>
                        <a:pt x="175" y="143"/>
                      </a:lnTo>
                      <a:close/>
                      <a:moveTo>
                        <a:pt x="173" y="146"/>
                      </a:moveTo>
                      <a:lnTo>
                        <a:pt x="152" y="165"/>
                      </a:lnTo>
                      <a:lnTo>
                        <a:pt x="132" y="146"/>
                      </a:lnTo>
                      <a:lnTo>
                        <a:pt x="152" y="125"/>
                      </a:lnTo>
                      <a:lnTo>
                        <a:pt x="173" y="146"/>
                      </a:lnTo>
                      <a:close/>
                      <a:moveTo>
                        <a:pt x="129" y="143"/>
                      </a:moveTo>
                      <a:lnTo>
                        <a:pt x="108" y="122"/>
                      </a:lnTo>
                      <a:lnTo>
                        <a:pt x="129" y="102"/>
                      </a:lnTo>
                      <a:lnTo>
                        <a:pt x="150" y="122"/>
                      </a:lnTo>
                      <a:lnTo>
                        <a:pt x="129" y="143"/>
                      </a:lnTo>
                      <a:close/>
                      <a:moveTo>
                        <a:pt x="126" y="146"/>
                      </a:moveTo>
                      <a:lnTo>
                        <a:pt x="107" y="165"/>
                      </a:lnTo>
                      <a:lnTo>
                        <a:pt x="86" y="146"/>
                      </a:lnTo>
                      <a:lnTo>
                        <a:pt x="107" y="125"/>
                      </a:lnTo>
                      <a:lnTo>
                        <a:pt x="126" y="146"/>
                      </a:lnTo>
                      <a:close/>
                      <a:moveTo>
                        <a:pt x="83" y="143"/>
                      </a:moveTo>
                      <a:lnTo>
                        <a:pt x="63" y="122"/>
                      </a:lnTo>
                      <a:lnTo>
                        <a:pt x="83" y="102"/>
                      </a:lnTo>
                      <a:lnTo>
                        <a:pt x="104" y="122"/>
                      </a:lnTo>
                      <a:lnTo>
                        <a:pt x="83" y="143"/>
                      </a:lnTo>
                      <a:close/>
                      <a:moveTo>
                        <a:pt x="104" y="168"/>
                      </a:moveTo>
                      <a:lnTo>
                        <a:pt x="83" y="189"/>
                      </a:lnTo>
                      <a:lnTo>
                        <a:pt x="63" y="168"/>
                      </a:lnTo>
                      <a:lnTo>
                        <a:pt x="83" y="147"/>
                      </a:lnTo>
                      <a:lnTo>
                        <a:pt x="104" y="168"/>
                      </a:lnTo>
                      <a:close/>
                      <a:moveTo>
                        <a:pt x="104" y="214"/>
                      </a:moveTo>
                      <a:lnTo>
                        <a:pt x="83" y="234"/>
                      </a:lnTo>
                      <a:lnTo>
                        <a:pt x="63" y="214"/>
                      </a:lnTo>
                      <a:lnTo>
                        <a:pt x="83" y="193"/>
                      </a:lnTo>
                      <a:lnTo>
                        <a:pt x="104" y="214"/>
                      </a:lnTo>
                      <a:close/>
                      <a:moveTo>
                        <a:pt x="104" y="259"/>
                      </a:moveTo>
                      <a:lnTo>
                        <a:pt x="83" y="280"/>
                      </a:lnTo>
                      <a:lnTo>
                        <a:pt x="63" y="259"/>
                      </a:lnTo>
                      <a:lnTo>
                        <a:pt x="83" y="239"/>
                      </a:lnTo>
                      <a:lnTo>
                        <a:pt x="104" y="259"/>
                      </a:lnTo>
                      <a:close/>
                      <a:moveTo>
                        <a:pt x="104" y="305"/>
                      </a:moveTo>
                      <a:lnTo>
                        <a:pt x="83" y="326"/>
                      </a:lnTo>
                      <a:lnTo>
                        <a:pt x="63" y="305"/>
                      </a:lnTo>
                      <a:lnTo>
                        <a:pt x="83" y="284"/>
                      </a:lnTo>
                      <a:lnTo>
                        <a:pt x="104" y="305"/>
                      </a:lnTo>
                      <a:close/>
                      <a:moveTo>
                        <a:pt x="104" y="350"/>
                      </a:moveTo>
                      <a:lnTo>
                        <a:pt x="83" y="371"/>
                      </a:lnTo>
                      <a:lnTo>
                        <a:pt x="63" y="350"/>
                      </a:lnTo>
                      <a:lnTo>
                        <a:pt x="83" y="330"/>
                      </a:lnTo>
                      <a:lnTo>
                        <a:pt x="104" y="350"/>
                      </a:lnTo>
                      <a:close/>
                      <a:moveTo>
                        <a:pt x="104" y="396"/>
                      </a:moveTo>
                      <a:lnTo>
                        <a:pt x="83" y="417"/>
                      </a:lnTo>
                      <a:lnTo>
                        <a:pt x="63" y="396"/>
                      </a:lnTo>
                      <a:lnTo>
                        <a:pt x="83" y="375"/>
                      </a:lnTo>
                      <a:lnTo>
                        <a:pt x="104" y="396"/>
                      </a:lnTo>
                      <a:close/>
                      <a:moveTo>
                        <a:pt x="107" y="399"/>
                      </a:moveTo>
                      <a:lnTo>
                        <a:pt x="126" y="418"/>
                      </a:lnTo>
                      <a:lnTo>
                        <a:pt x="107" y="439"/>
                      </a:lnTo>
                      <a:lnTo>
                        <a:pt x="86" y="418"/>
                      </a:lnTo>
                      <a:lnTo>
                        <a:pt x="107" y="399"/>
                      </a:lnTo>
                      <a:close/>
                      <a:moveTo>
                        <a:pt x="108" y="396"/>
                      </a:moveTo>
                      <a:lnTo>
                        <a:pt x="129" y="375"/>
                      </a:lnTo>
                      <a:lnTo>
                        <a:pt x="150" y="396"/>
                      </a:lnTo>
                      <a:lnTo>
                        <a:pt x="129" y="417"/>
                      </a:lnTo>
                      <a:lnTo>
                        <a:pt x="108" y="396"/>
                      </a:lnTo>
                      <a:close/>
                      <a:moveTo>
                        <a:pt x="152" y="399"/>
                      </a:moveTo>
                      <a:lnTo>
                        <a:pt x="173" y="418"/>
                      </a:lnTo>
                      <a:lnTo>
                        <a:pt x="152" y="439"/>
                      </a:lnTo>
                      <a:lnTo>
                        <a:pt x="132" y="418"/>
                      </a:lnTo>
                      <a:lnTo>
                        <a:pt x="152" y="399"/>
                      </a:lnTo>
                      <a:close/>
                      <a:moveTo>
                        <a:pt x="154" y="396"/>
                      </a:moveTo>
                      <a:lnTo>
                        <a:pt x="175" y="375"/>
                      </a:lnTo>
                      <a:lnTo>
                        <a:pt x="195" y="396"/>
                      </a:lnTo>
                      <a:lnTo>
                        <a:pt x="175" y="417"/>
                      </a:lnTo>
                      <a:lnTo>
                        <a:pt x="154" y="396"/>
                      </a:lnTo>
                      <a:close/>
                      <a:moveTo>
                        <a:pt x="198" y="399"/>
                      </a:moveTo>
                      <a:lnTo>
                        <a:pt x="219" y="418"/>
                      </a:lnTo>
                      <a:lnTo>
                        <a:pt x="198" y="439"/>
                      </a:lnTo>
                      <a:lnTo>
                        <a:pt x="177" y="418"/>
                      </a:lnTo>
                      <a:lnTo>
                        <a:pt x="198" y="399"/>
                      </a:lnTo>
                      <a:close/>
                      <a:moveTo>
                        <a:pt x="201" y="396"/>
                      </a:moveTo>
                      <a:lnTo>
                        <a:pt x="220" y="375"/>
                      </a:lnTo>
                      <a:lnTo>
                        <a:pt x="241" y="396"/>
                      </a:lnTo>
                      <a:lnTo>
                        <a:pt x="220" y="417"/>
                      </a:lnTo>
                      <a:lnTo>
                        <a:pt x="201" y="396"/>
                      </a:lnTo>
                      <a:close/>
                      <a:moveTo>
                        <a:pt x="244" y="399"/>
                      </a:moveTo>
                      <a:lnTo>
                        <a:pt x="264" y="418"/>
                      </a:lnTo>
                      <a:lnTo>
                        <a:pt x="244" y="439"/>
                      </a:lnTo>
                      <a:lnTo>
                        <a:pt x="223" y="418"/>
                      </a:lnTo>
                      <a:lnTo>
                        <a:pt x="244" y="399"/>
                      </a:lnTo>
                      <a:close/>
                      <a:moveTo>
                        <a:pt x="245" y="396"/>
                      </a:moveTo>
                      <a:lnTo>
                        <a:pt x="266" y="375"/>
                      </a:lnTo>
                      <a:lnTo>
                        <a:pt x="287" y="396"/>
                      </a:lnTo>
                      <a:lnTo>
                        <a:pt x="266" y="417"/>
                      </a:lnTo>
                      <a:lnTo>
                        <a:pt x="245" y="396"/>
                      </a:lnTo>
                      <a:close/>
                      <a:moveTo>
                        <a:pt x="289" y="399"/>
                      </a:moveTo>
                      <a:lnTo>
                        <a:pt x="310" y="418"/>
                      </a:lnTo>
                      <a:lnTo>
                        <a:pt x="289" y="439"/>
                      </a:lnTo>
                      <a:lnTo>
                        <a:pt x="268" y="418"/>
                      </a:lnTo>
                      <a:lnTo>
                        <a:pt x="289" y="399"/>
                      </a:lnTo>
                      <a:close/>
                      <a:moveTo>
                        <a:pt x="292" y="396"/>
                      </a:moveTo>
                      <a:lnTo>
                        <a:pt x="311" y="375"/>
                      </a:lnTo>
                      <a:lnTo>
                        <a:pt x="332" y="396"/>
                      </a:lnTo>
                      <a:lnTo>
                        <a:pt x="311" y="417"/>
                      </a:lnTo>
                      <a:lnTo>
                        <a:pt x="292" y="396"/>
                      </a:lnTo>
                      <a:close/>
                      <a:moveTo>
                        <a:pt x="335" y="399"/>
                      </a:moveTo>
                      <a:lnTo>
                        <a:pt x="355" y="418"/>
                      </a:lnTo>
                      <a:lnTo>
                        <a:pt x="335" y="439"/>
                      </a:lnTo>
                      <a:lnTo>
                        <a:pt x="314" y="418"/>
                      </a:lnTo>
                      <a:lnTo>
                        <a:pt x="335" y="399"/>
                      </a:lnTo>
                      <a:close/>
                      <a:moveTo>
                        <a:pt x="336" y="396"/>
                      </a:moveTo>
                      <a:lnTo>
                        <a:pt x="357" y="375"/>
                      </a:lnTo>
                      <a:lnTo>
                        <a:pt x="378" y="396"/>
                      </a:lnTo>
                      <a:lnTo>
                        <a:pt x="357" y="417"/>
                      </a:lnTo>
                      <a:lnTo>
                        <a:pt x="336" y="396"/>
                      </a:lnTo>
                      <a:close/>
                      <a:moveTo>
                        <a:pt x="380" y="399"/>
                      </a:moveTo>
                      <a:lnTo>
                        <a:pt x="401" y="418"/>
                      </a:lnTo>
                      <a:lnTo>
                        <a:pt x="380" y="439"/>
                      </a:lnTo>
                      <a:lnTo>
                        <a:pt x="360" y="418"/>
                      </a:lnTo>
                      <a:lnTo>
                        <a:pt x="380" y="399"/>
                      </a:lnTo>
                      <a:close/>
                      <a:moveTo>
                        <a:pt x="383" y="396"/>
                      </a:moveTo>
                      <a:lnTo>
                        <a:pt x="404" y="375"/>
                      </a:lnTo>
                      <a:lnTo>
                        <a:pt x="423" y="396"/>
                      </a:lnTo>
                      <a:lnTo>
                        <a:pt x="404" y="417"/>
                      </a:lnTo>
                      <a:lnTo>
                        <a:pt x="383" y="396"/>
                      </a:lnTo>
                      <a:close/>
                      <a:moveTo>
                        <a:pt x="405" y="374"/>
                      </a:moveTo>
                      <a:lnTo>
                        <a:pt x="426" y="353"/>
                      </a:lnTo>
                      <a:lnTo>
                        <a:pt x="447" y="374"/>
                      </a:lnTo>
                      <a:lnTo>
                        <a:pt x="426" y="393"/>
                      </a:lnTo>
                      <a:lnTo>
                        <a:pt x="405" y="374"/>
                      </a:lnTo>
                      <a:close/>
                      <a:moveTo>
                        <a:pt x="405" y="327"/>
                      </a:moveTo>
                      <a:lnTo>
                        <a:pt x="426" y="306"/>
                      </a:lnTo>
                      <a:lnTo>
                        <a:pt x="447" y="327"/>
                      </a:lnTo>
                      <a:lnTo>
                        <a:pt x="426" y="348"/>
                      </a:lnTo>
                      <a:lnTo>
                        <a:pt x="405" y="327"/>
                      </a:lnTo>
                      <a:close/>
                      <a:moveTo>
                        <a:pt x="405" y="283"/>
                      </a:moveTo>
                      <a:lnTo>
                        <a:pt x="426" y="262"/>
                      </a:lnTo>
                      <a:lnTo>
                        <a:pt x="447" y="283"/>
                      </a:lnTo>
                      <a:lnTo>
                        <a:pt x="426" y="302"/>
                      </a:lnTo>
                      <a:lnTo>
                        <a:pt x="405" y="283"/>
                      </a:lnTo>
                      <a:close/>
                      <a:moveTo>
                        <a:pt x="405" y="236"/>
                      </a:moveTo>
                      <a:lnTo>
                        <a:pt x="426" y="215"/>
                      </a:lnTo>
                      <a:lnTo>
                        <a:pt x="447" y="236"/>
                      </a:lnTo>
                      <a:lnTo>
                        <a:pt x="426" y="257"/>
                      </a:lnTo>
                      <a:lnTo>
                        <a:pt x="405" y="236"/>
                      </a:lnTo>
                      <a:close/>
                      <a:moveTo>
                        <a:pt x="405" y="190"/>
                      </a:moveTo>
                      <a:lnTo>
                        <a:pt x="426" y="171"/>
                      </a:lnTo>
                      <a:lnTo>
                        <a:pt x="447" y="190"/>
                      </a:lnTo>
                      <a:lnTo>
                        <a:pt x="426" y="211"/>
                      </a:lnTo>
                      <a:lnTo>
                        <a:pt x="405" y="190"/>
                      </a:lnTo>
                      <a:close/>
                      <a:moveTo>
                        <a:pt x="405" y="146"/>
                      </a:moveTo>
                      <a:lnTo>
                        <a:pt x="426" y="125"/>
                      </a:lnTo>
                      <a:lnTo>
                        <a:pt x="447" y="146"/>
                      </a:lnTo>
                      <a:lnTo>
                        <a:pt x="426" y="165"/>
                      </a:lnTo>
                      <a:lnTo>
                        <a:pt x="405" y="146"/>
                      </a:lnTo>
                      <a:close/>
                      <a:moveTo>
                        <a:pt x="405" y="99"/>
                      </a:moveTo>
                      <a:lnTo>
                        <a:pt x="426" y="80"/>
                      </a:lnTo>
                      <a:lnTo>
                        <a:pt x="447" y="99"/>
                      </a:lnTo>
                      <a:lnTo>
                        <a:pt x="426" y="120"/>
                      </a:lnTo>
                      <a:lnTo>
                        <a:pt x="405" y="99"/>
                      </a:lnTo>
                      <a:close/>
                      <a:moveTo>
                        <a:pt x="404" y="98"/>
                      </a:moveTo>
                      <a:lnTo>
                        <a:pt x="383" y="77"/>
                      </a:lnTo>
                      <a:lnTo>
                        <a:pt x="404" y="56"/>
                      </a:lnTo>
                      <a:lnTo>
                        <a:pt x="423" y="77"/>
                      </a:lnTo>
                      <a:lnTo>
                        <a:pt x="404" y="98"/>
                      </a:lnTo>
                      <a:close/>
                      <a:moveTo>
                        <a:pt x="401" y="99"/>
                      </a:moveTo>
                      <a:lnTo>
                        <a:pt x="380" y="120"/>
                      </a:lnTo>
                      <a:lnTo>
                        <a:pt x="360" y="99"/>
                      </a:lnTo>
                      <a:lnTo>
                        <a:pt x="380" y="80"/>
                      </a:lnTo>
                      <a:lnTo>
                        <a:pt x="401" y="99"/>
                      </a:lnTo>
                      <a:close/>
                      <a:moveTo>
                        <a:pt x="357" y="98"/>
                      </a:moveTo>
                      <a:lnTo>
                        <a:pt x="336" y="77"/>
                      </a:lnTo>
                      <a:lnTo>
                        <a:pt x="357" y="56"/>
                      </a:lnTo>
                      <a:lnTo>
                        <a:pt x="378" y="77"/>
                      </a:lnTo>
                      <a:lnTo>
                        <a:pt x="357" y="98"/>
                      </a:lnTo>
                      <a:close/>
                      <a:moveTo>
                        <a:pt x="355" y="99"/>
                      </a:moveTo>
                      <a:lnTo>
                        <a:pt x="335" y="120"/>
                      </a:lnTo>
                      <a:lnTo>
                        <a:pt x="314" y="99"/>
                      </a:lnTo>
                      <a:lnTo>
                        <a:pt x="335" y="80"/>
                      </a:lnTo>
                      <a:lnTo>
                        <a:pt x="355" y="99"/>
                      </a:lnTo>
                      <a:close/>
                      <a:moveTo>
                        <a:pt x="311" y="98"/>
                      </a:moveTo>
                      <a:lnTo>
                        <a:pt x="292" y="77"/>
                      </a:lnTo>
                      <a:lnTo>
                        <a:pt x="311" y="56"/>
                      </a:lnTo>
                      <a:lnTo>
                        <a:pt x="332" y="77"/>
                      </a:lnTo>
                      <a:lnTo>
                        <a:pt x="311" y="98"/>
                      </a:lnTo>
                      <a:close/>
                      <a:moveTo>
                        <a:pt x="310" y="99"/>
                      </a:moveTo>
                      <a:lnTo>
                        <a:pt x="289" y="120"/>
                      </a:lnTo>
                      <a:lnTo>
                        <a:pt x="268" y="99"/>
                      </a:lnTo>
                      <a:lnTo>
                        <a:pt x="289" y="80"/>
                      </a:lnTo>
                      <a:lnTo>
                        <a:pt x="310" y="99"/>
                      </a:lnTo>
                      <a:close/>
                      <a:moveTo>
                        <a:pt x="266" y="98"/>
                      </a:moveTo>
                      <a:lnTo>
                        <a:pt x="245" y="77"/>
                      </a:lnTo>
                      <a:lnTo>
                        <a:pt x="266" y="56"/>
                      </a:lnTo>
                      <a:lnTo>
                        <a:pt x="287" y="77"/>
                      </a:lnTo>
                      <a:lnTo>
                        <a:pt x="266" y="98"/>
                      </a:lnTo>
                      <a:close/>
                      <a:moveTo>
                        <a:pt x="264" y="99"/>
                      </a:moveTo>
                      <a:lnTo>
                        <a:pt x="244" y="120"/>
                      </a:lnTo>
                      <a:lnTo>
                        <a:pt x="223" y="99"/>
                      </a:lnTo>
                      <a:lnTo>
                        <a:pt x="244" y="80"/>
                      </a:lnTo>
                      <a:lnTo>
                        <a:pt x="264" y="99"/>
                      </a:lnTo>
                      <a:close/>
                      <a:moveTo>
                        <a:pt x="220" y="98"/>
                      </a:moveTo>
                      <a:lnTo>
                        <a:pt x="201" y="77"/>
                      </a:lnTo>
                      <a:lnTo>
                        <a:pt x="220" y="56"/>
                      </a:lnTo>
                      <a:lnTo>
                        <a:pt x="241" y="77"/>
                      </a:lnTo>
                      <a:lnTo>
                        <a:pt x="220" y="98"/>
                      </a:lnTo>
                      <a:close/>
                      <a:moveTo>
                        <a:pt x="219" y="99"/>
                      </a:moveTo>
                      <a:lnTo>
                        <a:pt x="198" y="120"/>
                      </a:lnTo>
                      <a:lnTo>
                        <a:pt x="177" y="99"/>
                      </a:lnTo>
                      <a:lnTo>
                        <a:pt x="198" y="80"/>
                      </a:lnTo>
                      <a:lnTo>
                        <a:pt x="219" y="99"/>
                      </a:lnTo>
                      <a:close/>
                      <a:moveTo>
                        <a:pt x="175" y="98"/>
                      </a:moveTo>
                      <a:lnTo>
                        <a:pt x="154" y="77"/>
                      </a:lnTo>
                      <a:lnTo>
                        <a:pt x="175" y="56"/>
                      </a:lnTo>
                      <a:lnTo>
                        <a:pt x="195" y="77"/>
                      </a:lnTo>
                      <a:lnTo>
                        <a:pt x="175" y="98"/>
                      </a:lnTo>
                      <a:close/>
                      <a:moveTo>
                        <a:pt x="173" y="99"/>
                      </a:moveTo>
                      <a:lnTo>
                        <a:pt x="152" y="120"/>
                      </a:lnTo>
                      <a:lnTo>
                        <a:pt x="132" y="99"/>
                      </a:lnTo>
                      <a:lnTo>
                        <a:pt x="152" y="80"/>
                      </a:lnTo>
                      <a:lnTo>
                        <a:pt x="173" y="99"/>
                      </a:lnTo>
                      <a:close/>
                      <a:moveTo>
                        <a:pt x="129" y="98"/>
                      </a:moveTo>
                      <a:lnTo>
                        <a:pt x="108" y="77"/>
                      </a:lnTo>
                      <a:lnTo>
                        <a:pt x="129" y="56"/>
                      </a:lnTo>
                      <a:lnTo>
                        <a:pt x="150" y="77"/>
                      </a:lnTo>
                      <a:lnTo>
                        <a:pt x="129" y="98"/>
                      </a:lnTo>
                      <a:close/>
                      <a:moveTo>
                        <a:pt x="126" y="99"/>
                      </a:moveTo>
                      <a:lnTo>
                        <a:pt x="107" y="120"/>
                      </a:lnTo>
                      <a:lnTo>
                        <a:pt x="86" y="99"/>
                      </a:lnTo>
                      <a:lnTo>
                        <a:pt x="107" y="80"/>
                      </a:lnTo>
                      <a:lnTo>
                        <a:pt x="126" y="99"/>
                      </a:lnTo>
                      <a:close/>
                      <a:moveTo>
                        <a:pt x="83" y="98"/>
                      </a:moveTo>
                      <a:lnTo>
                        <a:pt x="63" y="77"/>
                      </a:lnTo>
                      <a:lnTo>
                        <a:pt x="83" y="56"/>
                      </a:lnTo>
                      <a:lnTo>
                        <a:pt x="104" y="77"/>
                      </a:lnTo>
                      <a:lnTo>
                        <a:pt x="83" y="98"/>
                      </a:lnTo>
                      <a:close/>
                      <a:moveTo>
                        <a:pt x="82" y="99"/>
                      </a:moveTo>
                      <a:lnTo>
                        <a:pt x="61" y="120"/>
                      </a:lnTo>
                      <a:lnTo>
                        <a:pt x="40" y="99"/>
                      </a:lnTo>
                      <a:lnTo>
                        <a:pt x="61" y="80"/>
                      </a:lnTo>
                      <a:lnTo>
                        <a:pt x="82" y="99"/>
                      </a:lnTo>
                      <a:close/>
                      <a:moveTo>
                        <a:pt x="82" y="146"/>
                      </a:moveTo>
                      <a:lnTo>
                        <a:pt x="61" y="165"/>
                      </a:lnTo>
                      <a:lnTo>
                        <a:pt x="40" y="146"/>
                      </a:lnTo>
                      <a:lnTo>
                        <a:pt x="61" y="125"/>
                      </a:lnTo>
                      <a:lnTo>
                        <a:pt x="82" y="146"/>
                      </a:lnTo>
                      <a:close/>
                      <a:moveTo>
                        <a:pt x="82" y="190"/>
                      </a:moveTo>
                      <a:lnTo>
                        <a:pt x="61" y="211"/>
                      </a:lnTo>
                      <a:lnTo>
                        <a:pt x="40" y="190"/>
                      </a:lnTo>
                      <a:lnTo>
                        <a:pt x="61" y="171"/>
                      </a:lnTo>
                      <a:lnTo>
                        <a:pt x="82" y="190"/>
                      </a:lnTo>
                      <a:close/>
                      <a:moveTo>
                        <a:pt x="82" y="236"/>
                      </a:moveTo>
                      <a:lnTo>
                        <a:pt x="61" y="257"/>
                      </a:lnTo>
                      <a:lnTo>
                        <a:pt x="40" y="236"/>
                      </a:lnTo>
                      <a:lnTo>
                        <a:pt x="61" y="215"/>
                      </a:lnTo>
                      <a:lnTo>
                        <a:pt x="82" y="236"/>
                      </a:lnTo>
                      <a:close/>
                      <a:moveTo>
                        <a:pt x="82" y="283"/>
                      </a:moveTo>
                      <a:lnTo>
                        <a:pt x="61" y="302"/>
                      </a:lnTo>
                      <a:lnTo>
                        <a:pt x="40" y="283"/>
                      </a:lnTo>
                      <a:lnTo>
                        <a:pt x="61" y="262"/>
                      </a:lnTo>
                      <a:lnTo>
                        <a:pt x="82" y="283"/>
                      </a:lnTo>
                      <a:close/>
                      <a:moveTo>
                        <a:pt x="82" y="327"/>
                      </a:moveTo>
                      <a:lnTo>
                        <a:pt x="61" y="348"/>
                      </a:lnTo>
                      <a:lnTo>
                        <a:pt x="40" y="327"/>
                      </a:lnTo>
                      <a:lnTo>
                        <a:pt x="61" y="306"/>
                      </a:lnTo>
                      <a:lnTo>
                        <a:pt x="82" y="327"/>
                      </a:lnTo>
                      <a:close/>
                      <a:moveTo>
                        <a:pt x="82" y="374"/>
                      </a:moveTo>
                      <a:lnTo>
                        <a:pt x="61" y="393"/>
                      </a:lnTo>
                      <a:lnTo>
                        <a:pt x="40" y="374"/>
                      </a:lnTo>
                      <a:lnTo>
                        <a:pt x="61" y="353"/>
                      </a:lnTo>
                      <a:lnTo>
                        <a:pt x="82" y="374"/>
                      </a:lnTo>
                      <a:close/>
                      <a:moveTo>
                        <a:pt x="82" y="418"/>
                      </a:moveTo>
                      <a:lnTo>
                        <a:pt x="61" y="439"/>
                      </a:lnTo>
                      <a:lnTo>
                        <a:pt x="40" y="418"/>
                      </a:lnTo>
                      <a:lnTo>
                        <a:pt x="61" y="399"/>
                      </a:lnTo>
                      <a:lnTo>
                        <a:pt x="82" y="418"/>
                      </a:lnTo>
                      <a:close/>
                      <a:moveTo>
                        <a:pt x="83" y="421"/>
                      </a:moveTo>
                      <a:lnTo>
                        <a:pt x="104" y="442"/>
                      </a:lnTo>
                      <a:lnTo>
                        <a:pt x="83" y="462"/>
                      </a:lnTo>
                      <a:lnTo>
                        <a:pt x="63" y="442"/>
                      </a:lnTo>
                      <a:lnTo>
                        <a:pt x="83" y="421"/>
                      </a:lnTo>
                      <a:close/>
                      <a:moveTo>
                        <a:pt x="107" y="444"/>
                      </a:moveTo>
                      <a:lnTo>
                        <a:pt x="126" y="465"/>
                      </a:lnTo>
                      <a:lnTo>
                        <a:pt x="107" y="486"/>
                      </a:lnTo>
                      <a:lnTo>
                        <a:pt x="86" y="465"/>
                      </a:lnTo>
                      <a:lnTo>
                        <a:pt x="107" y="444"/>
                      </a:lnTo>
                      <a:close/>
                      <a:moveTo>
                        <a:pt x="108" y="442"/>
                      </a:moveTo>
                      <a:lnTo>
                        <a:pt x="129" y="421"/>
                      </a:lnTo>
                      <a:lnTo>
                        <a:pt x="150" y="442"/>
                      </a:lnTo>
                      <a:lnTo>
                        <a:pt x="129" y="462"/>
                      </a:lnTo>
                      <a:lnTo>
                        <a:pt x="108" y="442"/>
                      </a:lnTo>
                      <a:close/>
                      <a:moveTo>
                        <a:pt x="152" y="444"/>
                      </a:moveTo>
                      <a:lnTo>
                        <a:pt x="173" y="465"/>
                      </a:lnTo>
                      <a:lnTo>
                        <a:pt x="152" y="486"/>
                      </a:lnTo>
                      <a:lnTo>
                        <a:pt x="132" y="465"/>
                      </a:lnTo>
                      <a:lnTo>
                        <a:pt x="152" y="444"/>
                      </a:lnTo>
                      <a:close/>
                      <a:moveTo>
                        <a:pt x="154" y="442"/>
                      </a:moveTo>
                      <a:lnTo>
                        <a:pt x="175" y="421"/>
                      </a:lnTo>
                      <a:lnTo>
                        <a:pt x="195" y="442"/>
                      </a:lnTo>
                      <a:lnTo>
                        <a:pt x="175" y="462"/>
                      </a:lnTo>
                      <a:lnTo>
                        <a:pt x="154" y="442"/>
                      </a:lnTo>
                      <a:close/>
                      <a:moveTo>
                        <a:pt x="198" y="444"/>
                      </a:moveTo>
                      <a:lnTo>
                        <a:pt x="219" y="465"/>
                      </a:lnTo>
                      <a:lnTo>
                        <a:pt x="198" y="486"/>
                      </a:lnTo>
                      <a:lnTo>
                        <a:pt x="177" y="465"/>
                      </a:lnTo>
                      <a:lnTo>
                        <a:pt x="198" y="444"/>
                      </a:lnTo>
                      <a:close/>
                      <a:moveTo>
                        <a:pt x="201" y="442"/>
                      </a:moveTo>
                      <a:lnTo>
                        <a:pt x="220" y="421"/>
                      </a:lnTo>
                      <a:lnTo>
                        <a:pt x="241" y="442"/>
                      </a:lnTo>
                      <a:lnTo>
                        <a:pt x="220" y="462"/>
                      </a:lnTo>
                      <a:lnTo>
                        <a:pt x="201" y="442"/>
                      </a:lnTo>
                      <a:close/>
                      <a:moveTo>
                        <a:pt x="244" y="444"/>
                      </a:moveTo>
                      <a:lnTo>
                        <a:pt x="264" y="465"/>
                      </a:lnTo>
                      <a:lnTo>
                        <a:pt x="244" y="486"/>
                      </a:lnTo>
                      <a:lnTo>
                        <a:pt x="223" y="465"/>
                      </a:lnTo>
                      <a:lnTo>
                        <a:pt x="244" y="444"/>
                      </a:lnTo>
                      <a:close/>
                      <a:moveTo>
                        <a:pt x="245" y="442"/>
                      </a:moveTo>
                      <a:lnTo>
                        <a:pt x="266" y="421"/>
                      </a:lnTo>
                      <a:lnTo>
                        <a:pt x="287" y="442"/>
                      </a:lnTo>
                      <a:lnTo>
                        <a:pt x="266" y="462"/>
                      </a:lnTo>
                      <a:lnTo>
                        <a:pt x="245" y="442"/>
                      </a:lnTo>
                      <a:close/>
                      <a:moveTo>
                        <a:pt x="289" y="444"/>
                      </a:moveTo>
                      <a:lnTo>
                        <a:pt x="310" y="465"/>
                      </a:lnTo>
                      <a:lnTo>
                        <a:pt x="289" y="486"/>
                      </a:lnTo>
                      <a:lnTo>
                        <a:pt x="268" y="465"/>
                      </a:lnTo>
                      <a:lnTo>
                        <a:pt x="289" y="444"/>
                      </a:lnTo>
                      <a:close/>
                      <a:moveTo>
                        <a:pt x="292" y="442"/>
                      </a:moveTo>
                      <a:lnTo>
                        <a:pt x="311" y="421"/>
                      </a:lnTo>
                      <a:lnTo>
                        <a:pt x="332" y="442"/>
                      </a:lnTo>
                      <a:lnTo>
                        <a:pt x="311" y="462"/>
                      </a:lnTo>
                      <a:lnTo>
                        <a:pt x="292" y="442"/>
                      </a:lnTo>
                      <a:close/>
                      <a:moveTo>
                        <a:pt x="335" y="444"/>
                      </a:moveTo>
                      <a:lnTo>
                        <a:pt x="355" y="465"/>
                      </a:lnTo>
                      <a:lnTo>
                        <a:pt x="335" y="486"/>
                      </a:lnTo>
                      <a:lnTo>
                        <a:pt x="314" y="465"/>
                      </a:lnTo>
                      <a:lnTo>
                        <a:pt x="335" y="444"/>
                      </a:lnTo>
                      <a:close/>
                      <a:moveTo>
                        <a:pt x="336" y="442"/>
                      </a:moveTo>
                      <a:lnTo>
                        <a:pt x="357" y="421"/>
                      </a:lnTo>
                      <a:lnTo>
                        <a:pt x="378" y="442"/>
                      </a:lnTo>
                      <a:lnTo>
                        <a:pt x="357" y="462"/>
                      </a:lnTo>
                      <a:lnTo>
                        <a:pt x="336" y="442"/>
                      </a:lnTo>
                      <a:close/>
                      <a:moveTo>
                        <a:pt x="380" y="444"/>
                      </a:moveTo>
                      <a:lnTo>
                        <a:pt x="401" y="465"/>
                      </a:lnTo>
                      <a:lnTo>
                        <a:pt x="380" y="486"/>
                      </a:lnTo>
                      <a:lnTo>
                        <a:pt x="360" y="465"/>
                      </a:lnTo>
                      <a:lnTo>
                        <a:pt x="380" y="444"/>
                      </a:lnTo>
                      <a:close/>
                      <a:moveTo>
                        <a:pt x="383" y="442"/>
                      </a:moveTo>
                      <a:lnTo>
                        <a:pt x="404" y="421"/>
                      </a:lnTo>
                      <a:lnTo>
                        <a:pt x="423" y="442"/>
                      </a:lnTo>
                      <a:lnTo>
                        <a:pt x="404" y="462"/>
                      </a:lnTo>
                      <a:lnTo>
                        <a:pt x="383" y="442"/>
                      </a:lnTo>
                      <a:close/>
                      <a:moveTo>
                        <a:pt x="426" y="439"/>
                      </a:moveTo>
                      <a:lnTo>
                        <a:pt x="405" y="418"/>
                      </a:lnTo>
                      <a:lnTo>
                        <a:pt x="426" y="399"/>
                      </a:lnTo>
                      <a:lnTo>
                        <a:pt x="447" y="418"/>
                      </a:lnTo>
                      <a:lnTo>
                        <a:pt x="426" y="439"/>
                      </a:lnTo>
                      <a:close/>
                      <a:moveTo>
                        <a:pt x="469" y="396"/>
                      </a:moveTo>
                      <a:lnTo>
                        <a:pt x="448" y="417"/>
                      </a:lnTo>
                      <a:lnTo>
                        <a:pt x="429" y="396"/>
                      </a:lnTo>
                      <a:lnTo>
                        <a:pt x="448" y="375"/>
                      </a:lnTo>
                      <a:lnTo>
                        <a:pt x="469" y="396"/>
                      </a:lnTo>
                      <a:close/>
                      <a:moveTo>
                        <a:pt x="469" y="350"/>
                      </a:moveTo>
                      <a:lnTo>
                        <a:pt x="448" y="371"/>
                      </a:lnTo>
                      <a:lnTo>
                        <a:pt x="429" y="350"/>
                      </a:lnTo>
                      <a:lnTo>
                        <a:pt x="448" y="330"/>
                      </a:lnTo>
                      <a:lnTo>
                        <a:pt x="469" y="350"/>
                      </a:lnTo>
                      <a:close/>
                      <a:moveTo>
                        <a:pt x="469" y="305"/>
                      </a:moveTo>
                      <a:lnTo>
                        <a:pt x="448" y="326"/>
                      </a:lnTo>
                      <a:lnTo>
                        <a:pt x="429" y="305"/>
                      </a:lnTo>
                      <a:lnTo>
                        <a:pt x="448" y="284"/>
                      </a:lnTo>
                      <a:lnTo>
                        <a:pt x="469" y="305"/>
                      </a:lnTo>
                      <a:close/>
                      <a:moveTo>
                        <a:pt x="469" y="259"/>
                      </a:moveTo>
                      <a:lnTo>
                        <a:pt x="448" y="280"/>
                      </a:lnTo>
                      <a:lnTo>
                        <a:pt x="429" y="259"/>
                      </a:lnTo>
                      <a:lnTo>
                        <a:pt x="448" y="239"/>
                      </a:lnTo>
                      <a:lnTo>
                        <a:pt x="469" y="259"/>
                      </a:lnTo>
                      <a:close/>
                      <a:moveTo>
                        <a:pt x="469" y="214"/>
                      </a:moveTo>
                      <a:lnTo>
                        <a:pt x="448" y="234"/>
                      </a:lnTo>
                      <a:lnTo>
                        <a:pt x="429" y="214"/>
                      </a:lnTo>
                      <a:lnTo>
                        <a:pt x="448" y="193"/>
                      </a:lnTo>
                      <a:lnTo>
                        <a:pt x="469" y="214"/>
                      </a:lnTo>
                      <a:close/>
                      <a:moveTo>
                        <a:pt x="469" y="168"/>
                      </a:moveTo>
                      <a:lnTo>
                        <a:pt x="448" y="189"/>
                      </a:lnTo>
                      <a:lnTo>
                        <a:pt x="429" y="168"/>
                      </a:lnTo>
                      <a:lnTo>
                        <a:pt x="448" y="147"/>
                      </a:lnTo>
                      <a:lnTo>
                        <a:pt x="469" y="168"/>
                      </a:lnTo>
                      <a:close/>
                      <a:moveTo>
                        <a:pt x="469" y="122"/>
                      </a:moveTo>
                      <a:lnTo>
                        <a:pt x="448" y="143"/>
                      </a:lnTo>
                      <a:lnTo>
                        <a:pt x="429" y="122"/>
                      </a:lnTo>
                      <a:lnTo>
                        <a:pt x="448" y="102"/>
                      </a:lnTo>
                      <a:lnTo>
                        <a:pt x="469" y="122"/>
                      </a:lnTo>
                      <a:close/>
                      <a:moveTo>
                        <a:pt x="469" y="77"/>
                      </a:moveTo>
                      <a:lnTo>
                        <a:pt x="448" y="98"/>
                      </a:lnTo>
                      <a:lnTo>
                        <a:pt x="429" y="77"/>
                      </a:lnTo>
                      <a:lnTo>
                        <a:pt x="448" y="56"/>
                      </a:lnTo>
                      <a:lnTo>
                        <a:pt x="469" y="77"/>
                      </a:lnTo>
                      <a:close/>
                      <a:moveTo>
                        <a:pt x="448" y="11"/>
                      </a:moveTo>
                      <a:lnTo>
                        <a:pt x="469" y="31"/>
                      </a:lnTo>
                      <a:lnTo>
                        <a:pt x="448" y="52"/>
                      </a:lnTo>
                      <a:lnTo>
                        <a:pt x="429" y="31"/>
                      </a:lnTo>
                      <a:lnTo>
                        <a:pt x="448" y="11"/>
                      </a:lnTo>
                      <a:close/>
                      <a:moveTo>
                        <a:pt x="447" y="55"/>
                      </a:moveTo>
                      <a:lnTo>
                        <a:pt x="426" y="74"/>
                      </a:lnTo>
                      <a:lnTo>
                        <a:pt x="405" y="55"/>
                      </a:lnTo>
                      <a:lnTo>
                        <a:pt x="426" y="34"/>
                      </a:lnTo>
                      <a:lnTo>
                        <a:pt x="447" y="55"/>
                      </a:lnTo>
                      <a:close/>
                      <a:moveTo>
                        <a:pt x="404" y="11"/>
                      </a:moveTo>
                      <a:lnTo>
                        <a:pt x="423" y="31"/>
                      </a:lnTo>
                      <a:lnTo>
                        <a:pt x="404" y="52"/>
                      </a:lnTo>
                      <a:lnTo>
                        <a:pt x="383" y="31"/>
                      </a:lnTo>
                      <a:lnTo>
                        <a:pt x="404" y="11"/>
                      </a:lnTo>
                      <a:close/>
                      <a:moveTo>
                        <a:pt x="401" y="55"/>
                      </a:moveTo>
                      <a:lnTo>
                        <a:pt x="380" y="74"/>
                      </a:lnTo>
                      <a:lnTo>
                        <a:pt x="360" y="55"/>
                      </a:lnTo>
                      <a:lnTo>
                        <a:pt x="380" y="34"/>
                      </a:lnTo>
                      <a:lnTo>
                        <a:pt x="401" y="55"/>
                      </a:lnTo>
                      <a:close/>
                      <a:moveTo>
                        <a:pt x="357" y="11"/>
                      </a:moveTo>
                      <a:lnTo>
                        <a:pt x="378" y="31"/>
                      </a:lnTo>
                      <a:lnTo>
                        <a:pt x="357" y="52"/>
                      </a:lnTo>
                      <a:lnTo>
                        <a:pt x="336" y="31"/>
                      </a:lnTo>
                      <a:lnTo>
                        <a:pt x="357" y="11"/>
                      </a:lnTo>
                      <a:close/>
                      <a:moveTo>
                        <a:pt x="355" y="55"/>
                      </a:moveTo>
                      <a:lnTo>
                        <a:pt x="335" y="74"/>
                      </a:lnTo>
                      <a:lnTo>
                        <a:pt x="314" y="55"/>
                      </a:lnTo>
                      <a:lnTo>
                        <a:pt x="335" y="34"/>
                      </a:lnTo>
                      <a:lnTo>
                        <a:pt x="355" y="55"/>
                      </a:lnTo>
                      <a:close/>
                      <a:moveTo>
                        <a:pt x="311" y="11"/>
                      </a:moveTo>
                      <a:lnTo>
                        <a:pt x="332" y="31"/>
                      </a:lnTo>
                      <a:lnTo>
                        <a:pt x="311" y="52"/>
                      </a:lnTo>
                      <a:lnTo>
                        <a:pt x="292" y="31"/>
                      </a:lnTo>
                      <a:lnTo>
                        <a:pt x="311" y="11"/>
                      </a:lnTo>
                      <a:close/>
                      <a:moveTo>
                        <a:pt x="310" y="55"/>
                      </a:moveTo>
                      <a:lnTo>
                        <a:pt x="289" y="74"/>
                      </a:lnTo>
                      <a:lnTo>
                        <a:pt x="268" y="55"/>
                      </a:lnTo>
                      <a:lnTo>
                        <a:pt x="289" y="34"/>
                      </a:lnTo>
                      <a:lnTo>
                        <a:pt x="310" y="55"/>
                      </a:lnTo>
                      <a:close/>
                      <a:moveTo>
                        <a:pt x="266" y="11"/>
                      </a:moveTo>
                      <a:lnTo>
                        <a:pt x="287" y="31"/>
                      </a:lnTo>
                      <a:lnTo>
                        <a:pt x="266" y="52"/>
                      </a:lnTo>
                      <a:lnTo>
                        <a:pt x="245" y="31"/>
                      </a:lnTo>
                      <a:lnTo>
                        <a:pt x="266" y="11"/>
                      </a:lnTo>
                      <a:close/>
                      <a:moveTo>
                        <a:pt x="264" y="55"/>
                      </a:moveTo>
                      <a:lnTo>
                        <a:pt x="244" y="74"/>
                      </a:lnTo>
                      <a:lnTo>
                        <a:pt x="223" y="55"/>
                      </a:lnTo>
                      <a:lnTo>
                        <a:pt x="244" y="34"/>
                      </a:lnTo>
                      <a:lnTo>
                        <a:pt x="264" y="55"/>
                      </a:lnTo>
                      <a:close/>
                      <a:moveTo>
                        <a:pt x="220" y="11"/>
                      </a:moveTo>
                      <a:lnTo>
                        <a:pt x="241" y="31"/>
                      </a:lnTo>
                      <a:lnTo>
                        <a:pt x="220" y="52"/>
                      </a:lnTo>
                      <a:lnTo>
                        <a:pt x="201" y="31"/>
                      </a:lnTo>
                      <a:lnTo>
                        <a:pt x="220" y="11"/>
                      </a:lnTo>
                      <a:close/>
                      <a:moveTo>
                        <a:pt x="219" y="55"/>
                      </a:moveTo>
                      <a:lnTo>
                        <a:pt x="198" y="74"/>
                      </a:lnTo>
                      <a:lnTo>
                        <a:pt x="177" y="55"/>
                      </a:lnTo>
                      <a:lnTo>
                        <a:pt x="198" y="34"/>
                      </a:lnTo>
                      <a:lnTo>
                        <a:pt x="219" y="55"/>
                      </a:lnTo>
                      <a:close/>
                      <a:moveTo>
                        <a:pt x="175" y="11"/>
                      </a:moveTo>
                      <a:lnTo>
                        <a:pt x="195" y="31"/>
                      </a:lnTo>
                      <a:lnTo>
                        <a:pt x="175" y="52"/>
                      </a:lnTo>
                      <a:lnTo>
                        <a:pt x="154" y="31"/>
                      </a:lnTo>
                      <a:lnTo>
                        <a:pt x="175" y="11"/>
                      </a:lnTo>
                      <a:close/>
                      <a:moveTo>
                        <a:pt x="173" y="55"/>
                      </a:moveTo>
                      <a:lnTo>
                        <a:pt x="152" y="74"/>
                      </a:lnTo>
                      <a:lnTo>
                        <a:pt x="132" y="55"/>
                      </a:lnTo>
                      <a:lnTo>
                        <a:pt x="152" y="34"/>
                      </a:lnTo>
                      <a:lnTo>
                        <a:pt x="173" y="55"/>
                      </a:lnTo>
                      <a:close/>
                      <a:moveTo>
                        <a:pt x="129" y="11"/>
                      </a:moveTo>
                      <a:lnTo>
                        <a:pt x="150" y="31"/>
                      </a:lnTo>
                      <a:lnTo>
                        <a:pt x="129" y="52"/>
                      </a:lnTo>
                      <a:lnTo>
                        <a:pt x="108" y="31"/>
                      </a:lnTo>
                      <a:lnTo>
                        <a:pt x="129" y="11"/>
                      </a:lnTo>
                      <a:close/>
                      <a:moveTo>
                        <a:pt x="126" y="55"/>
                      </a:moveTo>
                      <a:lnTo>
                        <a:pt x="107" y="74"/>
                      </a:lnTo>
                      <a:lnTo>
                        <a:pt x="86" y="55"/>
                      </a:lnTo>
                      <a:lnTo>
                        <a:pt x="107" y="34"/>
                      </a:lnTo>
                      <a:lnTo>
                        <a:pt x="126" y="55"/>
                      </a:lnTo>
                      <a:close/>
                      <a:moveTo>
                        <a:pt x="83" y="11"/>
                      </a:moveTo>
                      <a:lnTo>
                        <a:pt x="104" y="31"/>
                      </a:lnTo>
                      <a:lnTo>
                        <a:pt x="83" y="52"/>
                      </a:lnTo>
                      <a:lnTo>
                        <a:pt x="63" y="31"/>
                      </a:lnTo>
                      <a:lnTo>
                        <a:pt x="83" y="11"/>
                      </a:lnTo>
                      <a:close/>
                      <a:moveTo>
                        <a:pt x="82" y="55"/>
                      </a:moveTo>
                      <a:lnTo>
                        <a:pt x="61" y="74"/>
                      </a:lnTo>
                      <a:lnTo>
                        <a:pt x="40" y="55"/>
                      </a:lnTo>
                      <a:lnTo>
                        <a:pt x="61" y="34"/>
                      </a:lnTo>
                      <a:lnTo>
                        <a:pt x="82" y="55"/>
                      </a:lnTo>
                      <a:close/>
                      <a:moveTo>
                        <a:pt x="17" y="31"/>
                      </a:moveTo>
                      <a:lnTo>
                        <a:pt x="38" y="11"/>
                      </a:lnTo>
                      <a:lnTo>
                        <a:pt x="59" y="31"/>
                      </a:lnTo>
                      <a:lnTo>
                        <a:pt x="38" y="52"/>
                      </a:lnTo>
                      <a:lnTo>
                        <a:pt x="17" y="31"/>
                      </a:lnTo>
                      <a:close/>
                      <a:moveTo>
                        <a:pt x="17" y="77"/>
                      </a:moveTo>
                      <a:lnTo>
                        <a:pt x="38" y="56"/>
                      </a:lnTo>
                      <a:lnTo>
                        <a:pt x="59" y="77"/>
                      </a:lnTo>
                      <a:lnTo>
                        <a:pt x="38" y="98"/>
                      </a:lnTo>
                      <a:lnTo>
                        <a:pt x="17" y="77"/>
                      </a:lnTo>
                      <a:close/>
                      <a:moveTo>
                        <a:pt x="17" y="122"/>
                      </a:moveTo>
                      <a:lnTo>
                        <a:pt x="38" y="102"/>
                      </a:lnTo>
                      <a:lnTo>
                        <a:pt x="59" y="122"/>
                      </a:lnTo>
                      <a:lnTo>
                        <a:pt x="38" y="143"/>
                      </a:lnTo>
                      <a:lnTo>
                        <a:pt x="17" y="122"/>
                      </a:lnTo>
                      <a:close/>
                      <a:moveTo>
                        <a:pt x="17" y="168"/>
                      </a:moveTo>
                      <a:lnTo>
                        <a:pt x="38" y="147"/>
                      </a:lnTo>
                      <a:lnTo>
                        <a:pt x="59" y="168"/>
                      </a:lnTo>
                      <a:lnTo>
                        <a:pt x="38" y="189"/>
                      </a:lnTo>
                      <a:lnTo>
                        <a:pt x="17" y="168"/>
                      </a:lnTo>
                      <a:close/>
                      <a:moveTo>
                        <a:pt x="17" y="214"/>
                      </a:moveTo>
                      <a:lnTo>
                        <a:pt x="38" y="193"/>
                      </a:lnTo>
                      <a:lnTo>
                        <a:pt x="59" y="214"/>
                      </a:lnTo>
                      <a:lnTo>
                        <a:pt x="38" y="234"/>
                      </a:lnTo>
                      <a:lnTo>
                        <a:pt x="17" y="214"/>
                      </a:lnTo>
                      <a:close/>
                      <a:moveTo>
                        <a:pt x="17" y="259"/>
                      </a:moveTo>
                      <a:lnTo>
                        <a:pt x="38" y="239"/>
                      </a:lnTo>
                      <a:lnTo>
                        <a:pt x="59" y="259"/>
                      </a:lnTo>
                      <a:lnTo>
                        <a:pt x="38" y="280"/>
                      </a:lnTo>
                      <a:lnTo>
                        <a:pt x="17" y="259"/>
                      </a:lnTo>
                      <a:close/>
                      <a:moveTo>
                        <a:pt x="17" y="305"/>
                      </a:moveTo>
                      <a:lnTo>
                        <a:pt x="38" y="284"/>
                      </a:lnTo>
                      <a:lnTo>
                        <a:pt x="59" y="305"/>
                      </a:lnTo>
                      <a:lnTo>
                        <a:pt x="38" y="326"/>
                      </a:lnTo>
                      <a:lnTo>
                        <a:pt x="17" y="305"/>
                      </a:lnTo>
                      <a:close/>
                      <a:moveTo>
                        <a:pt x="17" y="350"/>
                      </a:moveTo>
                      <a:lnTo>
                        <a:pt x="38" y="330"/>
                      </a:lnTo>
                      <a:lnTo>
                        <a:pt x="59" y="350"/>
                      </a:lnTo>
                      <a:lnTo>
                        <a:pt x="38" y="371"/>
                      </a:lnTo>
                      <a:lnTo>
                        <a:pt x="17" y="350"/>
                      </a:lnTo>
                      <a:close/>
                      <a:moveTo>
                        <a:pt x="17" y="396"/>
                      </a:moveTo>
                      <a:lnTo>
                        <a:pt x="38" y="375"/>
                      </a:lnTo>
                      <a:lnTo>
                        <a:pt x="59" y="396"/>
                      </a:lnTo>
                      <a:lnTo>
                        <a:pt x="38" y="417"/>
                      </a:lnTo>
                      <a:lnTo>
                        <a:pt x="17" y="396"/>
                      </a:lnTo>
                      <a:close/>
                      <a:moveTo>
                        <a:pt x="17" y="442"/>
                      </a:moveTo>
                      <a:lnTo>
                        <a:pt x="38" y="421"/>
                      </a:lnTo>
                      <a:lnTo>
                        <a:pt x="59" y="442"/>
                      </a:lnTo>
                      <a:lnTo>
                        <a:pt x="38" y="462"/>
                      </a:lnTo>
                      <a:lnTo>
                        <a:pt x="17" y="442"/>
                      </a:lnTo>
                      <a:close/>
                      <a:moveTo>
                        <a:pt x="40" y="465"/>
                      </a:moveTo>
                      <a:lnTo>
                        <a:pt x="61" y="444"/>
                      </a:lnTo>
                      <a:lnTo>
                        <a:pt x="82" y="465"/>
                      </a:lnTo>
                      <a:lnTo>
                        <a:pt x="61" y="486"/>
                      </a:lnTo>
                      <a:lnTo>
                        <a:pt x="40" y="465"/>
                      </a:lnTo>
                      <a:close/>
                      <a:moveTo>
                        <a:pt x="61" y="530"/>
                      </a:moveTo>
                      <a:lnTo>
                        <a:pt x="40" y="511"/>
                      </a:lnTo>
                      <a:lnTo>
                        <a:pt x="61" y="490"/>
                      </a:lnTo>
                      <a:lnTo>
                        <a:pt x="82" y="511"/>
                      </a:lnTo>
                      <a:lnTo>
                        <a:pt x="61" y="530"/>
                      </a:lnTo>
                      <a:close/>
                      <a:moveTo>
                        <a:pt x="63" y="487"/>
                      </a:moveTo>
                      <a:lnTo>
                        <a:pt x="83" y="467"/>
                      </a:lnTo>
                      <a:lnTo>
                        <a:pt x="104" y="487"/>
                      </a:lnTo>
                      <a:lnTo>
                        <a:pt x="83" y="508"/>
                      </a:lnTo>
                      <a:lnTo>
                        <a:pt x="63" y="487"/>
                      </a:lnTo>
                      <a:close/>
                      <a:moveTo>
                        <a:pt x="107" y="530"/>
                      </a:moveTo>
                      <a:lnTo>
                        <a:pt x="86" y="511"/>
                      </a:lnTo>
                      <a:lnTo>
                        <a:pt x="107" y="490"/>
                      </a:lnTo>
                      <a:lnTo>
                        <a:pt x="126" y="511"/>
                      </a:lnTo>
                      <a:lnTo>
                        <a:pt x="107" y="530"/>
                      </a:lnTo>
                      <a:close/>
                      <a:moveTo>
                        <a:pt x="108" y="487"/>
                      </a:moveTo>
                      <a:lnTo>
                        <a:pt x="129" y="467"/>
                      </a:lnTo>
                      <a:lnTo>
                        <a:pt x="150" y="487"/>
                      </a:lnTo>
                      <a:lnTo>
                        <a:pt x="129" y="508"/>
                      </a:lnTo>
                      <a:lnTo>
                        <a:pt x="108" y="487"/>
                      </a:lnTo>
                      <a:close/>
                      <a:moveTo>
                        <a:pt x="152" y="530"/>
                      </a:moveTo>
                      <a:lnTo>
                        <a:pt x="132" y="511"/>
                      </a:lnTo>
                      <a:lnTo>
                        <a:pt x="152" y="490"/>
                      </a:lnTo>
                      <a:lnTo>
                        <a:pt x="173" y="511"/>
                      </a:lnTo>
                      <a:lnTo>
                        <a:pt x="152" y="530"/>
                      </a:lnTo>
                      <a:close/>
                      <a:moveTo>
                        <a:pt x="154" y="487"/>
                      </a:moveTo>
                      <a:lnTo>
                        <a:pt x="175" y="467"/>
                      </a:lnTo>
                      <a:lnTo>
                        <a:pt x="195" y="487"/>
                      </a:lnTo>
                      <a:lnTo>
                        <a:pt x="175" y="508"/>
                      </a:lnTo>
                      <a:lnTo>
                        <a:pt x="154" y="487"/>
                      </a:lnTo>
                      <a:close/>
                      <a:moveTo>
                        <a:pt x="198" y="530"/>
                      </a:moveTo>
                      <a:lnTo>
                        <a:pt x="177" y="511"/>
                      </a:lnTo>
                      <a:lnTo>
                        <a:pt x="198" y="490"/>
                      </a:lnTo>
                      <a:lnTo>
                        <a:pt x="219" y="511"/>
                      </a:lnTo>
                      <a:lnTo>
                        <a:pt x="198" y="530"/>
                      </a:lnTo>
                      <a:close/>
                      <a:moveTo>
                        <a:pt x="201" y="487"/>
                      </a:moveTo>
                      <a:lnTo>
                        <a:pt x="220" y="467"/>
                      </a:lnTo>
                      <a:lnTo>
                        <a:pt x="241" y="487"/>
                      </a:lnTo>
                      <a:lnTo>
                        <a:pt x="220" y="508"/>
                      </a:lnTo>
                      <a:lnTo>
                        <a:pt x="201" y="487"/>
                      </a:lnTo>
                      <a:close/>
                      <a:moveTo>
                        <a:pt x="244" y="530"/>
                      </a:moveTo>
                      <a:lnTo>
                        <a:pt x="223" y="511"/>
                      </a:lnTo>
                      <a:lnTo>
                        <a:pt x="244" y="490"/>
                      </a:lnTo>
                      <a:lnTo>
                        <a:pt x="264" y="511"/>
                      </a:lnTo>
                      <a:lnTo>
                        <a:pt x="244" y="530"/>
                      </a:lnTo>
                      <a:close/>
                      <a:moveTo>
                        <a:pt x="245" y="487"/>
                      </a:moveTo>
                      <a:lnTo>
                        <a:pt x="266" y="467"/>
                      </a:lnTo>
                      <a:lnTo>
                        <a:pt x="287" y="487"/>
                      </a:lnTo>
                      <a:lnTo>
                        <a:pt x="266" y="508"/>
                      </a:lnTo>
                      <a:lnTo>
                        <a:pt x="245" y="487"/>
                      </a:lnTo>
                      <a:close/>
                      <a:moveTo>
                        <a:pt x="289" y="530"/>
                      </a:moveTo>
                      <a:lnTo>
                        <a:pt x="268" y="511"/>
                      </a:lnTo>
                      <a:lnTo>
                        <a:pt x="289" y="490"/>
                      </a:lnTo>
                      <a:lnTo>
                        <a:pt x="310" y="511"/>
                      </a:lnTo>
                      <a:lnTo>
                        <a:pt x="289" y="530"/>
                      </a:lnTo>
                      <a:close/>
                      <a:moveTo>
                        <a:pt x="292" y="487"/>
                      </a:moveTo>
                      <a:lnTo>
                        <a:pt x="311" y="467"/>
                      </a:lnTo>
                      <a:lnTo>
                        <a:pt x="332" y="487"/>
                      </a:lnTo>
                      <a:lnTo>
                        <a:pt x="311" y="508"/>
                      </a:lnTo>
                      <a:lnTo>
                        <a:pt x="292" y="487"/>
                      </a:lnTo>
                      <a:close/>
                      <a:moveTo>
                        <a:pt x="335" y="530"/>
                      </a:moveTo>
                      <a:lnTo>
                        <a:pt x="314" y="511"/>
                      </a:lnTo>
                      <a:lnTo>
                        <a:pt x="335" y="490"/>
                      </a:lnTo>
                      <a:lnTo>
                        <a:pt x="355" y="511"/>
                      </a:lnTo>
                      <a:lnTo>
                        <a:pt x="335" y="530"/>
                      </a:lnTo>
                      <a:close/>
                      <a:moveTo>
                        <a:pt x="336" y="487"/>
                      </a:moveTo>
                      <a:lnTo>
                        <a:pt x="357" y="467"/>
                      </a:lnTo>
                      <a:lnTo>
                        <a:pt x="378" y="487"/>
                      </a:lnTo>
                      <a:lnTo>
                        <a:pt x="357" y="508"/>
                      </a:lnTo>
                      <a:lnTo>
                        <a:pt x="336" y="487"/>
                      </a:lnTo>
                      <a:close/>
                      <a:moveTo>
                        <a:pt x="380" y="530"/>
                      </a:moveTo>
                      <a:lnTo>
                        <a:pt x="360" y="511"/>
                      </a:lnTo>
                      <a:lnTo>
                        <a:pt x="380" y="490"/>
                      </a:lnTo>
                      <a:lnTo>
                        <a:pt x="401" y="511"/>
                      </a:lnTo>
                      <a:lnTo>
                        <a:pt x="380" y="530"/>
                      </a:lnTo>
                      <a:close/>
                      <a:moveTo>
                        <a:pt x="383" y="487"/>
                      </a:moveTo>
                      <a:lnTo>
                        <a:pt x="404" y="467"/>
                      </a:lnTo>
                      <a:lnTo>
                        <a:pt x="423" y="487"/>
                      </a:lnTo>
                      <a:lnTo>
                        <a:pt x="404" y="508"/>
                      </a:lnTo>
                      <a:lnTo>
                        <a:pt x="383" y="487"/>
                      </a:lnTo>
                      <a:close/>
                      <a:moveTo>
                        <a:pt x="426" y="530"/>
                      </a:moveTo>
                      <a:lnTo>
                        <a:pt x="405" y="511"/>
                      </a:lnTo>
                      <a:lnTo>
                        <a:pt x="426" y="490"/>
                      </a:lnTo>
                      <a:lnTo>
                        <a:pt x="447" y="511"/>
                      </a:lnTo>
                      <a:lnTo>
                        <a:pt x="426" y="530"/>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8" name="Freeform 14"/>
                <p:cNvSpPr>
                  <a:spLocks/>
                </p:cNvSpPr>
                <p:nvPr/>
              </p:nvSpPr>
              <p:spPr bwMode="auto">
                <a:xfrm>
                  <a:off x="8067675" y="5065713"/>
                  <a:ext cx="4763" cy="4763"/>
                </a:xfrm>
                <a:custGeom>
                  <a:avLst/>
                  <a:gdLst>
                    <a:gd name="T0" fmla="*/ 3 w 3"/>
                    <a:gd name="T1" fmla="*/ 3 h 3"/>
                    <a:gd name="T2" fmla="*/ 3 w 3"/>
                    <a:gd name="T3" fmla="*/ 0 h 3"/>
                    <a:gd name="T4" fmla="*/ 0 w 3"/>
                    <a:gd name="T5" fmla="*/ 0 h 3"/>
                    <a:gd name="T6" fmla="*/ 3 w 3"/>
                    <a:gd name="T7" fmla="*/ 3 h 3"/>
                  </a:gdLst>
                  <a:ahLst/>
                  <a:cxnLst>
                    <a:cxn ang="0">
                      <a:pos x="T0" y="T1"/>
                    </a:cxn>
                    <a:cxn ang="0">
                      <a:pos x="T2" y="T3"/>
                    </a:cxn>
                    <a:cxn ang="0">
                      <a:pos x="T4" y="T5"/>
                    </a:cxn>
                    <a:cxn ang="0">
                      <a:pos x="T6" y="T7"/>
                    </a:cxn>
                  </a:cxnLst>
                  <a:rect l="0" t="0" r="r" b="b"/>
                  <a:pathLst>
                    <a:path w="3" h="3">
                      <a:moveTo>
                        <a:pt x="3" y="3"/>
                      </a:moveTo>
                      <a:lnTo>
                        <a:pt x="3" y="0"/>
                      </a:lnTo>
                      <a:lnTo>
                        <a:pt x="0" y="0"/>
                      </a:lnTo>
                      <a:lnTo>
                        <a:pt x="3" y="3"/>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39" name="Freeform 15"/>
                <p:cNvSpPr>
                  <a:spLocks/>
                </p:cNvSpPr>
                <p:nvPr/>
              </p:nvSpPr>
              <p:spPr bwMode="auto">
                <a:xfrm>
                  <a:off x="7945438" y="5076826"/>
                  <a:ext cx="31750" cy="131763"/>
                </a:xfrm>
                <a:custGeom>
                  <a:avLst/>
                  <a:gdLst>
                    <a:gd name="T0" fmla="*/ 4 w 14"/>
                    <a:gd name="T1" fmla="*/ 54 h 59"/>
                    <a:gd name="T2" fmla="*/ 14 w 14"/>
                    <a:gd name="T3" fmla="*/ 59 h 59"/>
                    <a:gd name="T4" fmla="*/ 14 w 14"/>
                    <a:gd name="T5" fmla="*/ 4 h 59"/>
                    <a:gd name="T6" fmla="*/ 0 w 14"/>
                    <a:gd name="T7" fmla="*/ 0 h 59"/>
                    <a:gd name="T8" fmla="*/ 0 w 14"/>
                    <a:gd name="T9" fmla="*/ 52 h 59"/>
                    <a:gd name="T10" fmla="*/ 4 w 14"/>
                    <a:gd name="T11" fmla="*/ 54 h 59"/>
                  </a:gdLst>
                  <a:ahLst/>
                  <a:cxnLst>
                    <a:cxn ang="0">
                      <a:pos x="T0" y="T1"/>
                    </a:cxn>
                    <a:cxn ang="0">
                      <a:pos x="T2" y="T3"/>
                    </a:cxn>
                    <a:cxn ang="0">
                      <a:pos x="T4" y="T5"/>
                    </a:cxn>
                    <a:cxn ang="0">
                      <a:pos x="T6" y="T7"/>
                    </a:cxn>
                    <a:cxn ang="0">
                      <a:pos x="T8" y="T9"/>
                    </a:cxn>
                    <a:cxn ang="0">
                      <a:pos x="T10" y="T11"/>
                    </a:cxn>
                  </a:cxnLst>
                  <a:rect l="0" t="0" r="r" b="b"/>
                  <a:pathLst>
                    <a:path w="14" h="59">
                      <a:moveTo>
                        <a:pt x="4" y="54"/>
                      </a:moveTo>
                      <a:cubicBezTo>
                        <a:pt x="8" y="55"/>
                        <a:pt x="11" y="57"/>
                        <a:pt x="14" y="59"/>
                      </a:cubicBezTo>
                      <a:cubicBezTo>
                        <a:pt x="14" y="4"/>
                        <a:pt x="14" y="4"/>
                        <a:pt x="14" y="4"/>
                      </a:cubicBezTo>
                      <a:cubicBezTo>
                        <a:pt x="10" y="3"/>
                        <a:pt x="5" y="2"/>
                        <a:pt x="0" y="0"/>
                      </a:cubicBezTo>
                      <a:cubicBezTo>
                        <a:pt x="0" y="52"/>
                        <a:pt x="0" y="52"/>
                        <a:pt x="0" y="52"/>
                      </a:cubicBezTo>
                      <a:cubicBezTo>
                        <a:pt x="1" y="52"/>
                        <a:pt x="2" y="53"/>
                        <a:pt x="4" y="54"/>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0" name="Freeform 16"/>
                <p:cNvSpPr>
                  <a:spLocks/>
                </p:cNvSpPr>
                <p:nvPr/>
              </p:nvSpPr>
              <p:spPr bwMode="auto">
                <a:xfrm>
                  <a:off x="7627938" y="5392738"/>
                  <a:ext cx="50800" cy="144463"/>
                </a:xfrm>
                <a:custGeom>
                  <a:avLst/>
                  <a:gdLst>
                    <a:gd name="T0" fmla="*/ 0 w 23"/>
                    <a:gd name="T1" fmla="*/ 0 h 65"/>
                    <a:gd name="T2" fmla="*/ 0 w 23"/>
                    <a:gd name="T3" fmla="*/ 56 h 65"/>
                    <a:gd name="T4" fmla="*/ 9 w 23"/>
                    <a:gd name="T5" fmla="*/ 61 h 65"/>
                    <a:gd name="T6" fmla="*/ 23 w 23"/>
                    <a:gd name="T7" fmla="*/ 65 h 65"/>
                    <a:gd name="T8" fmla="*/ 23 w 23"/>
                    <a:gd name="T9" fmla="*/ 13 h 65"/>
                    <a:gd name="T10" fmla="*/ 0 w 23"/>
                    <a:gd name="T11" fmla="*/ 0 h 65"/>
                  </a:gdLst>
                  <a:ahLst/>
                  <a:cxnLst>
                    <a:cxn ang="0">
                      <a:pos x="T0" y="T1"/>
                    </a:cxn>
                    <a:cxn ang="0">
                      <a:pos x="T2" y="T3"/>
                    </a:cxn>
                    <a:cxn ang="0">
                      <a:pos x="T4" y="T5"/>
                    </a:cxn>
                    <a:cxn ang="0">
                      <a:pos x="T6" y="T7"/>
                    </a:cxn>
                    <a:cxn ang="0">
                      <a:pos x="T8" y="T9"/>
                    </a:cxn>
                    <a:cxn ang="0">
                      <a:pos x="T10" y="T11"/>
                    </a:cxn>
                  </a:cxnLst>
                  <a:rect l="0" t="0" r="r" b="b"/>
                  <a:pathLst>
                    <a:path w="23" h="65">
                      <a:moveTo>
                        <a:pt x="0" y="0"/>
                      </a:moveTo>
                      <a:cubicBezTo>
                        <a:pt x="0" y="56"/>
                        <a:pt x="0" y="56"/>
                        <a:pt x="0" y="56"/>
                      </a:cubicBezTo>
                      <a:cubicBezTo>
                        <a:pt x="2" y="58"/>
                        <a:pt x="5" y="60"/>
                        <a:pt x="9" y="61"/>
                      </a:cubicBezTo>
                      <a:cubicBezTo>
                        <a:pt x="13" y="62"/>
                        <a:pt x="18" y="64"/>
                        <a:pt x="23" y="65"/>
                      </a:cubicBezTo>
                      <a:cubicBezTo>
                        <a:pt x="23" y="13"/>
                        <a:pt x="23" y="13"/>
                        <a:pt x="23" y="13"/>
                      </a:cubicBezTo>
                      <a:cubicBezTo>
                        <a:pt x="15" y="10"/>
                        <a:pt x="8" y="5"/>
                        <a:pt x="0" y="0"/>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1" name="Freeform 17"/>
                <p:cNvSpPr>
                  <a:spLocks/>
                </p:cNvSpPr>
                <p:nvPr/>
              </p:nvSpPr>
              <p:spPr bwMode="auto">
                <a:xfrm>
                  <a:off x="7621588" y="5103813"/>
                  <a:ext cx="57150" cy="222250"/>
                </a:xfrm>
                <a:custGeom>
                  <a:avLst/>
                  <a:gdLst>
                    <a:gd name="T0" fmla="*/ 17 w 26"/>
                    <a:gd name="T1" fmla="*/ 8 h 100"/>
                    <a:gd name="T2" fmla="*/ 5 w 26"/>
                    <a:gd name="T3" fmla="*/ 27 h 100"/>
                    <a:gd name="T4" fmla="*/ 0 w 26"/>
                    <a:gd name="T5" fmla="*/ 51 h 100"/>
                    <a:gd name="T6" fmla="*/ 3 w 26"/>
                    <a:gd name="T7" fmla="*/ 69 h 100"/>
                    <a:gd name="T8" fmla="*/ 12 w 26"/>
                    <a:gd name="T9" fmla="*/ 86 h 100"/>
                    <a:gd name="T10" fmla="*/ 26 w 26"/>
                    <a:gd name="T11" fmla="*/ 100 h 100"/>
                    <a:gd name="T12" fmla="*/ 26 w 26"/>
                    <a:gd name="T13" fmla="*/ 0 h 100"/>
                    <a:gd name="T14" fmla="*/ 17 w 26"/>
                    <a:gd name="T15" fmla="*/ 8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0">
                      <a:moveTo>
                        <a:pt x="17" y="8"/>
                      </a:moveTo>
                      <a:cubicBezTo>
                        <a:pt x="11" y="14"/>
                        <a:pt x="7" y="20"/>
                        <a:pt x="5" y="27"/>
                      </a:cubicBezTo>
                      <a:cubicBezTo>
                        <a:pt x="2" y="34"/>
                        <a:pt x="0" y="42"/>
                        <a:pt x="0" y="51"/>
                      </a:cubicBezTo>
                      <a:cubicBezTo>
                        <a:pt x="0" y="57"/>
                        <a:pt x="1" y="63"/>
                        <a:pt x="3" y="69"/>
                      </a:cubicBezTo>
                      <a:cubicBezTo>
                        <a:pt x="5" y="75"/>
                        <a:pt x="8" y="81"/>
                        <a:pt x="12" y="86"/>
                      </a:cubicBezTo>
                      <a:cubicBezTo>
                        <a:pt x="15" y="91"/>
                        <a:pt x="20" y="96"/>
                        <a:pt x="26" y="100"/>
                      </a:cubicBezTo>
                      <a:cubicBezTo>
                        <a:pt x="26" y="0"/>
                        <a:pt x="26" y="0"/>
                        <a:pt x="26" y="0"/>
                      </a:cubicBezTo>
                      <a:cubicBezTo>
                        <a:pt x="22" y="3"/>
                        <a:pt x="19" y="5"/>
                        <a:pt x="17" y="8"/>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2" name="Freeform 18"/>
                <p:cNvSpPr>
                  <a:spLocks/>
                </p:cNvSpPr>
                <p:nvPr/>
              </p:nvSpPr>
              <p:spPr bwMode="auto">
                <a:xfrm>
                  <a:off x="7859713" y="5194301"/>
                  <a:ext cx="73025" cy="360363"/>
                </a:xfrm>
                <a:custGeom>
                  <a:avLst/>
                  <a:gdLst>
                    <a:gd name="T0" fmla="*/ 28 w 33"/>
                    <a:gd name="T1" fmla="*/ 14 h 162"/>
                    <a:gd name="T2" fmla="*/ 1 w 33"/>
                    <a:gd name="T3" fmla="*/ 0 h 162"/>
                    <a:gd name="T4" fmla="*/ 0 w 33"/>
                    <a:gd name="T5" fmla="*/ 0 h 162"/>
                    <a:gd name="T6" fmla="*/ 0 w 33"/>
                    <a:gd name="T7" fmla="*/ 162 h 162"/>
                    <a:gd name="T8" fmla="*/ 5 w 33"/>
                    <a:gd name="T9" fmla="*/ 162 h 162"/>
                    <a:gd name="T10" fmla="*/ 5 w 33"/>
                    <a:gd name="T11" fmla="*/ 127 h 162"/>
                    <a:gd name="T12" fmla="*/ 31 w 33"/>
                    <a:gd name="T13" fmla="*/ 116 h 162"/>
                    <a:gd name="T14" fmla="*/ 33 w 33"/>
                    <a:gd name="T15" fmla="*/ 114 h 162"/>
                    <a:gd name="T16" fmla="*/ 33 w 33"/>
                    <a:gd name="T17" fmla="*/ 18 h 162"/>
                    <a:gd name="T18" fmla="*/ 28 w 33"/>
                    <a:gd name="T19"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62">
                      <a:moveTo>
                        <a:pt x="28" y="14"/>
                      </a:moveTo>
                      <a:cubicBezTo>
                        <a:pt x="21" y="9"/>
                        <a:pt x="12" y="5"/>
                        <a:pt x="1" y="0"/>
                      </a:cubicBezTo>
                      <a:cubicBezTo>
                        <a:pt x="1" y="0"/>
                        <a:pt x="1" y="0"/>
                        <a:pt x="0" y="0"/>
                      </a:cubicBezTo>
                      <a:cubicBezTo>
                        <a:pt x="0" y="162"/>
                        <a:pt x="0" y="162"/>
                        <a:pt x="0" y="162"/>
                      </a:cubicBezTo>
                      <a:cubicBezTo>
                        <a:pt x="5" y="162"/>
                        <a:pt x="5" y="162"/>
                        <a:pt x="5" y="162"/>
                      </a:cubicBezTo>
                      <a:cubicBezTo>
                        <a:pt x="5" y="127"/>
                        <a:pt x="5" y="127"/>
                        <a:pt x="5" y="127"/>
                      </a:cubicBezTo>
                      <a:cubicBezTo>
                        <a:pt x="15" y="125"/>
                        <a:pt x="24" y="121"/>
                        <a:pt x="31" y="116"/>
                      </a:cubicBezTo>
                      <a:cubicBezTo>
                        <a:pt x="32" y="115"/>
                        <a:pt x="33" y="115"/>
                        <a:pt x="33" y="114"/>
                      </a:cubicBezTo>
                      <a:cubicBezTo>
                        <a:pt x="33" y="18"/>
                        <a:pt x="33" y="18"/>
                        <a:pt x="33" y="18"/>
                      </a:cubicBezTo>
                      <a:cubicBezTo>
                        <a:pt x="32" y="17"/>
                        <a:pt x="30" y="15"/>
                        <a:pt x="28" y="14"/>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3" name="Freeform 19"/>
                <p:cNvSpPr>
                  <a:spLocks/>
                </p:cNvSpPr>
                <p:nvPr/>
              </p:nvSpPr>
              <p:spPr bwMode="auto">
                <a:xfrm>
                  <a:off x="7859713" y="4948238"/>
                  <a:ext cx="73025" cy="184150"/>
                </a:xfrm>
                <a:custGeom>
                  <a:avLst/>
                  <a:gdLst>
                    <a:gd name="T0" fmla="*/ 9 w 33"/>
                    <a:gd name="T1" fmla="*/ 76 h 83"/>
                    <a:gd name="T2" fmla="*/ 24 w 33"/>
                    <a:gd name="T3" fmla="*/ 80 h 83"/>
                    <a:gd name="T4" fmla="*/ 33 w 33"/>
                    <a:gd name="T5" fmla="*/ 83 h 83"/>
                    <a:gd name="T6" fmla="*/ 33 w 33"/>
                    <a:gd name="T7" fmla="*/ 32 h 83"/>
                    <a:gd name="T8" fmla="*/ 29 w 33"/>
                    <a:gd name="T9" fmla="*/ 31 h 83"/>
                    <a:gd name="T10" fmla="*/ 5 w 33"/>
                    <a:gd name="T11" fmla="*/ 29 h 83"/>
                    <a:gd name="T12" fmla="*/ 5 w 33"/>
                    <a:gd name="T13" fmla="*/ 0 h 83"/>
                    <a:gd name="T14" fmla="*/ 0 w 33"/>
                    <a:gd name="T15" fmla="*/ 0 h 83"/>
                    <a:gd name="T16" fmla="*/ 0 w 33"/>
                    <a:gd name="T17" fmla="*/ 75 h 83"/>
                    <a:gd name="T18" fmla="*/ 9 w 33"/>
                    <a:gd name="T19" fmla="*/ 7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83">
                      <a:moveTo>
                        <a:pt x="9" y="76"/>
                      </a:moveTo>
                      <a:cubicBezTo>
                        <a:pt x="15" y="77"/>
                        <a:pt x="20" y="78"/>
                        <a:pt x="24" y="80"/>
                      </a:cubicBezTo>
                      <a:cubicBezTo>
                        <a:pt x="27" y="81"/>
                        <a:pt x="30" y="82"/>
                        <a:pt x="33" y="83"/>
                      </a:cubicBezTo>
                      <a:cubicBezTo>
                        <a:pt x="33" y="32"/>
                        <a:pt x="33" y="32"/>
                        <a:pt x="33" y="32"/>
                      </a:cubicBezTo>
                      <a:cubicBezTo>
                        <a:pt x="32" y="32"/>
                        <a:pt x="31" y="32"/>
                        <a:pt x="29" y="31"/>
                      </a:cubicBezTo>
                      <a:cubicBezTo>
                        <a:pt x="22" y="30"/>
                        <a:pt x="14" y="29"/>
                        <a:pt x="5" y="29"/>
                      </a:cubicBezTo>
                      <a:cubicBezTo>
                        <a:pt x="5" y="0"/>
                        <a:pt x="5" y="0"/>
                        <a:pt x="5" y="0"/>
                      </a:cubicBezTo>
                      <a:cubicBezTo>
                        <a:pt x="0" y="0"/>
                        <a:pt x="0" y="0"/>
                        <a:pt x="0" y="0"/>
                      </a:cubicBezTo>
                      <a:cubicBezTo>
                        <a:pt x="0" y="75"/>
                        <a:pt x="0" y="75"/>
                        <a:pt x="0" y="75"/>
                      </a:cubicBezTo>
                      <a:cubicBezTo>
                        <a:pt x="3" y="75"/>
                        <a:pt x="6" y="76"/>
                        <a:pt x="9" y="76"/>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4" name="Freeform 20"/>
                <p:cNvSpPr>
                  <a:spLocks/>
                </p:cNvSpPr>
                <p:nvPr/>
              </p:nvSpPr>
              <p:spPr bwMode="auto">
                <a:xfrm>
                  <a:off x="7775575" y="5008563"/>
                  <a:ext cx="73025" cy="606425"/>
                </a:xfrm>
                <a:custGeom>
                  <a:avLst/>
                  <a:gdLst>
                    <a:gd name="T0" fmla="*/ 19 w 33"/>
                    <a:gd name="T1" fmla="*/ 104 h 273"/>
                    <a:gd name="T2" fmla="*/ 11 w 33"/>
                    <a:gd name="T3" fmla="*/ 98 h 273"/>
                    <a:gd name="T4" fmla="*/ 8 w 33"/>
                    <a:gd name="T5" fmla="*/ 93 h 273"/>
                    <a:gd name="T6" fmla="*/ 8 w 33"/>
                    <a:gd name="T7" fmla="*/ 88 h 273"/>
                    <a:gd name="T8" fmla="*/ 9 w 33"/>
                    <a:gd name="T9" fmla="*/ 83 h 273"/>
                    <a:gd name="T10" fmla="*/ 12 w 33"/>
                    <a:gd name="T11" fmla="*/ 78 h 273"/>
                    <a:gd name="T12" fmla="*/ 18 w 33"/>
                    <a:gd name="T13" fmla="*/ 75 h 273"/>
                    <a:gd name="T14" fmla="*/ 26 w 33"/>
                    <a:gd name="T15" fmla="*/ 74 h 273"/>
                    <a:gd name="T16" fmla="*/ 33 w 33"/>
                    <a:gd name="T17" fmla="*/ 74 h 273"/>
                    <a:gd name="T18" fmla="*/ 33 w 33"/>
                    <a:gd name="T19" fmla="*/ 0 h 273"/>
                    <a:gd name="T20" fmla="*/ 2 w 33"/>
                    <a:gd name="T21" fmla="*/ 0 h 273"/>
                    <a:gd name="T22" fmla="*/ 2 w 33"/>
                    <a:gd name="T23" fmla="*/ 30 h 273"/>
                    <a:gd name="T24" fmla="*/ 0 w 33"/>
                    <a:gd name="T25" fmla="*/ 30 h 273"/>
                    <a:gd name="T26" fmla="*/ 0 w 33"/>
                    <a:gd name="T27" fmla="*/ 160 h 273"/>
                    <a:gd name="T28" fmla="*/ 8 w 33"/>
                    <a:gd name="T29" fmla="*/ 164 h 273"/>
                    <a:gd name="T30" fmla="*/ 18 w 33"/>
                    <a:gd name="T31" fmla="*/ 170 h 273"/>
                    <a:gd name="T32" fmla="*/ 22 w 33"/>
                    <a:gd name="T33" fmla="*/ 175 h 273"/>
                    <a:gd name="T34" fmla="*/ 23 w 33"/>
                    <a:gd name="T35" fmla="*/ 181 h 273"/>
                    <a:gd name="T36" fmla="*/ 22 w 33"/>
                    <a:gd name="T37" fmla="*/ 186 h 273"/>
                    <a:gd name="T38" fmla="*/ 19 w 33"/>
                    <a:gd name="T39" fmla="*/ 191 h 273"/>
                    <a:gd name="T40" fmla="*/ 14 w 33"/>
                    <a:gd name="T41" fmla="*/ 194 h 273"/>
                    <a:gd name="T42" fmla="*/ 6 w 33"/>
                    <a:gd name="T43" fmla="*/ 196 h 273"/>
                    <a:gd name="T44" fmla="*/ 0 w 33"/>
                    <a:gd name="T45" fmla="*/ 196 h 273"/>
                    <a:gd name="T46" fmla="*/ 0 w 33"/>
                    <a:gd name="T47" fmla="*/ 242 h 273"/>
                    <a:gd name="T48" fmla="*/ 2 w 33"/>
                    <a:gd name="T49" fmla="*/ 242 h 273"/>
                    <a:gd name="T50" fmla="*/ 2 w 33"/>
                    <a:gd name="T51" fmla="*/ 273 h 273"/>
                    <a:gd name="T52" fmla="*/ 33 w 33"/>
                    <a:gd name="T53" fmla="*/ 273 h 273"/>
                    <a:gd name="T54" fmla="*/ 33 w 33"/>
                    <a:gd name="T55" fmla="*/ 111 h 273"/>
                    <a:gd name="T56" fmla="*/ 19 w 33"/>
                    <a:gd name="T57"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73">
                      <a:moveTo>
                        <a:pt x="19" y="104"/>
                      </a:moveTo>
                      <a:cubicBezTo>
                        <a:pt x="16" y="102"/>
                        <a:pt x="13" y="100"/>
                        <a:pt x="11" y="98"/>
                      </a:cubicBezTo>
                      <a:cubicBezTo>
                        <a:pt x="10" y="96"/>
                        <a:pt x="9" y="94"/>
                        <a:pt x="8" y="93"/>
                      </a:cubicBezTo>
                      <a:cubicBezTo>
                        <a:pt x="8" y="91"/>
                        <a:pt x="8" y="89"/>
                        <a:pt x="8" y="88"/>
                      </a:cubicBezTo>
                      <a:cubicBezTo>
                        <a:pt x="8" y="86"/>
                        <a:pt x="8" y="84"/>
                        <a:pt x="9" y="83"/>
                      </a:cubicBezTo>
                      <a:cubicBezTo>
                        <a:pt x="10" y="81"/>
                        <a:pt x="11" y="80"/>
                        <a:pt x="12" y="78"/>
                      </a:cubicBezTo>
                      <a:cubicBezTo>
                        <a:pt x="14" y="77"/>
                        <a:pt x="16" y="76"/>
                        <a:pt x="18" y="75"/>
                      </a:cubicBezTo>
                      <a:cubicBezTo>
                        <a:pt x="20" y="74"/>
                        <a:pt x="23" y="74"/>
                        <a:pt x="26" y="74"/>
                      </a:cubicBezTo>
                      <a:cubicBezTo>
                        <a:pt x="28" y="74"/>
                        <a:pt x="31" y="74"/>
                        <a:pt x="33" y="74"/>
                      </a:cubicBezTo>
                      <a:cubicBezTo>
                        <a:pt x="33" y="0"/>
                        <a:pt x="33" y="0"/>
                        <a:pt x="33" y="0"/>
                      </a:cubicBezTo>
                      <a:cubicBezTo>
                        <a:pt x="2" y="0"/>
                        <a:pt x="2" y="0"/>
                        <a:pt x="2" y="0"/>
                      </a:cubicBezTo>
                      <a:cubicBezTo>
                        <a:pt x="2" y="30"/>
                        <a:pt x="2" y="30"/>
                        <a:pt x="2" y="30"/>
                      </a:cubicBezTo>
                      <a:cubicBezTo>
                        <a:pt x="1" y="30"/>
                        <a:pt x="1" y="30"/>
                        <a:pt x="0" y="30"/>
                      </a:cubicBezTo>
                      <a:cubicBezTo>
                        <a:pt x="0" y="160"/>
                        <a:pt x="0" y="160"/>
                        <a:pt x="0" y="160"/>
                      </a:cubicBezTo>
                      <a:cubicBezTo>
                        <a:pt x="3" y="161"/>
                        <a:pt x="6" y="162"/>
                        <a:pt x="8" y="164"/>
                      </a:cubicBezTo>
                      <a:cubicBezTo>
                        <a:pt x="13" y="166"/>
                        <a:pt x="16" y="168"/>
                        <a:pt x="18" y="170"/>
                      </a:cubicBezTo>
                      <a:cubicBezTo>
                        <a:pt x="20" y="172"/>
                        <a:pt x="22" y="174"/>
                        <a:pt x="22" y="175"/>
                      </a:cubicBezTo>
                      <a:cubicBezTo>
                        <a:pt x="23" y="177"/>
                        <a:pt x="23" y="179"/>
                        <a:pt x="23" y="181"/>
                      </a:cubicBezTo>
                      <a:cubicBezTo>
                        <a:pt x="23" y="183"/>
                        <a:pt x="23" y="185"/>
                        <a:pt x="22" y="186"/>
                      </a:cubicBezTo>
                      <a:cubicBezTo>
                        <a:pt x="21" y="188"/>
                        <a:pt x="20" y="190"/>
                        <a:pt x="19" y="191"/>
                      </a:cubicBezTo>
                      <a:cubicBezTo>
                        <a:pt x="18" y="192"/>
                        <a:pt x="16" y="194"/>
                        <a:pt x="14" y="194"/>
                      </a:cubicBezTo>
                      <a:cubicBezTo>
                        <a:pt x="12" y="195"/>
                        <a:pt x="9" y="196"/>
                        <a:pt x="6" y="196"/>
                      </a:cubicBezTo>
                      <a:cubicBezTo>
                        <a:pt x="4" y="196"/>
                        <a:pt x="2" y="196"/>
                        <a:pt x="0" y="196"/>
                      </a:cubicBezTo>
                      <a:cubicBezTo>
                        <a:pt x="0" y="242"/>
                        <a:pt x="0" y="242"/>
                        <a:pt x="0" y="242"/>
                      </a:cubicBezTo>
                      <a:cubicBezTo>
                        <a:pt x="1" y="242"/>
                        <a:pt x="1" y="242"/>
                        <a:pt x="2" y="242"/>
                      </a:cubicBezTo>
                      <a:cubicBezTo>
                        <a:pt x="2" y="273"/>
                        <a:pt x="2" y="273"/>
                        <a:pt x="2" y="273"/>
                      </a:cubicBezTo>
                      <a:cubicBezTo>
                        <a:pt x="33" y="273"/>
                        <a:pt x="33" y="273"/>
                        <a:pt x="33" y="273"/>
                      </a:cubicBezTo>
                      <a:cubicBezTo>
                        <a:pt x="33" y="111"/>
                        <a:pt x="33" y="111"/>
                        <a:pt x="33" y="111"/>
                      </a:cubicBezTo>
                      <a:cubicBezTo>
                        <a:pt x="27" y="108"/>
                        <a:pt x="23" y="106"/>
                        <a:pt x="19" y="104"/>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5" name="Freeform 21"/>
                <p:cNvSpPr>
                  <a:spLocks/>
                </p:cNvSpPr>
                <p:nvPr/>
              </p:nvSpPr>
              <p:spPr bwMode="auto">
                <a:xfrm>
                  <a:off x="7945438" y="5292726"/>
                  <a:ext cx="55563" cy="214313"/>
                </a:xfrm>
                <a:custGeom>
                  <a:avLst/>
                  <a:gdLst>
                    <a:gd name="T0" fmla="*/ 12 w 25"/>
                    <a:gd name="T1" fmla="*/ 12 h 97"/>
                    <a:gd name="T2" fmla="*/ 0 w 25"/>
                    <a:gd name="T3" fmla="*/ 0 h 97"/>
                    <a:gd name="T4" fmla="*/ 0 w 25"/>
                    <a:gd name="T5" fmla="*/ 97 h 97"/>
                    <a:gd name="T6" fmla="*/ 14 w 25"/>
                    <a:gd name="T7" fmla="*/ 83 h 97"/>
                    <a:gd name="T8" fmla="*/ 22 w 25"/>
                    <a:gd name="T9" fmla="*/ 65 h 97"/>
                    <a:gd name="T10" fmla="*/ 25 w 25"/>
                    <a:gd name="T11" fmla="*/ 48 h 97"/>
                    <a:gd name="T12" fmla="*/ 22 w 25"/>
                    <a:gd name="T13" fmla="*/ 29 h 97"/>
                    <a:gd name="T14" fmla="*/ 12 w 25"/>
                    <a:gd name="T15" fmla="*/ 12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7">
                      <a:moveTo>
                        <a:pt x="12" y="12"/>
                      </a:moveTo>
                      <a:cubicBezTo>
                        <a:pt x="9" y="8"/>
                        <a:pt x="5" y="4"/>
                        <a:pt x="0" y="0"/>
                      </a:cubicBezTo>
                      <a:cubicBezTo>
                        <a:pt x="0" y="97"/>
                        <a:pt x="0" y="97"/>
                        <a:pt x="0" y="97"/>
                      </a:cubicBezTo>
                      <a:cubicBezTo>
                        <a:pt x="5" y="92"/>
                        <a:pt x="10" y="88"/>
                        <a:pt x="14" y="83"/>
                      </a:cubicBezTo>
                      <a:cubicBezTo>
                        <a:pt x="18" y="77"/>
                        <a:pt x="21" y="71"/>
                        <a:pt x="22" y="65"/>
                      </a:cubicBezTo>
                      <a:cubicBezTo>
                        <a:pt x="24" y="59"/>
                        <a:pt x="25" y="53"/>
                        <a:pt x="25" y="48"/>
                      </a:cubicBezTo>
                      <a:cubicBezTo>
                        <a:pt x="25" y="42"/>
                        <a:pt x="24" y="35"/>
                        <a:pt x="22" y="29"/>
                      </a:cubicBezTo>
                      <a:cubicBezTo>
                        <a:pt x="20" y="23"/>
                        <a:pt x="17" y="18"/>
                        <a:pt x="12" y="12"/>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6" name="Freeform 22"/>
                <p:cNvSpPr>
                  <a:spLocks/>
                </p:cNvSpPr>
                <p:nvPr/>
              </p:nvSpPr>
              <p:spPr bwMode="auto">
                <a:xfrm>
                  <a:off x="7689850" y="5362576"/>
                  <a:ext cx="74613" cy="122238"/>
                </a:xfrm>
                <a:custGeom>
                  <a:avLst/>
                  <a:gdLst>
                    <a:gd name="T0" fmla="*/ 7 w 33"/>
                    <a:gd name="T1" fmla="*/ 3 h 55"/>
                    <a:gd name="T2" fmla="*/ 0 w 33"/>
                    <a:gd name="T3" fmla="*/ 0 h 55"/>
                    <a:gd name="T4" fmla="*/ 0 w 33"/>
                    <a:gd name="T5" fmla="*/ 51 h 55"/>
                    <a:gd name="T6" fmla="*/ 1 w 33"/>
                    <a:gd name="T7" fmla="*/ 51 h 55"/>
                    <a:gd name="T8" fmla="*/ 18 w 33"/>
                    <a:gd name="T9" fmla="*/ 54 h 55"/>
                    <a:gd name="T10" fmla="*/ 33 w 33"/>
                    <a:gd name="T11" fmla="*/ 55 h 55"/>
                    <a:gd name="T12" fmla="*/ 33 w 33"/>
                    <a:gd name="T13" fmla="*/ 9 h 55"/>
                    <a:gd name="T14" fmla="*/ 7 w 33"/>
                    <a:gd name="T15" fmla="*/ 3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5">
                      <a:moveTo>
                        <a:pt x="7" y="3"/>
                      </a:moveTo>
                      <a:cubicBezTo>
                        <a:pt x="5" y="2"/>
                        <a:pt x="2" y="1"/>
                        <a:pt x="0" y="0"/>
                      </a:cubicBezTo>
                      <a:cubicBezTo>
                        <a:pt x="0" y="51"/>
                        <a:pt x="0" y="51"/>
                        <a:pt x="0" y="51"/>
                      </a:cubicBezTo>
                      <a:cubicBezTo>
                        <a:pt x="0" y="51"/>
                        <a:pt x="1" y="51"/>
                        <a:pt x="1" y="51"/>
                      </a:cubicBezTo>
                      <a:cubicBezTo>
                        <a:pt x="6" y="53"/>
                        <a:pt x="12" y="54"/>
                        <a:pt x="18" y="54"/>
                      </a:cubicBezTo>
                      <a:cubicBezTo>
                        <a:pt x="23" y="55"/>
                        <a:pt x="28" y="55"/>
                        <a:pt x="33" y="55"/>
                      </a:cubicBezTo>
                      <a:cubicBezTo>
                        <a:pt x="33" y="9"/>
                        <a:pt x="33" y="9"/>
                        <a:pt x="33" y="9"/>
                      </a:cubicBezTo>
                      <a:cubicBezTo>
                        <a:pt x="24" y="8"/>
                        <a:pt x="16" y="6"/>
                        <a:pt x="7" y="3"/>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7" name="Freeform 23"/>
                <p:cNvSpPr>
                  <a:spLocks/>
                </p:cNvSpPr>
                <p:nvPr/>
              </p:nvSpPr>
              <p:spPr bwMode="auto">
                <a:xfrm>
                  <a:off x="7689850" y="5016501"/>
                  <a:ext cx="74613" cy="287338"/>
                </a:xfrm>
                <a:custGeom>
                  <a:avLst/>
                  <a:gdLst>
                    <a:gd name="T0" fmla="*/ 24 w 33"/>
                    <a:gd name="T1" fmla="*/ 126 h 129"/>
                    <a:gd name="T2" fmla="*/ 33 w 33"/>
                    <a:gd name="T3" fmla="*/ 129 h 129"/>
                    <a:gd name="T4" fmla="*/ 33 w 33"/>
                    <a:gd name="T5" fmla="*/ 0 h 129"/>
                    <a:gd name="T6" fmla="*/ 10 w 33"/>
                    <a:gd name="T7" fmla="*/ 7 h 129"/>
                    <a:gd name="T8" fmla="*/ 0 w 33"/>
                    <a:gd name="T9" fmla="*/ 13 h 129"/>
                    <a:gd name="T10" fmla="*/ 0 w 33"/>
                    <a:gd name="T11" fmla="*/ 113 h 129"/>
                    <a:gd name="T12" fmla="*/ 1 w 33"/>
                    <a:gd name="T13" fmla="*/ 113 h 129"/>
                    <a:gd name="T14" fmla="*/ 24 w 33"/>
                    <a:gd name="T15" fmla="*/ 12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9">
                      <a:moveTo>
                        <a:pt x="24" y="126"/>
                      </a:moveTo>
                      <a:cubicBezTo>
                        <a:pt x="27" y="127"/>
                        <a:pt x="30" y="128"/>
                        <a:pt x="33" y="129"/>
                      </a:cubicBezTo>
                      <a:cubicBezTo>
                        <a:pt x="33" y="0"/>
                        <a:pt x="33" y="0"/>
                        <a:pt x="33" y="0"/>
                      </a:cubicBezTo>
                      <a:cubicBezTo>
                        <a:pt x="24" y="1"/>
                        <a:pt x="17" y="4"/>
                        <a:pt x="10" y="7"/>
                      </a:cubicBezTo>
                      <a:cubicBezTo>
                        <a:pt x="6" y="9"/>
                        <a:pt x="3" y="11"/>
                        <a:pt x="0" y="13"/>
                      </a:cubicBezTo>
                      <a:cubicBezTo>
                        <a:pt x="0" y="113"/>
                        <a:pt x="0" y="113"/>
                        <a:pt x="0" y="113"/>
                      </a:cubicBezTo>
                      <a:cubicBezTo>
                        <a:pt x="0" y="113"/>
                        <a:pt x="1" y="113"/>
                        <a:pt x="1" y="113"/>
                      </a:cubicBezTo>
                      <a:cubicBezTo>
                        <a:pt x="7" y="118"/>
                        <a:pt x="15" y="122"/>
                        <a:pt x="24" y="126"/>
                      </a:cubicBez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8" name="Freeform 24"/>
                <p:cNvSpPr>
                  <a:spLocks/>
                </p:cNvSpPr>
                <p:nvPr/>
              </p:nvSpPr>
              <p:spPr bwMode="auto">
                <a:xfrm>
                  <a:off x="7259638" y="4800601"/>
                  <a:ext cx="857250" cy="53975"/>
                </a:xfrm>
                <a:custGeom>
                  <a:avLst/>
                  <a:gdLst>
                    <a:gd name="T0" fmla="*/ 362 w 386"/>
                    <a:gd name="T1" fmla="*/ 0 h 24"/>
                    <a:gd name="T2" fmla="*/ 359 w 386"/>
                    <a:gd name="T3" fmla="*/ 0 h 24"/>
                    <a:gd name="T4" fmla="*/ 26 w 386"/>
                    <a:gd name="T5" fmla="*/ 0 h 24"/>
                    <a:gd name="T6" fmla="*/ 24 w 386"/>
                    <a:gd name="T7" fmla="*/ 0 h 24"/>
                    <a:gd name="T8" fmla="*/ 0 w 386"/>
                    <a:gd name="T9" fmla="*/ 24 h 24"/>
                    <a:gd name="T10" fmla="*/ 24 w 386"/>
                    <a:gd name="T11" fmla="*/ 24 h 24"/>
                    <a:gd name="T12" fmla="*/ 48 w 386"/>
                    <a:gd name="T13" fmla="*/ 24 h 24"/>
                    <a:gd name="T14" fmla="*/ 338 w 386"/>
                    <a:gd name="T15" fmla="*/ 24 h 24"/>
                    <a:gd name="T16" fmla="*/ 362 w 386"/>
                    <a:gd name="T17" fmla="*/ 24 h 24"/>
                    <a:gd name="T18" fmla="*/ 386 w 386"/>
                    <a:gd name="T19" fmla="*/ 24 h 24"/>
                    <a:gd name="T20" fmla="*/ 362 w 386"/>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 h="24">
                      <a:moveTo>
                        <a:pt x="362" y="0"/>
                      </a:moveTo>
                      <a:cubicBezTo>
                        <a:pt x="361" y="0"/>
                        <a:pt x="360" y="0"/>
                        <a:pt x="359" y="0"/>
                      </a:cubicBezTo>
                      <a:cubicBezTo>
                        <a:pt x="26" y="0"/>
                        <a:pt x="26" y="0"/>
                        <a:pt x="26" y="0"/>
                      </a:cubicBezTo>
                      <a:cubicBezTo>
                        <a:pt x="26" y="0"/>
                        <a:pt x="25" y="0"/>
                        <a:pt x="24" y="0"/>
                      </a:cubicBezTo>
                      <a:cubicBezTo>
                        <a:pt x="10" y="0"/>
                        <a:pt x="0" y="11"/>
                        <a:pt x="0" y="24"/>
                      </a:cubicBezTo>
                      <a:cubicBezTo>
                        <a:pt x="24" y="24"/>
                        <a:pt x="24" y="24"/>
                        <a:pt x="24" y="24"/>
                      </a:cubicBezTo>
                      <a:cubicBezTo>
                        <a:pt x="48" y="24"/>
                        <a:pt x="48" y="24"/>
                        <a:pt x="48" y="24"/>
                      </a:cubicBezTo>
                      <a:cubicBezTo>
                        <a:pt x="338" y="24"/>
                        <a:pt x="338" y="24"/>
                        <a:pt x="338" y="24"/>
                      </a:cubicBezTo>
                      <a:cubicBezTo>
                        <a:pt x="362" y="24"/>
                        <a:pt x="362" y="24"/>
                        <a:pt x="362" y="24"/>
                      </a:cubicBezTo>
                      <a:cubicBezTo>
                        <a:pt x="386" y="24"/>
                        <a:pt x="386" y="24"/>
                        <a:pt x="386" y="24"/>
                      </a:cubicBezTo>
                      <a:cubicBezTo>
                        <a:pt x="386" y="11"/>
                        <a:pt x="375" y="0"/>
                        <a:pt x="362" y="0"/>
                      </a:cubicBezTo>
                      <a:close/>
                    </a:path>
                  </a:pathLst>
                </a:custGeom>
                <a:solidFill>
                  <a:srgbClr val="823B8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49" name="Rectangle 25"/>
                <p:cNvSpPr>
                  <a:spLocks noChangeArrowheads="1"/>
                </p:cNvSpPr>
                <p:nvPr/>
              </p:nvSpPr>
              <p:spPr bwMode="auto">
                <a:xfrm>
                  <a:off x="7286625" y="5037138"/>
                  <a:ext cx="803275" cy="26988"/>
                </a:xfrm>
                <a:prstGeom prst="rect">
                  <a:avLst/>
                </a:prstGeom>
                <a:solidFill>
                  <a:srgbClr val="823B8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50" name="Rectangle 26"/>
                <p:cNvSpPr>
                  <a:spLocks noChangeArrowheads="1"/>
                </p:cNvSpPr>
                <p:nvPr/>
              </p:nvSpPr>
              <p:spPr bwMode="auto">
                <a:xfrm>
                  <a:off x="7259638" y="4854576"/>
                  <a:ext cx="857250" cy="184150"/>
                </a:xfrm>
                <a:prstGeom prst="rect">
                  <a:avLst/>
                </a:prstGeom>
                <a:solidFill>
                  <a:srgbClr val="44235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551" name="Freeform 27"/>
                <p:cNvSpPr>
                  <a:spLocks/>
                </p:cNvSpPr>
                <p:nvPr/>
              </p:nvSpPr>
              <p:spPr bwMode="auto">
                <a:xfrm>
                  <a:off x="7345363" y="5767388"/>
                  <a:ext cx="676275" cy="147638"/>
                </a:xfrm>
                <a:custGeom>
                  <a:avLst/>
                  <a:gdLst>
                    <a:gd name="T0" fmla="*/ 0 w 426"/>
                    <a:gd name="T1" fmla="*/ 53 h 93"/>
                    <a:gd name="T2" fmla="*/ 41 w 426"/>
                    <a:gd name="T3" fmla="*/ 14 h 93"/>
                    <a:gd name="T4" fmla="*/ 70 w 426"/>
                    <a:gd name="T5" fmla="*/ 44 h 93"/>
                    <a:gd name="T6" fmla="*/ 97 w 426"/>
                    <a:gd name="T7" fmla="*/ 44 h 93"/>
                    <a:gd name="T8" fmla="*/ 140 w 426"/>
                    <a:gd name="T9" fmla="*/ 0 h 93"/>
                    <a:gd name="T10" fmla="*/ 174 w 426"/>
                    <a:gd name="T11" fmla="*/ 0 h 93"/>
                    <a:gd name="T12" fmla="*/ 216 w 426"/>
                    <a:gd name="T13" fmla="*/ 0 h 93"/>
                    <a:gd name="T14" fmla="*/ 254 w 426"/>
                    <a:gd name="T15" fmla="*/ 38 h 93"/>
                    <a:gd name="T16" fmla="*/ 280 w 426"/>
                    <a:gd name="T17" fmla="*/ 11 h 93"/>
                    <a:gd name="T18" fmla="*/ 335 w 426"/>
                    <a:gd name="T19" fmla="*/ 11 h 93"/>
                    <a:gd name="T20" fmla="*/ 399 w 426"/>
                    <a:gd name="T21" fmla="*/ 11 h 93"/>
                    <a:gd name="T22" fmla="*/ 426 w 426"/>
                    <a:gd name="T23" fmla="*/ 38 h 93"/>
                    <a:gd name="T24" fmla="*/ 426 w 426"/>
                    <a:gd name="T25" fmla="*/ 93 h 93"/>
                    <a:gd name="T26" fmla="*/ 0 w 426"/>
                    <a:gd name="T27" fmla="*/ 93 h 93"/>
                    <a:gd name="T28" fmla="*/ 0 w 426"/>
                    <a:gd name="T29" fmla="*/ 5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6" h="93">
                      <a:moveTo>
                        <a:pt x="0" y="53"/>
                      </a:moveTo>
                      <a:lnTo>
                        <a:pt x="41" y="14"/>
                      </a:lnTo>
                      <a:lnTo>
                        <a:pt x="70" y="44"/>
                      </a:lnTo>
                      <a:lnTo>
                        <a:pt x="97" y="44"/>
                      </a:lnTo>
                      <a:lnTo>
                        <a:pt x="140" y="0"/>
                      </a:lnTo>
                      <a:lnTo>
                        <a:pt x="174" y="0"/>
                      </a:lnTo>
                      <a:lnTo>
                        <a:pt x="216" y="0"/>
                      </a:lnTo>
                      <a:lnTo>
                        <a:pt x="254" y="38"/>
                      </a:lnTo>
                      <a:lnTo>
                        <a:pt x="280" y="11"/>
                      </a:lnTo>
                      <a:lnTo>
                        <a:pt x="335" y="11"/>
                      </a:lnTo>
                      <a:lnTo>
                        <a:pt x="399" y="11"/>
                      </a:lnTo>
                      <a:lnTo>
                        <a:pt x="426" y="38"/>
                      </a:lnTo>
                      <a:lnTo>
                        <a:pt x="426" y="93"/>
                      </a:lnTo>
                      <a:lnTo>
                        <a:pt x="0" y="93"/>
                      </a:lnTo>
                      <a:lnTo>
                        <a:pt x="0" y="53"/>
                      </a:ln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grpSp>
        </p:grpSp>
        <p:grpSp>
          <p:nvGrpSpPr>
            <p:cNvPr id="61" name="Group 60"/>
            <p:cNvGrpSpPr/>
            <p:nvPr/>
          </p:nvGrpSpPr>
          <p:grpSpPr>
            <a:xfrm>
              <a:off x="10485437" y="4564062"/>
              <a:ext cx="1649413" cy="668338"/>
              <a:chOff x="10561637" y="4564062"/>
              <a:chExt cx="1649413" cy="668338"/>
            </a:xfrm>
          </p:grpSpPr>
          <p:sp>
            <p:nvSpPr>
              <p:cNvPr id="586" name="Freeform 3614"/>
              <p:cNvSpPr>
                <a:spLocks/>
              </p:cNvSpPr>
              <p:nvPr/>
            </p:nvSpPr>
            <p:spPr bwMode="auto">
              <a:xfrm flipH="1">
                <a:off x="10561637" y="4564062"/>
                <a:ext cx="1649413" cy="668338"/>
              </a:xfrm>
              <a:custGeom>
                <a:avLst/>
                <a:gdLst>
                  <a:gd name="T0" fmla="*/ 431 w 602"/>
                  <a:gd name="T1" fmla="*/ 421 h 421"/>
                  <a:gd name="T2" fmla="*/ 517 w 602"/>
                  <a:gd name="T3" fmla="*/ 317 h 421"/>
                  <a:gd name="T4" fmla="*/ 602 w 602"/>
                  <a:gd name="T5" fmla="*/ 211 h 421"/>
                  <a:gd name="T6" fmla="*/ 517 w 602"/>
                  <a:gd name="T7" fmla="*/ 106 h 421"/>
                  <a:gd name="T8" fmla="*/ 431 w 602"/>
                  <a:gd name="T9" fmla="*/ 0 h 421"/>
                  <a:gd name="T10" fmla="*/ 431 w 602"/>
                  <a:gd name="T11" fmla="*/ 0 h 421"/>
                  <a:gd name="T12" fmla="*/ 0 w 602"/>
                  <a:gd name="T13" fmla="*/ 0 h 421"/>
                  <a:gd name="T14" fmla="*/ 0 w 602"/>
                  <a:gd name="T15" fmla="*/ 421 h 421"/>
                  <a:gd name="T16" fmla="*/ 431 w 602"/>
                  <a:gd name="T17" fmla="*/ 421 h 421"/>
                  <a:gd name="T18" fmla="*/ 431 w 602"/>
                  <a:gd name="T19"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421">
                    <a:moveTo>
                      <a:pt x="431" y="421"/>
                    </a:moveTo>
                    <a:lnTo>
                      <a:pt x="517" y="317"/>
                    </a:lnTo>
                    <a:lnTo>
                      <a:pt x="602" y="211"/>
                    </a:lnTo>
                    <a:lnTo>
                      <a:pt x="517" y="106"/>
                    </a:lnTo>
                    <a:lnTo>
                      <a:pt x="431" y="0"/>
                    </a:lnTo>
                    <a:lnTo>
                      <a:pt x="431" y="0"/>
                    </a:lnTo>
                    <a:lnTo>
                      <a:pt x="0" y="0"/>
                    </a:lnTo>
                    <a:lnTo>
                      <a:pt x="0" y="421"/>
                    </a:lnTo>
                    <a:lnTo>
                      <a:pt x="431" y="421"/>
                    </a:lnTo>
                    <a:lnTo>
                      <a:pt x="431" y="421"/>
                    </a:lnTo>
                    <a:close/>
                  </a:path>
                </a:pathLst>
              </a:custGeom>
              <a:solidFill>
                <a:srgbClr val="FF0000"/>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587" name="Rectangle 3620"/>
              <p:cNvSpPr>
                <a:spLocks noChangeArrowheads="1"/>
              </p:cNvSpPr>
              <p:nvPr/>
            </p:nvSpPr>
            <p:spPr bwMode="auto">
              <a:xfrm>
                <a:off x="10991850" y="4621232"/>
                <a:ext cx="1059217"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896386"/>
                <a:r>
                  <a:rPr lang="en-US" altLang="en-US" sz="882" spc="-10" dirty="0">
                    <a:solidFill>
                      <a:srgbClr val="FFFFFF"/>
                    </a:solidFill>
                    <a:latin typeface="Segoe UI" panose="020B0502040204020203" pitchFamily="34" charset="0"/>
                  </a:rPr>
                  <a:t>It takes on average </a:t>
                </a:r>
                <a:r>
                  <a:rPr lang="en-US" altLang="en-US" sz="882" b="1" spc="49" dirty="0">
                    <a:solidFill>
                      <a:srgbClr val="FFFFFF"/>
                    </a:solidFill>
                    <a:latin typeface="Segoe UI" panose="020B0502040204020203" pitchFamily="34" charset="0"/>
                  </a:rPr>
                  <a:t>200 minutes</a:t>
                </a:r>
                <a:r>
                  <a:rPr lang="en-US" altLang="en-US" sz="882" spc="-10" dirty="0">
                    <a:solidFill>
                      <a:srgbClr val="FFFFFF"/>
                    </a:solidFill>
                    <a:latin typeface="Segoe UI" panose="020B0502040204020203" pitchFamily="34" charset="0"/>
                  </a:rPr>
                  <a:t> to diagnose and repair a production issue</a:t>
                </a:r>
              </a:p>
            </p:txBody>
          </p:sp>
        </p:grpSp>
      </p:grpSp>
      <p:grpSp>
        <p:nvGrpSpPr>
          <p:cNvPr id="31" name="Group 30"/>
          <p:cNvGrpSpPr/>
          <p:nvPr/>
        </p:nvGrpSpPr>
        <p:grpSpPr>
          <a:xfrm>
            <a:off x="9374940" y="5681523"/>
            <a:ext cx="2428298" cy="972997"/>
            <a:chOff x="9562927" y="5794951"/>
            <a:chExt cx="2476990" cy="992508"/>
          </a:xfrm>
        </p:grpSpPr>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2927" y="6332051"/>
              <a:ext cx="516962" cy="454926"/>
            </a:xfrm>
            <a:prstGeom prst="rect">
              <a:avLst/>
            </a:prstGeom>
          </p:spPr>
        </p:pic>
        <p:grpSp>
          <p:nvGrpSpPr>
            <p:cNvPr id="670" name="Group 669"/>
            <p:cNvGrpSpPr/>
            <p:nvPr/>
          </p:nvGrpSpPr>
          <p:grpSpPr>
            <a:xfrm>
              <a:off x="10180637" y="5794951"/>
              <a:ext cx="1859280" cy="992508"/>
              <a:chOff x="10339187" y="5721690"/>
              <a:chExt cx="1859280" cy="992508"/>
            </a:xfrm>
          </p:grpSpPr>
          <p:sp>
            <p:nvSpPr>
              <p:cNvPr id="671" name="Rectangle 3696"/>
              <p:cNvSpPr>
                <a:spLocks noChangeArrowheads="1"/>
              </p:cNvSpPr>
              <p:nvPr/>
            </p:nvSpPr>
            <p:spPr bwMode="auto">
              <a:xfrm>
                <a:off x="10339187" y="5938601"/>
                <a:ext cx="1717441" cy="775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40000"/>
                  </a:lnSpc>
                </a:pPr>
                <a:r>
                  <a:rPr lang="en-US" altLang="en-US" sz="882" dirty="0">
                    <a:solidFill>
                      <a:srgbClr val="002050"/>
                    </a:solidFill>
                    <a:latin typeface="Segoe UI" panose="020B0502040204020203" pitchFamily="34" charset="0"/>
                  </a:rPr>
                  <a:t>A bug caught in production ends up costing</a:t>
                </a:r>
              </a:p>
              <a:p>
                <a:pPr defTabSz="896386">
                  <a:lnSpc>
                    <a:spcPct val="20000"/>
                  </a:lnSpc>
                </a:pPr>
                <a:endParaRPr lang="en-US" altLang="en-US" sz="882" dirty="0">
                  <a:solidFill>
                    <a:srgbClr val="002050"/>
                  </a:solidFill>
                  <a:latin typeface="Segoe UI" panose="020B0502040204020203" pitchFamily="34" charset="0"/>
                </a:endParaRPr>
              </a:p>
              <a:p>
                <a:pPr defTabSz="896386">
                  <a:lnSpc>
                    <a:spcPct val="130000"/>
                  </a:lnSpc>
                </a:pPr>
                <a:r>
                  <a:rPr lang="en-US" altLang="en-US" sz="882" dirty="0">
                    <a:solidFill>
                      <a:srgbClr val="002050"/>
                    </a:solidFill>
                    <a:latin typeface="Segoe UI" panose="020B0502040204020203" pitchFamily="34" charset="0"/>
                  </a:rPr>
                  <a:t>than if the same bug was </a:t>
                </a:r>
                <a:r>
                  <a:rPr lang="en-US" altLang="en-US" sz="882" spc="-20" dirty="0">
                    <a:solidFill>
                      <a:srgbClr val="002050"/>
                    </a:solidFill>
                    <a:latin typeface="Segoe UI" panose="020B0502040204020203" pitchFamily="34" charset="0"/>
                  </a:rPr>
                  <a:t>found earlier in the development </a:t>
                </a:r>
                <a:r>
                  <a:rPr lang="en-US" altLang="en-US" sz="882" dirty="0">
                    <a:solidFill>
                      <a:srgbClr val="002050"/>
                    </a:solidFill>
                    <a:latin typeface="Segoe UI" panose="020B0502040204020203" pitchFamily="34" charset="0"/>
                  </a:rPr>
                  <a:t>cycle</a:t>
                </a:r>
              </a:p>
            </p:txBody>
          </p:sp>
          <p:sp>
            <p:nvSpPr>
              <p:cNvPr id="672" name="Rectangle 671"/>
              <p:cNvSpPr/>
              <p:nvPr/>
            </p:nvSpPr>
            <p:spPr>
              <a:xfrm>
                <a:off x="10816018" y="5721690"/>
                <a:ext cx="1382449" cy="709785"/>
              </a:xfrm>
              <a:prstGeom prst="rect">
                <a:avLst/>
              </a:prstGeom>
            </p:spPr>
            <p:txBody>
              <a:bodyPr wrap="square" anchor="b">
                <a:spAutoFit/>
              </a:bodyPr>
              <a:lstStyle/>
              <a:p>
                <a:r>
                  <a:rPr lang="en-US" altLang="en-US" sz="1961" spc="10" dirty="0">
                    <a:solidFill>
                      <a:srgbClr val="FF0000"/>
                    </a:solidFill>
                  </a:rPr>
                  <a:t>100x more</a:t>
                </a:r>
                <a:endParaRPr lang="en-US" sz="1961" spc="10" dirty="0">
                  <a:solidFill>
                    <a:srgbClr val="FF0000"/>
                  </a:solidFill>
                </a:endParaRPr>
              </a:p>
            </p:txBody>
          </p:sp>
        </p:grpSp>
      </p:grpSp>
      <p:grpSp>
        <p:nvGrpSpPr>
          <p:cNvPr id="58" name="Group 57"/>
          <p:cNvGrpSpPr/>
          <p:nvPr/>
        </p:nvGrpSpPr>
        <p:grpSpPr>
          <a:xfrm>
            <a:off x="3749111" y="4319200"/>
            <a:ext cx="1927132" cy="922843"/>
            <a:chOff x="3824287" y="4405312"/>
            <a:chExt cx="1965775" cy="941348"/>
          </a:xfrm>
        </p:grpSpPr>
        <p:sp>
          <p:nvSpPr>
            <p:cNvPr id="422" name="Rectangle 3290"/>
            <p:cNvSpPr>
              <a:spLocks noChangeArrowheads="1"/>
            </p:cNvSpPr>
            <p:nvPr/>
          </p:nvSpPr>
          <p:spPr bwMode="auto">
            <a:xfrm>
              <a:off x="4922837" y="4792662"/>
              <a:ext cx="86722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b="1" dirty="0">
                  <a:solidFill>
                    <a:srgbClr val="002050"/>
                  </a:solidFill>
                  <a:latin typeface="Segoe UI" panose="020B0502040204020203" pitchFamily="34" charset="0"/>
                </a:rPr>
                <a:t>IT decision</a:t>
              </a:r>
              <a:br>
                <a:rPr lang="en-US" altLang="en-US" sz="882" b="1"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makers</a:t>
              </a:r>
              <a:r>
                <a:rPr lang="en-US" altLang="en-US" sz="882" dirty="0">
                  <a:solidFill>
                    <a:srgbClr val="002050"/>
                  </a:solidFill>
                  <a:latin typeface="Segoe UI" panose="020B0502040204020203" pitchFamily="34" charset="0"/>
                </a:rPr>
                <a:t> is still</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unfamiliar with</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the term DevOps</a:t>
              </a:r>
              <a:endParaRPr lang="en-US" altLang="en-US" sz="1765" dirty="0">
                <a:solidFill>
                  <a:srgbClr val="505050"/>
                </a:solidFill>
                <a:latin typeface="Segoe UI" panose="020B0502040204020203" pitchFamily="34" charset="0"/>
              </a:endParaRPr>
            </a:p>
          </p:txBody>
        </p:sp>
        <p:grpSp>
          <p:nvGrpSpPr>
            <p:cNvPr id="53" name="Group 52"/>
            <p:cNvGrpSpPr/>
            <p:nvPr/>
          </p:nvGrpSpPr>
          <p:grpSpPr>
            <a:xfrm>
              <a:off x="3824287" y="4405312"/>
              <a:ext cx="1022350" cy="692150"/>
              <a:chOff x="3824287" y="4405312"/>
              <a:chExt cx="1022350" cy="692150"/>
            </a:xfrm>
          </p:grpSpPr>
          <p:sp>
            <p:nvSpPr>
              <p:cNvPr id="423" name="Freeform 3296"/>
              <p:cNvSpPr>
                <a:spLocks/>
              </p:cNvSpPr>
              <p:nvPr/>
            </p:nvSpPr>
            <p:spPr bwMode="auto">
              <a:xfrm>
                <a:off x="3824287" y="4405312"/>
                <a:ext cx="719138" cy="457200"/>
              </a:xfrm>
              <a:custGeom>
                <a:avLst/>
                <a:gdLst>
                  <a:gd name="T0" fmla="*/ 288 w 348"/>
                  <a:gd name="T1" fmla="*/ 221 h 221"/>
                  <a:gd name="T2" fmla="*/ 61 w 348"/>
                  <a:gd name="T3" fmla="*/ 221 h 221"/>
                  <a:gd name="T4" fmla="*/ 0 w 348"/>
                  <a:gd name="T5" fmla="*/ 161 h 221"/>
                  <a:gd name="T6" fmla="*/ 0 w 348"/>
                  <a:gd name="T7" fmla="*/ 111 h 221"/>
                  <a:gd name="T8" fmla="*/ 61 w 348"/>
                  <a:gd name="T9" fmla="*/ 51 h 221"/>
                  <a:gd name="T10" fmla="*/ 93 w 348"/>
                  <a:gd name="T11" fmla="*/ 51 h 221"/>
                  <a:gd name="T12" fmla="*/ 93 w 348"/>
                  <a:gd name="T13" fmla="*/ 0 h 221"/>
                  <a:gd name="T14" fmla="*/ 137 w 348"/>
                  <a:gd name="T15" fmla="*/ 51 h 221"/>
                  <a:gd name="T16" fmla="*/ 288 w 348"/>
                  <a:gd name="T17" fmla="*/ 51 h 221"/>
                  <a:gd name="T18" fmla="*/ 348 w 348"/>
                  <a:gd name="T19" fmla="*/ 111 h 221"/>
                  <a:gd name="T20" fmla="*/ 348 w 348"/>
                  <a:gd name="T21" fmla="*/ 161 h 221"/>
                  <a:gd name="T22" fmla="*/ 288 w 348"/>
                  <a:gd name="T2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221">
                    <a:moveTo>
                      <a:pt x="288" y="221"/>
                    </a:moveTo>
                    <a:cubicBezTo>
                      <a:pt x="61" y="221"/>
                      <a:pt x="61" y="221"/>
                      <a:pt x="61" y="221"/>
                    </a:cubicBezTo>
                    <a:cubicBezTo>
                      <a:pt x="28" y="221"/>
                      <a:pt x="0" y="195"/>
                      <a:pt x="0" y="161"/>
                    </a:cubicBezTo>
                    <a:cubicBezTo>
                      <a:pt x="0" y="111"/>
                      <a:pt x="0" y="111"/>
                      <a:pt x="0" y="111"/>
                    </a:cubicBezTo>
                    <a:cubicBezTo>
                      <a:pt x="0" y="77"/>
                      <a:pt x="28" y="51"/>
                      <a:pt x="61" y="51"/>
                    </a:cubicBezTo>
                    <a:cubicBezTo>
                      <a:pt x="93" y="51"/>
                      <a:pt x="93" y="51"/>
                      <a:pt x="93" y="51"/>
                    </a:cubicBezTo>
                    <a:cubicBezTo>
                      <a:pt x="93" y="0"/>
                      <a:pt x="93" y="0"/>
                      <a:pt x="93" y="0"/>
                    </a:cubicBezTo>
                    <a:cubicBezTo>
                      <a:pt x="137" y="51"/>
                      <a:pt x="137" y="51"/>
                      <a:pt x="137" y="51"/>
                    </a:cubicBezTo>
                    <a:cubicBezTo>
                      <a:pt x="288" y="51"/>
                      <a:pt x="288" y="51"/>
                      <a:pt x="288" y="51"/>
                    </a:cubicBezTo>
                    <a:cubicBezTo>
                      <a:pt x="321" y="51"/>
                      <a:pt x="348" y="77"/>
                      <a:pt x="348" y="111"/>
                    </a:cubicBezTo>
                    <a:cubicBezTo>
                      <a:pt x="348" y="161"/>
                      <a:pt x="348" y="161"/>
                      <a:pt x="348" y="161"/>
                    </a:cubicBezTo>
                    <a:cubicBezTo>
                      <a:pt x="348" y="195"/>
                      <a:pt x="321" y="221"/>
                      <a:pt x="288" y="221"/>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24" name="Freeform 3297"/>
              <p:cNvSpPr>
                <a:spLocks/>
              </p:cNvSpPr>
              <p:nvPr/>
            </p:nvSpPr>
            <p:spPr bwMode="auto">
              <a:xfrm>
                <a:off x="4344987" y="4440237"/>
                <a:ext cx="501650" cy="657225"/>
              </a:xfrm>
              <a:custGeom>
                <a:avLst/>
                <a:gdLst>
                  <a:gd name="T0" fmla="*/ 243 w 243"/>
                  <a:gd name="T1" fmla="*/ 121 h 318"/>
                  <a:gd name="T2" fmla="*/ 122 w 243"/>
                  <a:gd name="T3" fmla="*/ 0 h 318"/>
                  <a:gd name="T4" fmla="*/ 0 w 243"/>
                  <a:gd name="T5" fmla="*/ 121 h 318"/>
                  <a:gd name="T6" fmla="*/ 122 w 243"/>
                  <a:gd name="T7" fmla="*/ 241 h 318"/>
                  <a:gd name="T8" fmla="*/ 168 w 243"/>
                  <a:gd name="T9" fmla="*/ 232 h 318"/>
                  <a:gd name="T10" fmla="*/ 243 w 243"/>
                  <a:gd name="T11" fmla="*/ 318 h 318"/>
                  <a:gd name="T12" fmla="*/ 243 w 243"/>
                  <a:gd name="T13" fmla="*/ 121 h 318"/>
                  <a:gd name="T14" fmla="*/ 243 w 243"/>
                  <a:gd name="T15" fmla="*/ 121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18">
                    <a:moveTo>
                      <a:pt x="243" y="121"/>
                    </a:moveTo>
                    <a:cubicBezTo>
                      <a:pt x="243" y="54"/>
                      <a:pt x="188" y="0"/>
                      <a:pt x="122" y="0"/>
                    </a:cubicBezTo>
                    <a:cubicBezTo>
                      <a:pt x="54" y="0"/>
                      <a:pt x="0" y="54"/>
                      <a:pt x="0" y="121"/>
                    </a:cubicBezTo>
                    <a:cubicBezTo>
                      <a:pt x="0" y="187"/>
                      <a:pt x="54" y="241"/>
                      <a:pt x="122" y="241"/>
                    </a:cubicBezTo>
                    <a:cubicBezTo>
                      <a:pt x="138" y="241"/>
                      <a:pt x="153" y="238"/>
                      <a:pt x="168" y="232"/>
                    </a:cubicBezTo>
                    <a:cubicBezTo>
                      <a:pt x="243" y="318"/>
                      <a:pt x="243" y="318"/>
                      <a:pt x="243" y="318"/>
                    </a:cubicBezTo>
                    <a:cubicBezTo>
                      <a:pt x="243" y="121"/>
                      <a:pt x="243" y="121"/>
                      <a:pt x="243" y="121"/>
                    </a:cubicBezTo>
                    <a:cubicBezTo>
                      <a:pt x="243" y="121"/>
                      <a:pt x="243" y="121"/>
                      <a:pt x="243" y="121"/>
                    </a:cubicBezTo>
                    <a:close/>
                  </a:path>
                </a:pathLst>
              </a:custGeom>
              <a:solidFill>
                <a:srgbClr val="00BCF2"/>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27" name="Rectangle 3300"/>
              <p:cNvSpPr>
                <a:spLocks noChangeArrowheads="1"/>
              </p:cNvSpPr>
              <p:nvPr/>
            </p:nvSpPr>
            <p:spPr bwMode="auto">
              <a:xfrm>
                <a:off x="4488092" y="4511955"/>
                <a:ext cx="14908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2157" dirty="0">
                    <a:solidFill>
                      <a:srgbClr val="FFFFFF"/>
                    </a:solidFill>
                    <a:latin typeface="Segoe UI Semilight" panose="020B0402040204020203" pitchFamily="34" charset="0"/>
                  </a:rPr>
                  <a:t>6</a:t>
                </a:r>
                <a:endParaRPr lang="en-US" altLang="en-US" sz="1765" dirty="0">
                  <a:solidFill>
                    <a:srgbClr val="505050"/>
                  </a:solidFill>
                  <a:latin typeface="Segoe UI" panose="020B0502040204020203" pitchFamily="34" charset="0"/>
                </a:endParaRPr>
              </a:p>
            </p:txBody>
          </p:sp>
          <p:sp>
            <p:nvSpPr>
              <p:cNvPr id="330" name="Rectangle 3299"/>
              <p:cNvSpPr>
                <a:spLocks noChangeArrowheads="1"/>
              </p:cNvSpPr>
              <p:nvPr/>
            </p:nvSpPr>
            <p:spPr bwMode="auto">
              <a:xfrm>
                <a:off x="3845239" y="4511955"/>
                <a:ext cx="46326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2157" dirty="0">
                    <a:solidFill>
                      <a:srgbClr val="FFFFFF"/>
                    </a:solidFill>
                    <a:latin typeface="Segoe UI Light" panose="020B0502040204020203" pitchFamily="34" charset="0"/>
                  </a:rPr>
                  <a:t> 1 in</a:t>
                </a:r>
                <a:endParaRPr lang="en-US" altLang="en-US" sz="1765" dirty="0">
                  <a:solidFill>
                    <a:srgbClr val="505050"/>
                  </a:solidFill>
                  <a:latin typeface="Segoe UI" panose="020B0502040204020203" pitchFamily="34" charset="0"/>
                </a:endParaRPr>
              </a:p>
            </p:txBody>
          </p:sp>
        </p:grpSp>
      </p:grpSp>
      <p:pic>
        <p:nvPicPr>
          <p:cNvPr id="579" name="Picture 578"/>
          <p:cNvPicPr>
            <a:picLocks noChangeAspect="1"/>
          </p:cNvPicPr>
          <p:nvPr/>
        </p:nvPicPr>
        <p:blipFill>
          <a:blip r:embed="rId5"/>
          <a:stretch>
            <a:fillRect/>
          </a:stretch>
        </p:blipFill>
        <p:spPr>
          <a:xfrm>
            <a:off x="7537131" y="1785555"/>
            <a:ext cx="1092513" cy="592637"/>
          </a:xfrm>
          <a:prstGeom prst="rect">
            <a:avLst/>
          </a:prstGeom>
        </p:spPr>
      </p:pic>
      <p:grpSp>
        <p:nvGrpSpPr>
          <p:cNvPr id="59" name="Group 58"/>
          <p:cNvGrpSpPr/>
          <p:nvPr/>
        </p:nvGrpSpPr>
        <p:grpSpPr>
          <a:xfrm>
            <a:off x="6843021" y="1038534"/>
            <a:ext cx="2610681" cy="596778"/>
            <a:chOff x="6600092" y="1058862"/>
            <a:chExt cx="2663031" cy="608745"/>
          </a:xfrm>
        </p:grpSpPr>
        <p:grpSp>
          <p:nvGrpSpPr>
            <p:cNvPr id="7" name="Group 6"/>
            <p:cNvGrpSpPr/>
            <p:nvPr/>
          </p:nvGrpSpPr>
          <p:grpSpPr>
            <a:xfrm>
              <a:off x="6600092" y="1058862"/>
              <a:ext cx="608745" cy="608745"/>
              <a:chOff x="7777955" y="466725"/>
              <a:chExt cx="608745" cy="608745"/>
            </a:xfrm>
          </p:grpSpPr>
          <p:sp>
            <p:nvSpPr>
              <p:cNvPr id="2" name="Oval 1"/>
              <p:cNvSpPr/>
              <p:nvPr/>
            </p:nvSpPr>
            <p:spPr bwMode="auto">
              <a:xfrm>
                <a:off x="7777955" y="466725"/>
                <a:ext cx="608745" cy="608745"/>
              </a:xfrm>
              <a:prstGeom prst="ellipse">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7840660" y="586431"/>
                <a:ext cx="483334" cy="369332"/>
                <a:chOff x="7858948" y="601662"/>
                <a:chExt cx="483334" cy="369332"/>
              </a:xfrm>
            </p:grpSpPr>
            <p:sp>
              <p:nvSpPr>
                <p:cNvPr id="321" name="Rectangle 3458"/>
                <p:cNvSpPr>
                  <a:spLocks noChangeArrowheads="1"/>
                </p:cNvSpPr>
                <p:nvPr/>
              </p:nvSpPr>
              <p:spPr bwMode="auto">
                <a:xfrm>
                  <a:off x="7858948" y="601662"/>
                  <a:ext cx="3222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2353" dirty="0">
                      <a:solidFill>
                        <a:srgbClr val="FFFFFF"/>
                      </a:solidFill>
                      <a:latin typeface="Segoe UI Light" panose="020B0502040204020203" pitchFamily="34" charset="0"/>
                    </a:rPr>
                    <a:t>40</a:t>
                  </a:r>
                  <a:endParaRPr lang="en-US" altLang="en-US" sz="2353" dirty="0">
                    <a:solidFill>
                      <a:srgbClr val="FFFFFF"/>
                    </a:solidFill>
                    <a:latin typeface="Segoe UI" panose="020B0502040204020203" pitchFamily="34" charset="0"/>
                  </a:endParaRPr>
                </a:p>
              </p:txBody>
            </p:sp>
            <p:sp>
              <p:nvSpPr>
                <p:cNvPr id="322" name="Rectangle 3459"/>
                <p:cNvSpPr>
                  <a:spLocks noChangeArrowheads="1"/>
                </p:cNvSpPr>
                <p:nvPr/>
              </p:nvSpPr>
              <p:spPr bwMode="auto">
                <a:xfrm>
                  <a:off x="8181982" y="609917"/>
                  <a:ext cx="1603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568" dirty="0">
                      <a:solidFill>
                        <a:srgbClr val="FFFFFF"/>
                      </a:solidFill>
                      <a:latin typeface="Segoe UI Light" panose="020B0502040204020203" pitchFamily="34" charset="0"/>
                    </a:rPr>
                    <a:t>%</a:t>
                  </a:r>
                  <a:endParaRPr lang="en-US" altLang="en-US" sz="1568" dirty="0">
                    <a:solidFill>
                      <a:srgbClr val="FFFFFF"/>
                    </a:solidFill>
                    <a:latin typeface="Segoe UI" panose="020B0502040204020203" pitchFamily="34" charset="0"/>
                  </a:endParaRPr>
                </a:p>
              </p:txBody>
            </p:sp>
          </p:grpSp>
        </p:grpSp>
        <p:sp>
          <p:nvSpPr>
            <p:cNvPr id="323" name="Rectangle 3460"/>
            <p:cNvSpPr>
              <a:spLocks noChangeArrowheads="1"/>
            </p:cNvSpPr>
            <p:nvPr/>
          </p:nvSpPr>
          <p:spPr bwMode="auto">
            <a:xfrm>
              <a:off x="7285037" y="1135062"/>
              <a:ext cx="1978086" cy="49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20000"/>
                </a:lnSpc>
              </a:pPr>
              <a:r>
                <a:rPr lang="en-US" altLang="en-US" sz="882" dirty="0">
                  <a:solidFill>
                    <a:srgbClr val="002050"/>
                  </a:solidFill>
                  <a:latin typeface="Segoe UI" panose="020B0502040204020203" pitchFamily="34" charset="0"/>
                </a:rPr>
                <a:t>… of implementations end up </a:t>
              </a:r>
              <a:r>
                <a:rPr lang="en-US" altLang="en-US" sz="882" b="1" dirty="0">
                  <a:solidFill>
                    <a:srgbClr val="002050"/>
                  </a:solidFill>
                  <a:latin typeface="Segoe UI" panose="020B0502040204020203" pitchFamily="34" charset="0"/>
                </a:rPr>
                <a:t>getting reworked</a:t>
              </a:r>
              <a:r>
                <a:rPr lang="en-US" altLang="en-US" sz="882" dirty="0">
                  <a:solidFill>
                    <a:srgbClr val="002050"/>
                  </a:solidFill>
                  <a:latin typeface="Segoe UI" panose="020B0502040204020203" pitchFamily="34" charset="0"/>
                </a:rPr>
                <a:t> because they don’t meet the users’ original requirements</a:t>
              </a:r>
            </a:p>
          </p:txBody>
        </p:sp>
      </p:grpSp>
      <p:grpSp>
        <p:nvGrpSpPr>
          <p:cNvPr id="60" name="Group 59"/>
          <p:cNvGrpSpPr/>
          <p:nvPr/>
        </p:nvGrpSpPr>
        <p:grpSpPr>
          <a:xfrm>
            <a:off x="4228449" y="1636151"/>
            <a:ext cx="2855798" cy="596778"/>
            <a:chOff x="4084637" y="1423316"/>
            <a:chExt cx="2913063" cy="608745"/>
          </a:xfrm>
        </p:grpSpPr>
        <p:sp>
          <p:nvSpPr>
            <p:cNvPr id="590" name="Rectangle 3696"/>
            <p:cNvSpPr>
              <a:spLocks noChangeArrowheads="1"/>
            </p:cNvSpPr>
            <p:nvPr/>
          </p:nvSpPr>
          <p:spPr bwMode="auto">
            <a:xfrm>
              <a:off x="4768850" y="1478388"/>
              <a:ext cx="2228850" cy="493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20000"/>
                </a:lnSpc>
              </a:pPr>
              <a:r>
                <a:rPr lang="en-US" altLang="en-US" sz="882" dirty="0">
                  <a:solidFill>
                    <a:srgbClr val="002050"/>
                  </a:solidFill>
                  <a:latin typeface="Segoe UI" panose="020B0502040204020203" pitchFamily="34" charset="0"/>
                </a:rPr>
                <a:t>… of development budgets for software, IT staff and external professional services will be consumed by </a:t>
              </a:r>
              <a:r>
                <a:rPr lang="en-US" altLang="en-US" sz="882" b="1" dirty="0">
                  <a:solidFill>
                    <a:srgbClr val="002050"/>
                  </a:solidFill>
                  <a:latin typeface="Segoe UI" panose="020B0502040204020203" pitchFamily="34" charset="0"/>
                </a:rPr>
                <a:t>poor requirements</a:t>
              </a:r>
            </a:p>
          </p:txBody>
        </p:sp>
        <p:grpSp>
          <p:nvGrpSpPr>
            <p:cNvPr id="688" name="Group 687"/>
            <p:cNvGrpSpPr/>
            <p:nvPr/>
          </p:nvGrpSpPr>
          <p:grpSpPr>
            <a:xfrm>
              <a:off x="4084637" y="1423316"/>
              <a:ext cx="608745" cy="608745"/>
              <a:chOff x="7777955" y="466725"/>
              <a:chExt cx="608745" cy="608745"/>
            </a:xfrm>
          </p:grpSpPr>
          <p:sp>
            <p:nvSpPr>
              <p:cNvPr id="689" name="Oval 688"/>
              <p:cNvSpPr/>
              <p:nvPr/>
            </p:nvSpPr>
            <p:spPr bwMode="auto">
              <a:xfrm>
                <a:off x="7777955" y="466725"/>
                <a:ext cx="608745" cy="608745"/>
              </a:xfrm>
              <a:prstGeom prst="ellipse">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algn="ctr" defTabSz="914038"/>
                <a:endParaRPr lang="en-US" sz="784" dirty="0">
                  <a:gradFill>
                    <a:gsLst>
                      <a:gs pos="0">
                        <a:srgbClr val="FFFFFF"/>
                      </a:gs>
                      <a:gs pos="100000">
                        <a:srgbClr val="FFFFFF"/>
                      </a:gs>
                    </a:gsLst>
                    <a:lin ang="5400000" scaled="0"/>
                  </a:gradFill>
                  <a:ea typeface="Segoe UI" pitchFamily="34" charset="0"/>
                  <a:cs typeface="Segoe UI" pitchFamily="34" charset="0"/>
                </a:endParaRPr>
              </a:p>
            </p:txBody>
          </p:sp>
          <p:grpSp>
            <p:nvGrpSpPr>
              <p:cNvPr id="690" name="Group 689"/>
              <p:cNvGrpSpPr/>
              <p:nvPr/>
            </p:nvGrpSpPr>
            <p:grpSpPr>
              <a:xfrm>
                <a:off x="7885590" y="586431"/>
                <a:ext cx="438404" cy="369332"/>
                <a:chOff x="7903878" y="601662"/>
                <a:chExt cx="438404" cy="369332"/>
              </a:xfrm>
            </p:grpSpPr>
            <p:sp>
              <p:nvSpPr>
                <p:cNvPr id="691" name="Rectangle 3458"/>
                <p:cNvSpPr>
                  <a:spLocks noChangeArrowheads="1"/>
                </p:cNvSpPr>
                <p:nvPr/>
              </p:nvSpPr>
              <p:spPr bwMode="auto">
                <a:xfrm>
                  <a:off x="7903878" y="601662"/>
                  <a:ext cx="272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2353" dirty="0">
                      <a:solidFill>
                        <a:srgbClr val="FFFFFF"/>
                      </a:solidFill>
                      <a:latin typeface="Segoe UI Light" panose="020B0502040204020203" pitchFamily="34" charset="0"/>
                    </a:rPr>
                    <a:t>41</a:t>
                  </a:r>
                  <a:endParaRPr lang="en-US" altLang="en-US" sz="2353" dirty="0">
                    <a:solidFill>
                      <a:srgbClr val="FFFFFF"/>
                    </a:solidFill>
                    <a:latin typeface="Segoe UI" panose="020B0502040204020203" pitchFamily="34" charset="0"/>
                  </a:endParaRPr>
                </a:p>
              </p:txBody>
            </p:sp>
            <p:sp>
              <p:nvSpPr>
                <p:cNvPr id="692" name="Rectangle 3459"/>
                <p:cNvSpPr>
                  <a:spLocks noChangeArrowheads="1"/>
                </p:cNvSpPr>
                <p:nvPr/>
              </p:nvSpPr>
              <p:spPr bwMode="auto">
                <a:xfrm>
                  <a:off x="8181982" y="609917"/>
                  <a:ext cx="1603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568" dirty="0">
                      <a:solidFill>
                        <a:srgbClr val="FFFFFF"/>
                      </a:solidFill>
                      <a:latin typeface="Segoe UI Light" panose="020B0502040204020203" pitchFamily="34" charset="0"/>
                    </a:rPr>
                    <a:t>%</a:t>
                  </a:r>
                  <a:endParaRPr lang="en-US" altLang="en-US" sz="1568" dirty="0">
                    <a:solidFill>
                      <a:srgbClr val="FFFFFF"/>
                    </a:solidFill>
                    <a:latin typeface="Segoe UI" panose="020B0502040204020203" pitchFamily="34" charset="0"/>
                  </a:endParaRPr>
                </a:p>
              </p:txBody>
            </p:sp>
          </p:grpSp>
        </p:grpSp>
      </p:grpSp>
      <p:sp>
        <p:nvSpPr>
          <p:cNvPr id="3" name="Title 2"/>
          <p:cNvSpPr>
            <a:spLocks noGrp="1"/>
          </p:cNvSpPr>
          <p:nvPr>
            <p:ph type="title"/>
          </p:nvPr>
        </p:nvSpPr>
        <p:spPr/>
        <p:txBody>
          <a:bodyPr/>
          <a:lstStyle/>
          <a:p>
            <a:r>
              <a:rPr lang="en-US" dirty="0">
                <a:gradFill>
                  <a:gsLst>
                    <a:gs pos="0">
                      <a:schemeClr val="tx2"/>
                    </a:gs>
                    <a:gs pos="100000">
                      <a:schemeClr val="tx2"/>
                    </a:gs>
                  </a:gsLst>
                  <a:lin ang="5400000" scaled="1"/>
                </a:gradFill>
              </a:rPr>
              <a:t>The consequences of inefficiency</a:t>
            </a:r>
          </a:p>
        </p:txBody>
      </p:sp>
      <p:sp>
        <p:nvSpPr>
          <p:cNvPr id="128" name="Freeform 3342"/>
          <p:cNvSpPr>
            <a:spLocks/>
          </p:cNvSpPr>
          <p:nvPr/>
        </p:nvSpPr>
        <p:spPr bwMode="auto">
          <a:xfrm>
            <a:off x="5624444" y="2734894"/>
            <a:ext cx="3113" cy="1556"/>
          </a:xfrm>
          <a:custGeom>
            <a:avLst/>
            <a:gdLst>
              <a:gd name="T0" fmla="*/ 0 w 2"/>
              <a:gd name="T1" fmla="*/ 0 h 1"/>
              <a:gd name="T2" fmla="*/ 2 w 2"/>
              <a:gd name="T3" fmla="*/ 0 h 1"/>
              <a:gd name="T4" fmla="*/ 2 w 2"/>
              <a:gd name="T5" fmla="*/ 1 h 1"/>
              <a:gd name="T6" fmla="*/ 0 w 2"/>
              <a:gd name="T7" fmla="*/ 1 h 1"/>
              <a:gd name="T8" fmla="*/ 0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2" y="0"/>
                </a:lnTo>
                <a:lnTo>
                  <a:pt x="2" y="1"/>
                </a:lnTo>
                <a:lnTo>
                  <a:pt x="0" y="1"/>
                </a:lnTo>
                <a:lnTo>
                  <a:pt x="0" y="0"/>
                </a:lnTo>
                <a:lnTo>
                  <a:pt x="0" y="0"/>
                </a:ln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28" name="Group 27"/>
          <p:cNvGrpSpPr/>
          <p:nvPr/>
        </p:nvGrpSpPr>
        <p:grpSpPr>
          <a:xfrm>
            <a:off x="8763489" y="716382"/>
            <a:ext cx="3308677" cy="1218577"/>
            <a:chOff x="8939214" y="730250"/>
            <a:chExt cx="3375023" cy="1243012"/>
          </a:xfrm>
        </p:grpSpPr>
        <p:grpSp>
          <p:nvGrpSpPr>
            <p:cNvPr id="14" name="Group 13"/>
            <p:cNvGrpSpPr/>
            <p:nvPr/>
          </p:nvGrpSpPr>
          <p:grpSpPr>
            <a:xfrm>
              <a:off x="9928226" y="730250"/>
              <a:ext cx="2386011" cy="1243012"/>
              <a:chOff x="9928226" y="730250"/>
              <a:chExt cx="2386011" cy="1243012"/>
            </a:xfrm>
          </p:grpSpPr>
          <p:sp>
            <p:nvSpPr>
              <p:cNvPr id="159" name="Freeform 3374"/>
              <p:cNvSpPr>
                <a:spLocks/>
              </p:cNvSpPr>
              <p:nvPr/>
            </p:nvSpPr>
            <p:spPr bwMode="auto">
              <a:xfrm>
                <a:off x="10482264" y="1819275"/>
                <a:ext cx="65088" cy="33337"/>
              </a:xfrm>
              <a:custGeom>
                <a:avLst/>
                <a:gdLst>
                  <a:gd name="T0" fmla="*/ 16 w 32"/>
                  <a:gd name="T1" fmla="*/ 0 h 16"/>
                  <a:gd name="T2" fmla="*/ 0 w 32"/>
                  <a:gd name="T3" fmla="*/ 16 h 16"/>
                  <a:gd name="T4" fmla="*/ 32 w 32"/>
                  <a:gd name="T5" fmla="*/ 16 h 16"/>
                  <a:gd name="T6" fmla="*/ 16 w 32"/>
                  <a:gd name="T7" fmla="*/ 0 h 16"/>
                </a:gdLst>
                <a:ahLst/>
                <a:cxnLst>
                  <a:cxn ang="0">
                    <a:pos x="T0" y="T1"/>
                  </a:cxn>
                  <a:cxn ang="0">
                    <a:pos x="T2" y="T3"/>
                  </a:cxn>
                  <a:cxn ang="0">
                    <a:pos x="T4" y="T5"/>
                  </a:cxn>
                  <a:cxn ang="0">
                    <a:pos x="T6" y="T7"/>
                  </a:cxn>
                </a:cxnLst>
                <a:rect l="0" t="0" r="r" b="b"/>
                <a:pathLst>
                  <a:path w="32" h="16">
                    <a:moveTo>
                      <a:pt x="16" y="0"/>
                    </a:moveTo>
                    <a:cubicBezTo>
                      <a:pt x="6" y="0"/>
                      <a:pt x="0" y="8"/>
                      <a:pt x="0" y="16"/>
                    </a:cubicBezTo>
                    <a:cubicBezTo>
                      <a:pt x="32" y="16"/>
                      <a:pt x="32" y="16"/>
                      <a:pt x="32" y="16"/>
                    </a:cubicBezTo>
                    <a:cubicBezTo>
                      <a:pt x="32" y="8"/>
                      <a:pt x="24" y="0"/>
                      <a:pt x="16" y="0"/>
                    </a:cubicBezTo>
                    <a:close/>
                  </a:path>
                </a:pathLst>
              </a:custGeom>
              <a:solidFill>
                <a:srgbClr val="B4009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0" name="Freeform 3375"/>
              <p:cNvSpPr>
                <a:spLocks/>
              </p:cNvSpPr>
              <p:nvPr/>
            </p:nvSpPr>
            <p:spPr bwMode="auto">
              <a:xfrm>
                <a:off x="10596564" y="1819275"/>
                <a:ext cx="66675" cy="33337"/>
              </a:xfrm>
              <a:custGeom>
                <a:avLst/>
                <a:gdLst>
                  <a:gd name="T0" fmla="*/ 16 w 32"/>
                  <a:gd name="T1" fmla="*/ 0 h 16"/>
                  <a:gd name="T2" fmla="*/ 32 w 32"/>
                  <a:gd name="T3" fmla="*/ 16 h 16"/>
                  <a:gd name="T4" fmla="*/ 0 w 32"/>
                  <a:gd name="T5" fmla="*/ 16 h 16"/>
                  <a:gd name="T6" fmla="*/ 16 w 32"/>
                  <a:gd name="T7" fmla="*/ 0 h 16"/>
                </a:gdLst>
                <a:ahLst/>
                <a:cxnLst>
                  <a:cxn ang="0">
                    <a:pos x="T0" y="T1"/>
                  </a:cxn>
                  <a:cxn ang="0">
                    <a:pos x="T2" y="T3"/>
                  </a:cxn>
                  <a:cxn ang="0">
                    <a:pos x="T4" y="T5"/>
                  </a:cxn>
                  <a:cxn ang="0">
                    <a:pos x="T6" y="T7"/>
                  </a:cxn>
                </a:cxnLst>
                <a:rect l="0" t="0" r="r" b="b"/>
                <a:pathLst>
                  <a:path w="32" h="16">
                    <a:moveTo>
                      <a:pt x="16" y="0"/>
                    </a:moveTo>
                    <a:cubicBezTo>
                      <a:pt x="26" y="0"/>
                      <a:pt x="32" y="8"/>
                      <a:pt x="32" y="16"/>
                    </a:cubicBezTo>
                    <a:cubicBezTo>
                      <a:pt x="0" y="16"/>
                      <a:pt x="0" y="16"/>
                      <a:pt x="0" y="16"/>
                    </a:cubicBezTo>
                    <a:cubicBezTo>
                      <a:pt x="0" y="8"/>
                      <a:pt x="8" y="0"/>
                      <a:pt x="16" y="0"/>
                    </a:cubicBezTo>
                    <a:close/>
                  </a:path>
                </a:pathLst>
              </a:custGeom>
              <a:solidFill>
                <a:srgbClr val="B4009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1" name="Freeform 3376"/>
              <p:cNvSpPr>
                <a:spLocks/>
              </p:cNvSpPr>
              <p:nvPr/>
            </p:nvSpPr>
            <p:spPr bwMode="auto">
              <a:xfrm>
                <a:off x="10334626" y="893762"/>
                <a:ext cx="465138" cy="1050925"/>
              </a:xfrm>
              <a:custGeom>
                <a:avLst/>
                <a:gdLst>
                  <a:gd name="T0" fmla="*/ 177 w 225"/>
                  <a:gd name="T1" fmla="*/ 92 h 508"/>
                  <a:gd name="T2" fmla="*/ 177 w 225"/>
                  <a:gd name="T3" fmla="*/ 92 h 508"/>
                  <a:gd name="T4" fmla="*/ 177 w 225"/>
                  <a:gd name="T5" fmla="*/ 92 h 508"/>
                  <a:gd name="T6" fmla="*/ 128 w 225"/>
                  <a:gd name="T7" fmla="*/ 88 h 508"/>
                  <a:gd name="T8" fmla="*/ 128 w 225"/>
                  <a:gd name="T9" fmla="*/ 80 h 508"/>
                  <a:gd name="T10" fmla="*/ 139 w 225"/>
                  <a:gd name="T11" fmla="*/ 68 h 508"/>
                  <a:gd name="T12" fmla="*/ 139 w 225"/>
                  <a:gd name="T13" fmla="*/ 57 h 508"/>
                  <a:gd name="T14" fmla="*/ 143 w 225"/>
                  <a:gd name="T15" fmla="*/ 52 h 508"/>
                  <a:gd name="T16" fmla="*/ 143 w 225"/>
                  <a:gd name="T17" fmla="*/ 43 h 508"/>
                  <a:gd name="T18" fmla="*/ 141 w 225"/>
                  <a:gd name="T19" fmla="*/ 38 h 508"/>
                  <a:gd name="T20" fmla="*/ 146 w 225"/>
                  <a:gd name="T21" fmla="*/ 25 h 508"/>
                  <a:gd name="T22" fmla="*/ 127 w 225"/>
                  <a:gd name="T23" fmla="*/ 7 h 508"/>
                  <a:gd name="T24" fmla="*/ 127 w 225"/>
                  <a:gd name="T25" fmla="*/ 7 h 508"/>
                  <a:gd name="T26" fmla="*/ 107 w 225"/>
                  <a:gd name="T27" fmla="*/ 0 h 508"/>
                  <a:gd name="T28" fmla="*/ 79 w 225"/>
                  <a:gd name="T29" fmla="*/ 23 h 508"/>
                  <a:gd name="T30" fmla="*/ 84 w 225"/>
                  <a:gd name="T31" fmla="*/ 38 h 508"/>
                  <a:gd name="T32" fmla="*/ 81 w 225"/>
                  <a:gd name="T33" fmla="*/ 43 h 508"/>
                  <a:gd name="T34" fmla="*/ 81 w 225"/>
                  <a:gd name="T35" fmla="*/ 52 h 508"/>
                  <a:gd name="T36" fmla="*/ 85 w 225"/>
                  <a:gd name="T37" fmla="*/ 57 h 508"/>
                  <a:gd name="T38" fmla="*/ 85 w 225"/>
                  <a:gd name="T39" fmla="*/ 68 h 508"/>
                  <a:gd name="T40" fmla="*/ 97 w 225"/>
                  <a:gd name="T41" fmla="*/ 80 h 508"/>
                  <a:gd name="T42" fmla="*/ 97 w 225"/>
                  <a:gd name="T43" fmla="*/ 88 h 508"/>
                  <a:gd name="T44" fmla="*/ 48 w 225"/>
                  <a:gd name="T45" fmla="*/ 92 h 508"/>
                  <a:gd name="T46" fmla="*/ 48 w 225"/>
                  <a:gd name="T47" fmla="*/ 93 h 508"/>
                  <a:gd name="T48" fmla="*/ 0 w 225"/>
                  <a:gd name="T49" fmla="*/ 267 h 508"/>
                  <a:gd name="T50" fmla="*/ 4 w 225"/>
                  <a:gd name="T51" fmla="*/ 267 h 508"/>
                  <a:gd name="T52" fmla="*/ 4 w 225"/>
                  <a:gd name="T53" fmla="*/ 279 h 508"/>
                  <a:gd name="T54" fmla="*/ 14 w 225"/>
                  <a:gd name="T55" fmla="*/ 289 h 508"/>
                  <a:gd name="T56" fmla="*/ 25 w 225"/>
                  <a:gd name="T57" fmla="*/ 279 h 508"/>
                  <a:gd name="T58" fmla="*/ 25 w 225"/>
                  <a:gd name="T59" fmla="*/ 267 h 508"/>
                  <a:gd name="T60" fmla="*/ 28 w 225"/>
                  <a:gd name="T61" fmla="*/ 267 h 508"/>
                  <a:gd name="T62" fmla="*/ 48 w 225"/>
                  <a:gd name="T63" fmla="*/ 170 h 508"/>
                  <a:gd name="T64" fmla="*/ 48 w 225"/>
                  <a:gd name="T65" fmla="*/ 308 h 508"/>
                  <a:gd name="T66" fmla="*/ 65 w 225"/>
                  <a:gd name="T67" fmla="*/ 308 h 508"/>
                  <a:gd name="T68" fmla="*/ 71 w 225"/>
                  <a:gd name="T69" fmla="*/ 493 h 508"/>
                  <a:gd name="T70" fmla="*/ 77 w 225"/>
                  <a:gd name="T71" fmla="*/ 493 h 508"/>
                  <a:gd name="T72" fmla="*/ 69 w 225"/>
                  <a:gd name="T73" fmla="*/ 508 h 508"/>
                  <a:gd name="T74" fmla="*/ 108 w 225"/>
                  <a:gd name="T75" fmla="*/ 508 h 508"/>
                  <a:gd name="T76" fmla="*/ 99 w 225"/>
                  <a:gd name="T77" fmla="*/ 493 h 508"/>
                  <a:gd name="T78" fmla="*/ 105 w 225"/>
                  <a:gd name="T79" fmla="*/ 493 h 508"/>
                  <a:gd name="T80" fmla="*/ 112 w 225"/>
                  <a:gd name="T81" fmla="*/ 308 h 508"/>
                  <a:gd name="T82" fmla="*/ 113 w 225"/>
                  <a:gd name="T83" fmla="*/ 308 h 508"/>
                  <a:gd name="T84" fmla="*/ 120 w 225"/>
                  <a:gd name="T85" fmla="*/ 493 h 508"/>
                  <a:gd name="T86" fmla="*/ 126 w 225"/>
                  <a:gd name="T87" fmla="*/ 493 h 508"/>
                  <a:gd name="T88" fmla="*/ 117 w 225"/>
                  <a:gd name="T89" fmla="*/ 508 h 508"/>
                  <a:gd name="T90" fmla="*/ 156 w 225"/>
                  <a:gd name="T91" fmla="*/ 508 h 508"/>
                  <a:gd name="T92" fmla="*/ 148 w 225"/>
                  <a:gd name="T93" fmla="*/ 493 h 508"/>
                  <a:gd name="T94" fmla="*/ 154 w 225"/>
                  <a:gd name="T95" fmla="*/ 493 h 508"/>
                  <a:gd name="T96" fmla="*/ 160 w 225"/>
                  <a:gd name="T97" fmla="*/ 308 h 508"/>
                  <a:gd name="T98" fmla="*/ 177 w 225"/>
                  <a:gd name="T99" fmla="*/ 308 h 508"/>
                  <a:gd name="T100" fmla="*/ 177 w 225"/>
                  <a:gd name="T101" fmla="*/ 167 h 508"/>
                  <a:gd name="T102" fmla="*/ 198 w 225"/>
                  <a:gd name="T103" fmla="*/ 267 h 508"/>
                  <a:gd name="T104" fmla="*/ 201 w 225"/>
                  <a:gd name="T105" fmla="*/ 267 h 508"/>
                  <a:gd name="T106" fmla="*/ 201 w 225"/>
                  <a:gd name="T107" fmla="*/ 279 h 508"/>
                  <a:gd name="T108" fmla="*/ 211 w 225"/>
                  <a:gd name="T109" fmla="*/ 289 h 508"/>
                  <a:gd name="T110" fmla="*/ 222 w 225"/>
                  <a:gd name="T111" fmla="*/ 279 h 508"/>
                  <a:gd name="T112" fmla="*/ 222 w 225"/>
                  <a:gd name="T113" fmla="*/ 267 h 508"/>
                  <a:gd name="T114" fmla="*/ 225 w 225"/>
                  <a:gd name="T115" fmla="*/ 267 h 508"/>
                  <a:gd name="T116" fmla="*/ 177 w 225"/>
                  <a:gd name="T117" fmla="*/ 9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08">
                    <a:moveTo>
                      <a:pt x="177" y="92"/>
                    </a:moveTo>
                    <a:cubicBezTo>
                      <a:pt x="177" y="92"/>
                      <a:pt x="177" y="92"/>
                      <a:pt x="177" y="92"/>
                    </a:cubicBezTo>
                    <a:cubicBezTo>
                      <a:pt x="177" y="92"/>
                      <a:pt x="177" y="92"/>
                      <a:pt x="177" y="92"/>
                    </a:cubicBezTo>
                    <a:cubicBezTo>
                      <a:pt x="128" y="88"/>
                      <a:pt x="128" y="88"/>
                      <a:pt x="128" y="88"/>
                    </a:cubicBezTo>
                    <a:cubicBezTo>
                      <a:pt x="128" y="80"/>
                      <a:pt x="128" y="80"/>
                      <a:pt x="128" y="80"/>
                    </a:cubicBezTo>
                    <a:cubicBezTo>
                      <a:pt x="134" y="79"/>
                      <a:pt x="139" y="74"/>
                      <a:pt x="139" y="68"/>
                    </a:cubicBezTo>
                    <a:cubicBezTo>
                      <a:pt x="139" y="57"/>
                      <a:pt x="139" y="57"/>
                      <a:pt x="139" y="57"/>
                    </a:cubicBezTo>
                    <a:cubicBezTo>
                      <a:pt x="141" y="57"/>
                      <a:pt x="143" y="55"/>
                      <a:pt x="143" y="52"/>
                    </a:cubicBezTo>
                    <a:cubicBezTo>
                      <a:pt x="143" y="43"/>
                      <a:pt x="143" y="43"/>
                      <a:pt x="143" y="43"/>
                    </a:cubicBezTo>
                    <a:cubicBezTo>
                      <a:pt x="143" y="41"/>
                      <a:pt x="142" y="39"/>
                      <a:pt x="141" y="38"/>
                    </a:cubicBezTo>
                    <a:cubicBezTo>
                      <a:pt x="144" y="36"/>
                      <a:pt x="146" y="31"/>
                      <a:pt x="146" y="25"/>
                    </a:cubicBezTo>
                    <a:cubicBezTo>
                      <a:pt x="146" y="15"/>
                      <a:pt x="138" y="7"/>
                      <a:pt x="127" y="7"/>
                    </a:cubicBezTo>
                    <a:cubicBezTo>
                      <a:pt x="127" y="7"/>
                      <a:pt x="127" y="7"/>
                      <a:pt x="127" y="7"/>
                    </a:cubicBezTo>
                    <a:cubicBezTo>
                      <a:pt x="122" y="3"/>
                      <a:pt x="115" y="0"/>
                      <a:pt x="107" y="0"/>
                    </a:cubicBezTo>
                    <a:cubicBezTo>
                      <a:pt x="91" y="0"/>
                      <a:pt x="79" y="10"/>
                      <a:pt x="79" y="23"/>
                    </a:cubicBezTo>
                    <a:cubicBezTo>
                      <a:pt x="79" y="29"/>
                      <a:pt x="81" y="35"/>
                      <a:pt x="84" y="38"/>
                    </a:cubicBezTo>
                    <a:cubicBezTo>
                      <a:pt x="83" y="38"/>
                      <a:pt x="81" y="40"/>
                      <a:pt x="81" y="43"/>
                    </a:cubicBezTo>
                    <a:cubicBezTo>
                      <a:pt x="81" y="52"/>
                      <a:pt x="81" y="52"/>
                      <a:pt x="81" y="52"/>
                    </a:cubicBezTo>
                    <a:cubicBezTo>
                      <a:pt x="81" y="55"/>
                      <a:pt x="83" y="57"/>
                      <a:pt x="85" y="57"/>
                    </a:cubicBezTo>
                    <a:cubicBezTo>
                      <a:pt x="85" y="68"/>
                      <a:pt x="85" y="68"/>
                      <a:pt x="85" y="68"/>
                    </a:cubicBezTo>
                    <a:cubicBezTo>
                      <a:pt x="85" y="75"/>
                      <a:pt x="90" y="80"/>
                      <a:pt x="97" y="80"/>
                    </a:cubicBezTo>
                    <a:cubicBezTo>
                      <a:pt x="97" y="88"/>
                      <a:pt x="97" y="88"/>
                      <a:pt x="97" y="88"/>
                    </a:cubicBezTo>
                    <a:cubicBezTo>
                      <a:pt x="48" y="92"/>
                      <a:pt x="48" y="92"/>
                      <a:pt x="48" y="92"/>
                    </a:cubicBezTo>
                    <a:cubicBezTo>
                      <a:pt x="48" y="93"/>
                      <a:pt x="48" y="93"/>
                      <a:pt x="48" y="93"/>
                    </a:cubicBezTo>
                    <a:cubicBezTo>
                      <a:pt x="22" y="149"/>
                      <a:pt x="6" y="205"/>
                      <a:pt x="0" y="267"/>
                    </a:cubicBezTo>
                    <a:cubicBezTo>
                      <a:pt x="4" y="267"/>
                      <a:pt x="4" y="267"/>
                      <a:pt x="4" y="267"/>
                    </a:cubicBezTo>
                    <a:cubicBezTo>
                      <a:pt x="4" y="279"/>
                      <a:pt x="4" y="279"/>
                      <a:pt x="4" y="279"/>
                    </a:cubicBezTo>
                    <a:cubicBezTo>
                      <a:pt x="4" y="285"/>
                      <a:pt x="9" y="289"/>
                      <a:pt x="14" y="289"/>
                    </a:cubicBezTo>
                    <a:cubicBezTo>
                      <a:pt x="20" y="289"/>
                      <a:pt x="25" y="285"/>
                      <a:pt x="25" y="279"/>
                    </a:cubicBezTo>
                    <a:cubicBezTo>
                      <a:pt x="25" y="267"/>
                      <a:pt x="25" y="267"/>
                      <a:pt x="25" y="267"/>
                    </a:cubicBezTo>
                    <a:cubicBezTo>
                      <a:pt x="28" y="267"/>
                      <a:pt x="28" y="267"/>
                      <a:pt x="28" y="267"/>
                    </a:cubicBezTo>
                    <a:cubicBezTo>
                      <a:pt x="31" y="233"/>
                      <a:pt x="39" y="202"/>
                      <a:pt x="48" y="170"/>
                    </a:cubicBezTo>
                    <a:cubicBezTo>
                      <a:pt x="48" y="308"/>
                      <a:pt x="48" y="308"/>
                      <a:pt x="48" y="308"/>
                    </a:cubicBezTo>
                    <a:cubicBezTo>
                      <a:pt x="65" y="308"/>
                      <a:pt x="65" y="308"/>
                      <a:pt x="65" y="308"/>
                    </a:cubicBezTo>
                    <a:cubicBezTo>
                      <a:pt x="71" y="493"/>
                      <a:pt x="71" y="493"/>
                      <a:pt x="71" y="493"/>
                    </a:cubicBezTo>
                    <a:cubicBezTo>
                      <a:pt x="77" y="493"/>
                      <a:pt x="77" y="493"/>
                      <a:pt x="77" y="493"/>
                    </a:cubicBezTo>
                    <a:cubicBezTo>
                      <a:pt x="71" y="495"/>
                      <a:pt x="69" y="502"/>
                      <a:pt x="69" y="508"/>
                    </a:cubicBezTo>
                    <a:cubicBezTo>
                      <a:pt x="108" y="508"/>
                      <a:pt x="108" y="508"/>
                      <a:pt x="108" y="508"/>
                    </a:cubicBezTo>
                    <a:cubicBezTo>
                      <a:pt x="108" y="502"/>
                      <a:pt x="105" y="495"/>
                      <a:pt x="99" y="493"/>
                    </a:cubicBezTo>
                    <a:cubicBezTo>
                      <a:pt x="105" y="493"/>
                      <a:pt x="105" y="493"/>
                      <a:pt x="105" y="493"/>
                    </a:cubicBezTo>
                    <a:cubicBezTo>
                      <a:pt x="112" y="308"/>
                      <a:pt x="112" y="308"/>
                      <a:pt x="112" y="308"/>
                    </a:cubicBezTo>
                    <a:cubicBezTo>
                      <a:pt x="113" y="308"/>
                      <a:pt x="113" y="308"/>
                      <a:pt x="113" y="308"/>
                    </a:cubicBezTo>
                    <a:cubicBezTo>
                      <a:pt x="120" y="493"/>
                      <a:pt x="120" y="493"/>
                      <a:pt x="120" y="493"/>
                    </a:cubicBezTo>
                    <a:cubicBezTo>
                      <a:pt x="126" y="493"/>
                      <a:pt x="126" y="493"/>
                      <a:pt x="126" y="493"/>
                    </a:cubicBezTo>
                    <a:cubicBezTo>
                      <a:pt x="120" y="495"/>
                      <a:pt x="117" y="502"/>
                      <a:pt x="117" y="508"/>
                    </a:cubicBezTo>
                    <a:cubicBezTo>
                      <a:pt x="156" y="508"/>
                      <a:pt x="156" y="508"/>
                      <a:pt x="156" y="508"/>
                    </a:cubicBezTo>
                    <a:cubicBezTo>
                      <a:pt x="156" y="502"/>
                      <a:pt x="154" y="495"/>
                      <a:pt x="148" y="493"/>
                    </a:cubicBezTo>
                    <a:cubicBezTo>
                      <a:pt x="154" y="493"/>
                      <a:pt x="154" y="493"/>
                      <a:pt x="154" y="493"/>
                    </a:cubicBezTo>
                    <a:cubicBezTo>
                      <a:pt x="160" y="308"/>
                      <a:pt x="160" y="308"/>
                      <a:pt x="160" y="308"/>
                    </a:cubicBezTo>
                    <a:cubicBezTo>
                      <a:pt x="177" y="308"/>
                      <a:pt x="177" y="308"/>
                      <a:pt x="177" y="308"/>
                    </a:cubicBezTo>
                    <a:cubicBezTo>
                      <a:pt x="177" y="167"/>
                      <a:pt x="177" y="167"/>
                      <a:pt x="177" y="167"/>
                    </a:cubicBezTo>
                    <a:cubicBezTo>
                      <a:pt x="187" y="200"/>
                      <a:pt x="195" y="232"/>
                      <a:pt x="198" y="267"/>
                    </a:cubicBezTo>
                    <a:cubicBezTo>
                      <a:pt x="201" y="267"/>
                      <a:pt x="201" y="267"/>
                      <a:pt x="201" y="267"/>
                    </a:cubicBezTo>
                    <a:cubicBezTo>
                      <a:pt x="201" y="279"/>
                      <a:pt x="201" y="279"/>
                      <a:pt x="201" y="279"/>
                    </a:cubicBezTo>
                    <a:cubicBezTo>
                      <a:pt x="201" y="285"/>
                      <a:pt x="206" y="289"/>
                      <a:pt x="211" y="289"/>
                    </a:cubicBezTo>
                    <a:cubicBezTo>
                      <a:pt x="217" y="289"/>
                      <a:pt x="222" y="285"/>
                      <a:pt x="222" y="279"/>
                    </a:cubicBezTo>
                    <a:cubicBezTo>
                      <a:pt x="222" y="267"/>
                      <a:pt x="222" y="267"/>
                      <a:pt x="222" y="267"/>
                    </a:cubicBezTo>
                    <a:cubicBezTo>
                      <a:pt x="225" y="267"/>
                      <a:pt x="225" y="267"/>
                      <a:pt x="225" y="267"/>
                    </a:cubicBezTo>
                    <a:cubicBezTo>
                      <a:pt x="220" y="205"/>
                      <a:pt x="203" y="148"/>
                      <a:pt x="177" y="92"/>
                    </a:cubicBez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2" name="Freeform 3377"/>
              <p:cNvSpPr>
                <a:spLocks/>
              </p:cNvSpPr>
              <p:nvPr/>
            </p:nvSpPr>
            <p:spPr bwMode="auto">
              <a:xfrm>
                <a:off x="10199689" y="949325"/>
                <a:ext cx="333375" cy="995362"/>
              </a:xfrm>
              <a:custGeom>
                <a:avLst/>
                <a:gdLst>
                  <a:gd name="T0" fmla="*/ 133 w 161"/>
                  <a:gd name="T1" fmla="*/ 97 h 481"/>
                  <a:gd name="T2" fmla="*/ 95 w 161"/>
                  <a:gd name="T3" fmla="*/ 93 h 481"/>
                  <a:gd name="T4" fmla="*/ 93 w 161"/>
                  <a:gd name="T5" fmla="*/ 89 h 481"/>
                  <a:gd name="T6" fmla="*/ 121 w 161"/>
                  <a:gd name="T7" fmla="*/ 76 h 481"/>
                  <a:gd name="T8" fmla="*/ 109 w 161"/>
                  <a:gd name="T9" fmla="*/ 71 h 481"/>
                  <a:gd name="T10" fmla="*/ 114 w 161"/>
                  <a:gd name="T11" fmla="*/ 56 h 481"/>
                  <a:gd name="T12" fmla="*/ 114 w 161"/>
                  <a:gd name="T13" fmla="*/ 55 h 481"/>
                  <a:gd name="T14" fmla="*/ 99 w 161"/>
                  <a:gd name="T15" fmla="*/ 14 h 481"/>
                  <a:gd name="T16" fmla="*/ 47 w 161"/>
                  <a:gd name="T17" fmla="*/ 36 h 481"/>
                  <a:gd name="T18" fmla="*/ 51 w 161"/>
                  <a:gd name="T19" fmla="*/ 55 h 481"/>
                  <a:gd name="T20" fmla="*/ 48 w 161"/>
                  <a:gd name="T21" fmla="*/ 71 h 481"/>
                  <a:gd name="T22" fmla="*/ 56 w 161"/>
                  <a:gd name="T23" fmla="*/ 89 h 481"/>
                  <a:gd name="T24" fmla="*/ 70 w 161"/>
                  <a:gd name="T25" fmla="*/ 93 h 481"/>
                  <a:gd name="T26" fmla="*/ 29 w 161"/>
                  <a:gd name="T27" fmla="*/ 97 h 481"/>
                  <a:gd name="T28" fmla="*/ 29 w 161"/>
                  <a:gd name="T29" fmla="*/ 97 h 481"/>
                  <a:gd name="T30" fmla="*/ 3 w 161"/>
                  <a:gd name="T31" fmla="*/ 221 h 481"/>
                  <a:gd name="T32" fmla="*/ 10 w 161"/>
                  <a:gd name="T33" fmla="*/ 237 h 481"/>
                  <a:gd name="T34" fmla="*/ 18 w 161"/>
                  <a:gd name="T35" fmla="*/ 221 h 481"/>
                  <a:gd name="T36" fmla="*/ 32 w 161"/>
                  <a:gd name="T37" fmla="*/ 149 h 481"/>
                  <a:gd name="T38" fmla="*/ 38 w 161"/>
                  <a:gd name="T39" fmla="*/ 364 h 481"/>
                  <a:gd name="T40" fmla="*/ 55 w 161"/>
                  <a:gd name="T41" fmla="*/ 474 h 481"/>
                  <a:gd name="T42" fmla="*/ 55 w 161"/>
                  <a:gd name="T43" fmla="*/ 481 h 481"/>
                  <a:gd name="T44" fmla="*/ 80 w 161"/>
                  <a:gd name="T45" fmla="*/ 481 h 481"/>
                  <a:gd name="T46" fmla="*/ 80 w 161"/>
                  <a:gd name="T47" fmla="*/ 364 h 481"/>
                  <a:gd name="T48" fmla="*/ 89 w 161"/>
                  <a:gd name="T49" fmla="*/ 474 h 481"/>
                  <a:gd name="T50" fmla="*/ 89 w 161"/>
                  <a:gd name="T51" fmla="*/ 481 h 481"/>
                  <a:gd name="T52" fmla="*/ 112 w 161"/>
                  <a:gd name="T53" fmla="*/ 481 h 481"/>
                  <a:gd name="T54" fmla="*/ 112 w 161"/>
                  <a:gd name="T55" fmla="*/ 364 h 481"/>
                  <a:gd name="T56" fmla="*/ 124 w 161"/>
                  <a:gd name="T57" fmla="*/ 253 h 481"/>
                  <a:gd name="T58" fmla="*/ 141 w 161"/>
                  <a:gd name="T59" fmla="*/ 221 h 481"/>
                  <a:gd name="T60" fmla="*/ 144 w 161"/>
                  <a:gd name="T61" fmla="*/ 230 h 481"/>
                  <a:gd name="T62" fmla="*/ 159 w 161"/>
                  <a:gd name="T63" fmla="*/ 230 h 481"/>
                  <a:gd name="T64" fmla="*/ 161 w 161"/>
                  <a:gd name="T65" fmla="*/ 2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481">
                    <a:moveTo>
                      <a:pt x="133" y="97"/>
                    </a:moveTo>
                    <a:cubicBezTo>
                      <a:pt x="133" y="97"/>
                      <a:pt x="133" y="97"/>
                      <a:pt x="133" y="97"/>
                    </a:cubicBezTo>
                    <a:cubicBezTo>
                      <a:pt x="95" y="93"/>
                      <a:pt x="95" y="93"/>
                      <a:pt x="95" y="93"/>
                    </a:cubicBezTo>
                    <a:cubicBezTo>
                      <a:pt x="95" y="93"/>
                      <a:pt x="95" y="93"/>
                      <a:pt x="95" y="93"/>
                    </a:cubicBezTo>
                    <a:cubicBezTo>
                      <a:pt x="92" y="93"/>
                      <a:pt x="92" y="93"/>
                      <a:pt x="92" y="93"/>
                    </a:cubicBezTo>
                    <a:cubicBezTo>
                      <a:pt x="93" y="89"/>
                      <a:pt x="93" y="89"/>
                      <a:pt x="93" y="89"/>
                    </a:cubicBezTo>
                    <a:cubicBezTo>
                      <a:pt x="97" y="89"/>
                      <a:pt x="101" y="89"/>
                      <a:pt x="108" y="89"/>
                    </a:cubicBezTo>
                    <a:cubicBezTo>
                      <a:pt x="119" y="87"/>
                      <a:pt x="121" y="80"/>
                      <a:pt x="121" y="76"/>
                    </a:cubicBezTo>
                    <a:cubicBezTo>
                      <a:pt x="121" y="72"/>
                      <a:pt x="118" y="65"/>
                      <a:pt x="117" y="71"/>
                    </a:cubicBezTo>
                    <a:cubicBezTo>
                      <a:pt x="115" y="76"/>
                      <a:pt x="110" y="75"/>
                      <a:pt x="109" y="71"/>
                    </a:cubicBezTo>
                    <a:cubicBezTo>
                      <a:pt x="108" y="69"/>
                      <a:pt x="110" y="63"/>
                      <a:pt x="112" y="60"/>
                    </a:cubicBezTo>
                    <a:cubicBezTo>
                      <a:pt x="112" y="58"/>
                      <a:pt x="113" y="57"/>
                      <a:pt x="114" y="56"/>
                    </a:cubicBezTo>
                    <a:cubicBezTo>
                      <a:pt x="114" y="55"/>
                      <a:pt x="114" y="55"/>
                      <a:pt x="114" y="55"/>
                    </a:cubicBezTo>
                    <a:cubicBezTo>
                      <a:pt x="114" y="55"/>
                      <a:pt x="114" y="55"/>
                      <a:pt x="114" y="55"/>
                    </a:cubicBezTo>
                    <a:cubicBezTo>
                      <a:pt x="115" y="51"/>
                      <a:pt x="116" y="47"/>
                      <a:pt x="116" y="42"/>
                    </a:cubicBezTo>
                    <a:cubicBezTo>
                      <a:pt x="116" y="29"/>
                      <a:pt x="109" y="18"/>
                      <a:pt x="99" y="14"/>
                    </a:cubicBezTo>
                    <a:cubicBezTo>
                      <a:pt x="94" y="6"/>
                      <a:pt x="85" y="0"/>
                      <a:pt x="76" y="0"/>
                    </a:cubicBezTo>
                    <a:cubicBezTo>
                      <a:pt x="60" y="0"/>
                      <a:pt x="47" y="16"/>
                      <a:pt x="47" y="36"/>
                    </a:cubicBezTo>
                    <a:cubicBezTo>
                      <a:pt x="47" y="44"/>
                      <a:pt x="48" y="49"/>
                      <a:pt x="51" y="55"/>
                    </a:cubicBezTo>
                    <a:cubicBezTo>
                      <a:pt x="51" y="55"/>
                      <a:pt x="51" y="55"/>
                      <a:pt x="51" y="55"/>
                    </a:cubicBezTo>
                    <a:cubicBezTo>
                      <a:pt x="51" y="55"/>
                      <a:pt x="57" y="67"/>
                      <a:pt x="55" y="71"/>
                    </a:cubicBezTo>
                    <a:cubicBezTo>
                      <a:pt x="54" y="75"/>
                      <a:pt x="50" y="76"/>
                      <a:pt x="48" y="71"/>
                    </a:cubicBezTo>
                    <a:cubicBezTo>
                      <a:pt x="46" y="65"/>
                      <a:pt x="43" y="72"/>
                      <a:pt x="44" y="76"/>
                    </a:cubicBezTo>
                    <a:cubicBezTo>
                      <a:pt x="44" y="80"/>
                      <a:pt x="46" y="87"/>
                      <a:pt x="56" y="89"/>
                    </a:cubicBezTo>
                    <a:cubicBezTo>
                      <a:pt x="62" y="89"/>
                      <a:pt x="66" y="89"/>
                      <a:pt x="70" y="89"/>
                    </a:cubicBezTo>
                    <a:cubicBezTo>
                      <a:pt x="70" y="93"/>
                      <a:pt x="70" y="93"/>
                      <a:pt x="70" y="93"/>
                    </a:cubicBezTo>
                    <a:cubicBezTo>
                      <a:pt x="66" y="93"/>
                      <a:pt x="66" y="93"/>
                      <a:pt x="66" y="93"/>
                    </a:cubicBezTo>
                    <a:cubicBezTo>
                      <a:pt x="29" y="97"/>
                      <a:pt x="29" y="97"/>
                      <a:pt x="29" y="97"/>
                    </a:cubicBezTo>
                    <a:cubicBezTo>
                      <a:pt x="29" y="97"/>
                      <a:pt x="29" y="97"/>
                      <a:pt x="29" y="97"/>
                    </a:cubicBezTo>
                    <a:cubicBezTo>
                      <a:pt x="29" y="97"/>
                      <a:pt x="29" y="97"/>
                      <a:pt x="29" y="97"/>
                    </a:cubicBezTo>
                    <a:cubicBezTo>
                      <a:pt x="10" y="138"/>
                      <a:pt x="4" y="177"/>
                      <a:pt x="0" y="221"/>
                    </a:cubicBezTo>
                    <a:cubicBezTo>
                      <a:pt x="3" y="221"/>
                      <a:pt x="3" y="221"/>
                      <a:pt x="3" y="221"/>
                    </a:cubicBezTo>
                    <a:cubicBezTo>
                      <a:pt x="3" y="230"/>
                      <a:pt x="3" y="230"/>
                      <a:pt x="3" y="230"/>
                    </a:cubicBezTo>
                    <a:cubicBezTo>
                      <a:pt x="3" y="234"/>
                      <a:pt x="6" y="237"/>
                      <a:pt x="10" y="237"/>
                    </a:cubicBezTo>
                    <a:cubicBezTo>
                      <a:pt x="14" y="237"/>
                      <a:pt x="18" y="234"/>
                      <a:pt x="18" y="230"/>
                    </a:cubicBezTo>
                    <a:cubicBezTo>
                      <a:pt x="18" y="221"/>
                      <a:pt x="18" y="221"/>
                      <a:pt x="18" y="221"/>
                    </a:cubicBezTo>
                    <a:cubicBezTo>
                      <a:pt x="20" y="221"/>
                      <a:pt x="20" y="221"/>
                      <a:pt x="20" y="221"/>
                    </a:cubicBezTo>
                    <a:cubicBezTo>
                      <a:pt x="23" y="196"/>
                      <a:pt x="26" y="173"/>
                      <a:pt x="32" y="149"/>
                    </a:cubicBezTo>
                    <a:cubicBezTo>
                      <a:pt x="38" y="253"/>
                      <a:pt x="38" y="253"/>
                      <a:pt x="38" y="253"/>
                    </a:cubicBezTo>
                    <a:cubicBezTo>
                      <a:pt x="38" y="364"/>
                      <a:pt x="38" y="364"/>
                      <a:pt x="38" y="364"/>
                    </a:cubicBezTo>
                    <a:cubicBezTo>
                      <a:pt x="52" y="364"/>
                      <a:pt x="52" y="364"/>
                      <a:pt x="52" y="364"/>
                    </a:cubicBezTo>
                    <a:cubicBezTo>
                      <a:pt x="55" y="474"/>
                      <a:pt x="55" y="474"/>
                      <a:pt x="55" y="474"/>
                    </a:cubicBezTo>
                    <a:cubicBezTo>
                      <a:pt x="53" y="476"/>
                      <a:pt x="52" y="479"/>
                      <a:pt x="52" y="481"/>
                    </a:cubicBezTo>
                    <a:cubicBezTo>
                      <a:pt x="55" y="481"/>
                      <a:pt x="55" y="481"/>
                      <a:pt x="55" y="481"/>
                    </a:cubicBezTo>
                    <a:cubicBezTo>
                      <a:pt x="77" y="481"/>
                      <a:pt x="77" y="481"/>
                      <a:pt x="77" y="481"/>
                    </a:cubicBezTo>
                    <a:cubicBezTo>
                      <a:pt x="80" y="481"/>
                      <a:pt x="80" y="481"/>
                      <a:pt x="80" y="481"/>
                    </a:cubicBezTo>
                    <a:cubicBezTo>
                      <a:pt x="80" y="479"/>
                      <a:pt x="79" y="476"/>
                      <a:pt x="77" y="474"/>
                    </a:cubicBezTo>
                    <a:cubicBezTo>
                      <a:pt x="80" y="364"/>
                      <a:pt x="80" y="364"/>
                      <a:pt x="80" y="364"/>
                    </a:cubicBezTo>
                    <a:cubicBezTo>
                      <a:pt x="86" y="364"/>
                      <a:pt x="86" y="364"/>
                      <a:pt x="86" y="364"/>
                    </a:cubicBezTo>
                    <a:cubicBezTo>
                      <a:pt x="89" y="474"/>
                      <a:pt x="89" y="474"/>
                      <a:pt x="89" y="474"/>
                    </a:cubicBezTo>
                    <a:cubicBezTo>
                      <a:pt x="87" y="476"/>
                      <a:pt x="86" y="479"/>
                      <a:pt x="86" y="481"/>
                    </a:cubicBezTo>
                    <a:cubicBezTo>
                      <a:pt x="89" y="481"/>
                      <a:pt x="89" y="481"/>
                      <a:pt x="89" y="481"/>
                    </a:cubicBezTo>
                    <a:cubicBezTo>
                      <a:pt x="109" y="481"/>
                      <a:pt x="109" y="481"/>
                      <a:pt x="109" y="481"/>
                    </a:cubicBezTo>
                    <a:cubicBezTo>
                      <a:pt x="112" y="481"/>
                      <a:pt x="112" y="481"/>
                      <a:pt x="112" y="481"/>
                    </a:cubicBezTo>
                    <a:cubicBezTo>
                      <a:pt x="112" y="479"/>
                      <a:pt x="111" y="476"/>
                      <a:pt x="109" y="474"/>
                    </a:cubicBezTo>
                    <a:cubicBezTo>
                      <a:pt x="112" y="364"/>
                      <a:pt x="112" y="364"/>
                      <a:pt x="112" y="364"/>
                    </a:cubicBezTo>
                    <a:cubicBezTo>
                      <a:pt x="124" y="364"/>
                      <a:pt x="124" y="364"/>
                      <a:pt x="124" y="364"/>
                    </a:cubicBezTo>
                    <a:cubicBezTo>
                      <a:pt x="124" y="253"/>
                      <a:pt x="124" y="253"/>
                      <a:pt x="124" y="253"/>
                    </a:cubicBezTo>
                    <a:cubicBezTo>
                      <a:pt x="130" y="149"/>
                      <a:pt x="130" y="149"/>
                      <a:pt x="130" y="149"/>
                    </a:cubicBezTo>
                    <a:cubicBezTo>
                      <a:pt x="136" y="173"/>
                      <a:pt x="138" y="196"/>
                      <a:pt x="141" y="221"/>
                    </a:cubicBezTo>
                    <a:cubicBezTo>
                      <a:pt x="144" y="221"/>
                      <a:pt x="144" y="221"/>
                      <a:pt x="144" y="221"/>
                    </a:cubicBezTo>
                    <a:cubicBezTo>
                      <a:pt x="144" y="230"/>
                      <a:pt x="144" y="230"/>
                      <a:pt x="144" y="230"/>
                    </a:cubicBezTo>
                    <a:cubicBezTo>
                      <a:pt x="144" y="234"/>
                      <a:pt x="147" y="237"/>
                      <a:pt x="151" y="237"/>
                    </a:cubicBezTo>
                    <a:cubicBezTo>
                      <a:pt x="155" y="237"/>
                      <a:pt x="159" y="234"/>
                      <a:pt x="159" y="230"/>
                    </a:cubicBezTo>
                    <a:cubicBezTo>
                      <a:pt x="159" y="221"/>
                      <a:pt x="159" y="221"/>
                      <a:pt x="159" y="221"/>
                    </a:cubicBezTo>
                    <a:cubicBezTo>
                      <a:pt x="161" y="221"/>
                      <a:pt x="161" y="221"/>
                      <a:pt x="161" y="221"/>
                    </a:cubicBezTo>
                    <a:cubicBezTo>
                      <a:pt x="157" y="177"/>
                      <a:pt x="151" y="138"/>
                      <a:pt x="133" y="97"/>
                    </a:cubicBez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3" name="Freeform 3378"/>
              <p:cNvSpPr>
                <a:spLocks/>
              </p:cNvSpPr>
              <p:nvPr/>
            </p:nvSpPr>
            <p:spPr bwMode="auto">
              <a:xfrm>
                <a:off x="10710864" y="933450"/>
                <a:ext cx="463550" cy="1011237"/>
              </a:xfrm>
              <a:custGeom>
                <a:avLst/>
                <a:gdLst>
                  <a:gd name="T0" fmla="*/ 176 w 224"/>
                  <a:gd name="T1" fmla="*/ 92 h 489"/>
                  <a:gd name="T2" fmla="*/ 176 w 224"/>
                  <a:gd name="T3" fmla="*/ 92 h 489"/>
                  <a:gd name="T4" fmla="*/ 176 w 224"/>
                  <a:gd name="T5" fmla="*/ 92 h 489"/>
                  <a:gd name="T6" fmla="*/ 128 w 224"/>
                  <a:gd name="T7" fmla="*/ 88 h 489"/>
                  <a:gd name="T8" fmla="*/ 128 w 224"/>
                  <a:gd name="T9" fmla="*/ 88 h 489"/>
                  <a:gd name="T10" fmla="*/ 128 w 224"/>
                  <a:gd name="T11" fmla="*/ 88 h 489"/>
                  <a:gd name="T12" fmla="*/ 128 w 224"/>
                  <a:gd name="T13" fmla="*/ 88 h 489"/>
                  <a:gd name="T14" fmla="*/ 128 w 224"/>
                  <a:gd name="T15" fmla="*/ 81 h 489"/>
                  <a:gd name="T16" fmla="*/ 138 w 224"/>
                  <a:gd name="T17" fmla="*/ 67 h 489"/>
                  <a:gd name="T18" fmla="*/ 138 w 224"/>
                  <a:gd name="T19" fmla="*/ 57 h 489"/>
                  <a:gd name="T20" fmla="*/ 142 w 224"/>
                  <a:gd name="T21" fmla="*/ 53 h 489"/>
                  <a:gd name="T22" fmla="*/ 142 w 224"/>
                  <a:gd name="T23" fmla="*/ 42 h 489"/>
                  <a:gd name="T24" fmla="*/ 140 w 224"/>
                  <a:gd name="T25" fmla="*/ 39 h 489"/>
                  <a:gd name="T26" fmla="*/ 145 w 224"/>
                  <a:gd name="T27" fmla="*/ 25 h 489"/>
                  <a:gd name="T28" fmla="*/ 128 w 224"/>
                  <a:gd name="T29" fmla="*/ 7 h 489"/>
                  <a:gd name="T30" fmla="*/ 127 w 224"/>
                  <a:gd name="T31" fmla="*/ 7 h 489"/>
                  <a:gd name="T32" fmla="*/ 107 w 224"/>
                  <a:gd name="T33" fmla="*/ 0 h 489"/>
                  <a:gd name="T34" fmla="*/ 78 w 224"/>
                  <a:gd name="T35" fmla="*/ 24 h 489"/>
                  <a:gd name="T36" fmla="*/ 84 w 224"/>
                  <a:gd name="T37" fmla="*/ 38 h 489"/>
                  <a:gd name="T38" fmla="*/ 80 w 224"/>
                  <a:gd name="T39" fmla="*/ 42 h 489"/>
                  <a:gd name="T40" fmla="*/ 80 w 224"/>
                  <a:gd name="T41" fmla="*/ 53 h 489"/>
                  <a:gd name="T42" fmla="*/ 85 w 224"/>
                  <a:gd name="T43" fmla="*/ 57 h 489"/>
                  <a:gd name="T44" fmla="*/ 85 w 224"/>
                  <a:gd name="T45" fmla="*/ 67 h 489"/>
                  <a:gd name="T46" fmla="*/ 96 w 224"/>
                  <a:gd name="T47" fmla="*/ 81 h 489"/>
                  <a:gd name="T48" fmla="*/ 96 w 224"/>
                  <a:gd name="T49" fmla="*/ 88 h 489"/>
                  <a:gd name="T50" fmla="*/ 48 w 224"/>
                  <a:gd name="T51" fmla="*/ 92 h 489"/>
                  <a:gd name="T52" fmla="*/ 48 w 224"/>
                  <a:gd name="T53" fmla="*/ 94 h 489"/>
                  <a:gd name="T54" fmla="*/ 0 w 224"/>
                  <a:gd name="T55" fmla="*/ 267 h 489"/>
                  <a:gd name="T56" fmla="*/ 4 w 224"/>
                  <a:gd name="T57" fmla="*/ 267 h 489"/>
                  <a:gd name="T58" fmla="*/ 4 w 224"/>
                  <a:gd name="T59" fmla="*/ 279 h 489"/>
                  <a:gd name="T60" fmla="*/ 14 w 224"/>
                  <a:gd name="T61" fmla="*/ 290 h 489"/>
                  <a:gd name="T62" fmla="*/ 24 w 224"/>
                  <a:gd name="T63" fmla="*/ 279 h 489"/>
                  <a:gd name="T64" fmla="*/ 24 w 224"/>
                  <a:gd name="T65" fmla="*/ 267 h 489"/>
                  <a:gd name="T66" fmla="*/ 28 w 224"/>
                  <a:gd name="T67" fmla="*/ 267 h 489"/>
                  <a:gd name="T68" fmla="*/ 48 w 224"/>
                  <a:gd name="T69" fmla="*/ 170 h 489"/>
                  <a:gd name="T70" fmla="*/ 48 w 224"/>
                  <a:gd name="T71" fmla="*/ 308 h 489"/>
                  <a:gd name="T72" fmla="*/ 64 w 224"/>
                  <a:gd name="T73" fmla="*/ 308 h 489"/>
                  <a:gd name="T74" fmla="*/ 71 w 224"/>
                  <a:gd name="T75" fmla="*/ 474 h 489"/>
                  <a:gd name="T76" fmla="*/ 76 w 224"/>
                  <a:gd name="T77" fmla="*/ 474 h 489"/>
                  <a:gd name="T78" fmla="*/ 68 w 224"/>
                  <a:gd name="T79" fmla="*/ 489 h 489"/>
                  <a:gd name="T80" fmla="*/ 107 w 224"/>
                  <a:gd name="T81" fmla="*/ 489 h 489"/>
                  <a:gd name="T82" fmla="*/ 99 w 224"/>
                  <a:gd name="T83" fmla="*/ 474 h 489"/>
                  <a:gd name="T84" fmla="*/ 104 w 224"/>
                  <a:gd name="T85" fmla="*/ 474 h 489"/>
                  <a:gd name="T86" fmla="*/ 111 w 224"/>
                  <a:gd name="T87" fmla="*/ 308 h 489"/>
                  <a:gd name="T88" fmla="*/ 113 w 224"/>
                  <a:gd name="T89" fmla="*/ 308 h 489"/>
                  <a:gd name="T90" fmla="*/ 119 w 224"/>
                  <a:gd name="T91" fmla="*/ 474 h 489"/>
                  <a:gd name="T92" fmla="*/ 125 w 224"/>
                  <a:gd name="T93" fmla="*/ 474 h 489"/>
                  <a:gd name="T94" fmla="*/ 116 w 224"/>
                  <a:gd name="T95" fmla="*/ 489 h 489"/>
                  <a:gd name="T96" fmla="*/ 156 w 224"/>
                  <a:gd name="T97" fmla="*/ 489 h 489"/>
                  <a:gd name="T98" fmla="*/ 147 w 224"/>
                  <a:gd name="T99" fmla="*/ 474 h 489"/>
                  <a:gd name="T100" fmla="*/ 153 w 224"/>
                  <a:gd name="T101" fmla="*/ 474 h 489"/>
                  <a:gd name="T102" fmla="*/ 159 w 224"/>
                  <a:gd name="T103" fmla="*/ 308 h 489"/>
                  <a:gd name="T104" fmla="*/ 176 w 224"/>
                  <a:gd name="T105" fmla="*/ 308 h 489"/>
                  <a:gd name="T106" fmla="*/ 176 w 224"/>
                  <a:gd name="T107" fmla="*/ 167 h 489"/>
                  <a:gd name="T108" fmla="*/ 197 w 224"/>
                  <a:gd name="T109" fmla="*/ 267 h 489"/>
                  <a:gd name="T110" fmla="*/ 201 w 224"/>
                  <a:gd name="T111" fmla="*/ 267 h 489"/>
                  <a:gd name="T112" fmla="*/ 201 w 224"/>
                  <a:gd name="T113" fmla="*/ 279 h 489"/>
                  <a:gd name="T114" fmla="*/ 210 w 224"/>
                  <a:gd name="T115" fmla="*/ 290 h 489"/>
                  <a:gd name="T116" fmla="*/ 221 w 224"/>
                  <a:gd name="T117" fmla="*/ 279 h 489"/>
                  <a:gd name="T118" fmla="*/ 221 w 224"/>
                  <a:gd name="T119" fmla="*/ 267 h 489"/>
                  <a:gd name="T120" fmla="*/ 224 w 224"/>
                  <a:gd name="T121" fmla="*/ 267 h 489"/>
                  <a:gd name="T122" fmla="*/ 176 w 224"/>
                  <a:gd name="T123" fmla="*/ 9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4" h="489">
                    <a:moveTo>
                      <a:pt x="176" y="92"/>
                    </a:moveTo>
                    <a:cubicBezTo>
                      <a:pt x="176" y="92"/>
                      <a:pt x="176" y="92"/>
                      <a:pt x="176" y="92"/>
                    </a:cubicBezTo>
                    <a:cubicBezTo>
                      <a:pt x="176" y="92"/>
                      <a:pt x="176" y="92"/>
                      <a:pt x="176" y="92"/>
                    </a:cubicBezTo>
                    <a:cubicBezTo>
                      <a:pt x="128" y="88"/>
                      <a:pt x="128" y="88"/>
                      <a:pt x="128" y="88"/>
                    </a:cubicBezTo>
                    <a:cubicBezTo>
                      <a:pt x="128" y="88"/>
                      <a:pt x="128" y="88"/>
                      <a:pt x="128" y="88"/>
                    </a:cubicBezTo>
                    <a:cubicBezTo>
                      <a:pt x="128" y="88"/>
                      <a:pt x="128" y="88"/>
                      <a:pt x="128" y="88"/>
                    </a:cubicBezTo>
                    <a:cubicBezTo>
                      <a:pt x="128" y="88"/>
                      <a:pt x="128" y="88"/>
                      <a:pt x="128" y="88"/>
                    </a:cubicBezTo>
                    <a:cubicBezTo>
                      <a:pt x="128" y="81"/>
                      <a:pt x="128" y="81"/>
                      <a:pt x="128" y="81"/>
                    </a:cubicBezTo>
                    <a:cubicBezTo>
                      <a:pt x="134" y="80"/>
                      <a:pt x="138" y="74"/>
                      <a:pt x="138" y="67"/>
                    </a:cubicBezTo>
                    <a:cubicBezTo>
                      <a:pt x="138" y="57"/>
                      <a:pt x="138" y="57"/>
                      <a:pt x="138" y="57"/>
                    </a:cubicBezTo>
                    <a:cubicBezTo>
                      <a:pt x="141" y="57"/>
                      <a:pt x="142" y="54"/>
                      <a:pt x="142" y="53"/>
                    </a:cubicBezTo>
                    <a:cubicBezTo>
                      <a:pt x="142" y="42"/>
                      <a:pt x="142" y="42"/>
                      <a:pt x="142" y="42"/>
                    </a:cubicBezTo>
                    <a:cubicBezTo>
                      <a:pt x="142" y="40"/>
                      <a:pt x="142" y="39"/>
                      <a:pt x="140" y="39"/>
                    </a:cubicBezTo>
                    <a:cubicBezTo>
                      <a:pt x="143" y="35"/>
                      <a:pt x="145" y="30"/>
                      <a:pt x="145" y="25"/>
                    </a:cubicBezTo>
                    <a:cubicBezTo>
                      <a:pt x="145" y="15"/>
                      <a:pt x="138" y="7"/>
                      <a:pt x="128" y="7"/>
                    </a:cubicBezTo>
                    <a:cubicBezTo>
                      <a:pt x="127" y="7"/>
                      <a:pt x="127" y="7"/>
                      <a:pt x="127" y="7"/>
                    </a:cubicBezTo>
                    <a:cubicBezTo>
                      <a:pt x="122" y="2"/>
                      <a:pt x="115" y="0"/>
                      <a:pt x="107" y="0"/>
                    </a:cubicBezTo>
                    <a:cubicBezTo>
                      <a:pt x="91" y="0"/>
                      <a:pt x="78" y="11"/>
                      <a:pt x="78" y="24"/>
                    </a:cubicBezTo>
                    <a:cubicBezTo>
                      <a:pt x="78" y="29"/>
                      <a:pt x="80" y="34"/>
                      <a:pt x="84" y="38"/>
                    </a:cubicBezTo>
                    <a:cubicBezTo>
                      <a:pt x="82" y="39"/>
                      <a:pt x="80" y="40"/>
                      <a:pt x="80" y="42"/>
                    </a:cubicBezTo>
                    <a:cubicBezTo>
                      <a:pt x="80" y="53"/>
                      <a:pt x="80" y="53"/>
                      <a:pt x="80" y="53"/>
                    </a:cubicBezTo>
                    <a:cubicBezTo>
                      <a:pt x="80" y="54"/>
                      <a:pt x="82" y="57"/>
                      <a:pt x="85" y="57"/>
                    </a:cubicBezTo>
                    <a:cubicBezTo>
                      <a:pt x="85" y="67"/>
                      <a:pt x="85" y="67"/>
                      <a:pt x="85" y="67"/>
                    </a:cubicBezTo>
                    <a:cubicBezTo>
                      <a:pt x="85" y="74"/>
                      <a:pt x="89" y="80"/>
                      <a:pt x="96" y="81"/>
                    </a:cubicBezTo>
                    <a:cubicBezTo>
                      <a:pt x="96" y="88"/>
                      <a:pt x="96" y="88"/>
                      <a:pt x="96" y="88"/>
                    </a:cubicBezTo>
                    <a:cubicBezTo>
                      <a:pt x="48" y="92"/>
                      <a:pt x="48" y="92"/>
                      <a:pt x="48" y="92"/>
                    </a:cubicBezTo>
                    <a:cubicBezTo>
                      <a:pt x="48" y="94"/>
                      <a:pt x="48" y="94"/>
                      <a:pt x="48" y="94"/>
                    </a:cubicBezTo>
                    <a:cubicBezTo>
                      <a:pt x="22" y="150"/>
                      <a:pt x="6" y="206"/>
                      <a:pt x="0" y="267"/>
                    </a:cubicBezTo>
                    <a:cubicBezTo>
                      <a:pt x="4" y="267"/>
                      <a:pt x="4" y="267"/>
                      <a:pt x="4" y="267"/>
                    </a:cubicBezTo>
                    <a:cubicBezTo>
                      <a:pt x="4" y="279"/>
                      <a:pt x="4" y="279"/>
                      <a:pt x="4" y="279"/>
                    </a:cubicBezTo>
                    <a:cubicBezTo>
                      <a:pt x="4" y="285"/>
                      <a:pt x="8" y="290"/>
                      <a:pt x="14" y="290"/>
                    </a:cubicBezTo>
                    <a:cubicBezTo>
                      <a:pt x="20" y="290"/>
                      <a:pt x="24" y="285"/>
                      <a:pt x="24" y="279"/>
                    </a:cubicBezTo>
                    <a:cubicBezTo>
                      <a:pt x="24" y="267"/>
                      <a:pt x="24" y="267"/>
                      <a:pt x="24" y="267"/>
                    </a:cubicBezTo>
                    <a:cubicBezTo>
                      <a:pt x="28" y="267"/>
                      <a:pt x="28" y="267"/>
                      <a:pt x="28" y="267"/>
                    </a:cubicBezTo>
                    <a:cubicBezTo>
                      <a:pt x="32" y="234"/>
                      <a:pt x="38" y="201"/>
                      <a:pt x="48" y="170"/>
                    </a:cubicBezTo>
                    <a:cubicBezTo>
                      <a:pt x="48" y="308"/>
                      <a:pt x="48" y="308"/>
                      <a:pt x="48" y="308"/>
                    </a:cubicBezTo>
                    <a:cubicBezTo>
                      <a:pt x="64" y="308"/>
                      <a:pt x="64" y="308"/>
                      <a:pt x="64" y="308"/>
                    </a:cubicBezTo>
                    <a:cubicBezTo>
                      <a:pt x="71" y="474"/>
                      <a:pt x="71" y="474"/>
                      <a:pt x="71" y="474"/>
                    </a:cubicBezTo>
                    <a:cubicBezTo>
                      <a:pt x="76" y="474"/>
                      <a:pt x="76" y="474"/>
                      <a:pt x="76" y="474"/>
                    </a:cubicBezTo>
                    <a:cubicBezTo>
                      <a:pt x="72" y="476"/>
                      <a:pt x="68" y="483"/>
                      <a:pt x="68" y="489"/>
                    </a:cubicBezTo>
                    <a:cubicBezTo>
                      <a:pt x="107" y="489"/>
                      <a:pt x="107" y="489"/>
                      <a:pt x="107" y="489"/>
                    </a:cubicBezTo>
                    <a:cubicBezTo>
                      <a:pt x="107" y="483"/>
                      <a:pt x="104" y="476"/>
                      <a:pt x="99" y="474"/>
                    </a:cubicBezTo>
                    <a:cubicBezTo>
                      <a:pt x="104" y="474"/>
                      <a:pt x="104" y="474"/>
                      <a:pt x="104" y="474"/>
                    </a:cubicBezTo>
                    <a:cubicBezTo>
                      <a:pt x="111" y="308"/>
                      <a:pt x="111" y="308"/>
                      <a:pt x="111" y="308"/>
                    </a:cubicBezTo>
                    <a:cubicBezTo>
                      <a:pt x="113" y="308"/>
                      <a:pt x="113" y="308"/>
                      <a:pt x="113" y="308"/>
                    </a:cubicBezTo>
                    <a:cubicBezTo>
                      <a:pt x="119" y="474"/>
                      <a:pt x="119" y="474"/>
                      <a:pt x="119" y="474"/>
                    </a:cubicBezTo>
                    <a:cubicBezTo>
                      <a:pt x="125" y="474"/>
                      <a:pt x="125" y="474"/>
                      <a:pt x="125" y="474"/>
                    </a:cubicBezTo>
                    <a:cubicBezTo>
                      <a:pt x="120" y="476"/>
                      <a:pt x="116" y="483"/>
                      <a:pt x="116" y="489"/>
                    </a:cubicBezTo>
                    <a:cubicBezTo>
                      <a:pt x="156" y="489"/>
                      <a:pt x="156" y="489"/>
                      <a:pt x="156" y="489"/>
                    </a:cubicBezTo>
                    <a:cubicBezTo>
                      <a:pt x="156" y="483"/>
                      <a:pt x="153" y="476"/>
                      <a:pt x="147" y="474"/>
                    </a:cubicBezTo>
                    <a:cubicBezTo>
                      <a:pt x="153" y="474"/>
                      <a:pt x="153" y="474"/>
                      <a:pt x="153" y="474"/>
                    </a:cubicBezTo>
                    <a:cubicBezTo>
                      <a:pt x="159" y="308"/>
                      <a:pt x="159" y="308"/>
                      <a:pt x="159" y="308"/>
                    </a:cubicBezTo>
                    <a:cubicBezTo>
                      <a:pt x="176" y="308"/>
                      <a:pt x="176" y="308"/>
                      <a:pt x="176" y="308"/>
                    </a:cubicBezTo>
                    <a:cubicBezTo>
                      <a:pt x="176" y="167"/>
                      <a:pt x="176" y="167"/>
                      <a:pt x="176" y="167"/>
                    </a:cubicBezTo>
                    <a:cubicBezTo>
                      <a:pt x="186" y="199"/>
                      <a:pt x="194" y="233"/>
                      <a:pt x="197" y="267"/>
                    </a:cubicBezTo>
                    <a:cubicBezTo>
                      <a:pt x="201" y="267"/>
                      <a:pt x="201" y="267"/>
                      <a:pt x="201" y="267"/>
                    </a:cubicBezTo>
                    <a:cubicBezTo>
                      <a:pt x="201" y="279"/>
                      <a:pt x="201" y="279"/>
                      <a:pt x="201" y="279"/>
                    </a:cubicBezTo>
                    <a:cubicBezTo>
                      <a:pt x="201" y="285"/>
                      <a:pt x="205" y="290"/>
                      <a:pt x="210" y="290"/>
                    </a:cubicBezTo>
                    <a:cubicBezTo>
                      <a:pt x="216" y="290"/>
                      <a:pt x="221" y="285"/>
                      <a:pt x="221" y="279"/>
                    </a:cubicBezTo>
                    <a:cubicBezTo>
                      <a:pt x="221" y="267"/>
                      <a:pt x="221" y="267"/>
                      <a:pt x="221" y="267"/>
                    </a:cubicBezTo>
                    <a:cubicBezTo>
                      <a:pt x="224" y="267"/>
                      <a:pt x="224" y="267"/>
                      <a:pt x="224" y="267"/>
                    </a:cubicBezTo>
                    <a:cubicBezTo>
                      <a:pt x="219" y="205"/>
                      <a:pt x="203" y="149"/>
                      <a:pt x="176" y="92"/>
                    </a:cubicBez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4" name="Freeform 3379"/>
              <p:cNvSpPr>
                <a:spLocks/>
              </p:cNvSpPr>
              <p:nvPr/>
            </p:nvSpPr>
            <p:spPr bwMode="auto">
              <a:xfrm>
                <a:off x="10129839" y="730250"/>
                <a:ext cx="153988" cy="130175"/>
              </a:xfrm>
              <a:custGeom>
                <a:avLst/>
                <a:gdLst>
                  <a:gd name="T0" fmla="*/ 7 w 74"/>
                  <a:gd name="T1" fmla="*/ 57 h 63"/>
                  <a:gd name="T2" fmla="*/ 7 w 74"/>
                  <a:gd name="T3" fmla="*/ 54 h 63"/>
                  <a:gd name="T4" fmla="*/ 7 w 74"/>
                  <a:gd name="T5" fmla="*/ 54 h 63"/>
                  <a:gd name="T6" fmla="*/ 7 w 74"/>
                  <a:gd name="T7" fmla="*/ 52 h 63"/>
                  <a:gd name="T8" fmla="*/ 7 w 74"/>
                  <a:gd name="T9" fmla="*/ 51 h 63"/>
                  <a:gd name="T10" fmla="*/ 7 w 74"/>
                  <a:gd name="T11" fmla="*/ 49 h 63"/>
                  <a:gd name="T12" fmla="*/ 7 w 74"/>
                  <a:gd name="T13" fmla="*/ 49 h 63"/>
                  <a:gd name="T14" fmla="*/ 8 w 74"/>
                  <a:gd name="T15" fmla="*/ 47 h 63"/>
                  <a:gd name="T16" fmla="*/ 8 w 74"/>
                  <a:gd name="T17" fmla="*/ 47 h 63"/>
                  <a:gd name="T18" fmla="*/ 9 w 74"/>
                  <a:gd name="T19" fmla="*/ 45 h 63"/>
                  <a:gd name="T20" fmla="*/ 9 w 74"/>
                  <a:gd name="T21" fmla="*/ 45 h 63"/>
                  <a:gd name="T22" fmla="*/ 11 w 74"/>
                  <a:gd name="T23" fmla="*/ 41 h 63"/>
                  <a:gd name="T24" fmla="*/ 31 w 74"/>
                  <a:gd name="T25" fmla="*/ 44 h 63"/>
                  <a:gd name="T26" fmla="*/ 48 w 74"/>
                  <a:gd name="T27" fmla="*/ 41 h 63"/>
                  <a:gd name="T28" fmla="*/ 59 w 74"/>
                  <a:gd name="T29" fmla="*/ 44 h 63"/>
                  <a:gd name="T30" fmla="*/ 63 w 74"/>
                  <a:gd name="T31" fmla="*/ 43 h 63"/>
                  <a:gd name="T32" fmla="*/ 63 w 74"/>
                  <a:gd name="T33" fmla="*/ 43 h 63"/>
                  <a:gd name="T34" fmla="*/ 63 w 74"/>
                  <a:gd name="T35" fmla="*/ 43 h 63"/>
                  <a:gd name="T36" fmla="*/ 64 w 74"/>
                  <a:gd name="T37" fmla="*/ 44 h 63"/>
                  <a:gd name="T38" fmla="*/ 64 w 74"/>
                  <a:gd name="T39" fmla="*/ 45 h 63"/>
                  <a:gd name="T40" fmla="*/ 65 w 74"/>
                  <a:gd name="T41" fmla="*/ 46 h 63"/>
                  <a:gd name="T42" fmla="*/ 65 w 74"/>
                  <a:gd name="T43" fmla="*/ 46 h 63"/>
                  <a:gd name="T44" fmla="*/ 65 w 74"/>
                  <a:gd name="T45" fmla="*/ 49 h 63"/>
                  <a:gd name="T46" fmla="*/ 66 w 74"/>
                  <a:gd name="T47" fmla="*/ 49 h 63"/>
                  <a:gd name="T48" fmla="*/ 66 w 74"/>
                  <a:gd name="T49" fmla="*/ 50 h 63"/>
                  <a:gd name="T50" fmla="*/ 66 w 74"/>
                  <a:gd name="T51" fmla="*/ 51 h 63"/>
                  <a:gd name="T52" fmla="*/ 66 w 74"/>
                  <a:gd name="T53" fmla="*/ 52 h 63"/>
                  <a:gd name="T54" fmla="*/ 66 w 74"/>
                  <a:gd name="T55" fmla="*/ 54 h 63"/>
                  <a:gd name="T56" fmla="*/ 66 w 74"/>
                  <a:gd name="T57" fmla="*/ 54 h 63"/>
                  <a:gd name="T58" fmla="*/ 66 w 74"/>
                  <a:gd name="T59" fmla="*/ 57 h 63"/>
                  <a:gd name="T60" fmla="*/ 66 w 74"/>
                  <a:gd name="T61" fmla="*/ 63 h 63"/>
                  <a:gd name="T62" fmla="*/ 68 w 74"/>
                  <a:gd name="T63" fmla="*/ 63 h 63"/>
                  <a:gd name="T64" fmla="*/ 74 w 74"/>
                  <a:gd name="T65" fmla="*/ 41 h 63"/>
                  <a:gd name="T66" fmla="*/ 54 w 74"/>
                  <a:gd name="T67" fmla="*/ 10 h 63"/>
                  <a:gd name="T68" fmla="*/ 54 w 74"/>
                  <a:gd name="T69" fmla="*/ 10 h 63"/>
                  <a:gd name="T70" fmla="*/ 31 w 74"/>
                  <a:gd name="T71" fmla="*/ 0 h 63"/>
                  <a:gd name="T72" fmla="*/ 0 w 74"/>
                  <a:gd name="T73" fmla="*/ 39 h 63"/>
                  <a:gd name="T74" fmla="*/ 6 w 74"/>
                  <a:gd name="T75" fmla="*/ 63 h 63"/>
                  <a:gd name="T76" fmla="*/ 7 w 74"/>
                  <a:gd name="T77" fmla="*/ 63 h 63"/>
                  <a:gd name="T78" fmla="*/ 7 w 74"/>
                  <a:gd name="T79" fmla="*/ 57 h 63"/>
                  <a:gd name="T80" fmla="*/ 7 w 74"/>
                  <a:gd name="T81"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3">
                    <a:moveTo>
                      <a:pt x="7" y="57"/>
                    </a:moveTo>
                    <a:cubicBezTo>
                      <a:pt x="7" y="56"/>
                      <a:pt x="7" y="55"/>
                      <a:pt x="7" y="54"/>
                    </a:cubicBezTo>
                    <a:cubicBezTo>
                      <a:pt x="7" y="54"/>
                      <a:pt x="7" y="54"/>
                      <a:pt x="7" y="54"/>
                    </a:cubicBezTo>
                    <a:cubicBezTo>
                      <a:pt x="7" y="53"/>
                      <a:pt x="7" y="52"/>
                      <a:pt x="7" y="52"/>
                    </a:cubicBezTo>
                    <a:cubicBezTo>
                      <a:pt x="7" y="51"/>
                      <a:pt x="7" y="51"/>
                      <a:pt x="7" y="51"/>
                    </a:cubicBezTo>
                    <a:cubicBezTo>
                      <a:pt x="7" y="51"/>
                      <a:pt x="7" y="50"/>
                      <a:pt x="7" y="49"/>
                    </a:cubicBezTo>
                    <a:cubicBezTo>
                      <a:pt x="7" y="49"/>
                      <a:pt x="7" y="49"/>
                      <a:pt x="7" y="49"/>
                    </a:cubicBezTo>
                    <a:cubicBezTo>
                      <a:pt x="7" y="48"/>
                      <a:pt x="8" y="48"/>
                      <a:pt x="8" y="47"/>
                    </a:cubicBezTo>
                    <a:cubicBezTo>
                      <a:pt x="8" y="47"/>
                      <a:pt x="8" y="47"/>
                      <a:pt x="8" y="47"/>
                    </a:cubicBezTo>
                    <a:cubicBezTo>
                      <a:pt x="8" y="46"/>
                      <a:pt x="8" y="46"/>
                      <a:pt x="9" y="45"/>
                    </a:cubicBezTo>
                    <a:cubicBezTo>
                      <a:pt x="9" y="45"/>
                      <a:pt x="9" y="45"/>
                      <a:pt x="9" y="45"/>
                    </a:cubicBezTo>
                    <a:cubicBezTo>
                      <a:pt x="9" y="43"/>
                      <a:pt x="10" y="42"/>
                      <a:pt x="11" y="41"/>
                    </a:cubicBezTo>
                    <a:cubicBezTo>
                      <a:pt x="16" y="43"/>
                      <a:pt x="22" y="44"/>
                      <a:pt x="31" y="44"/>
                    </a:cubicBezTo>
                    <a:cubicBezTo>
                      <a:pt x="37" y="44"/>
                      <a:pt x="44" y="43"/>
                      <a:pt x="48" y="41"/>
                    </a:cubicBezTo>
                    <a:cubicBezTo>
                      <a:pt x="50" y="43"/>
                      <a:pt x="54" y="44"/>
                      <a:pt x="59" y="44"/>
                    </a:cubicBezTo>
                    <a:cubicBezTo>
                      <a:pt x="60" y="44"/>
                      <a:pt x="62" y="44"/>
                      <a:pt x="63" y="43"/>
                    </a:cubicBezTo>
                    <a:cubicBezTo>
                      <a:pt x="63" y="43"/>
                      <a:pt x="63" y="43"/>
                      <a:pt x="63" y="43"/>
                    </a:cubicBezTo>
                    <a:cubicBezTo>
                      <a:pt x="63" y="43"/>
                      <a:pt x="63" y="43"/>
                      <a:pt x="63" y="43"/>
                    </a:cubicBezTo>
                    <a:cubicBezTo>
                      <a:pt x="64" y="43"/>
                      <a:pt x="64" y="44"/>
                      <a:pt x="64" y="44"/>
                    </a:cubicBezTo>
                    <a:cubicBezTo>
                      <a:pt x="64" y="44"/>
                      <a:pt x="64" y="44"/>
                      <a:pt x="64" y="45"/>
                    </a:cubicBezTo>
                    <a:cubicBezTo>
                      <a:pt x="64" y="45"/>
                      <a:pt x="64" y="45"/>
                      <a:pt x="65" y="46"/>
                    </a:cubicBezTo>
                    <a:cubicBezTo>
                      <a:pt x="65" y="46"/>
                      <a:pt x="65" y="46"/>
                      <a:pt x="65" y="46"/>
                    </a:cubicBezTo>
                    <a:cubicBezTo>
                      <a:pt x="65" y="47"/>
                      <a:pt x="65" y="48"/>
                      <a:pt x="65" y="49"/>
                    </a:cubicBezTo>
                    <a:cubicBezTo>
                      <a:pt x="65" y="49"/>
                      <a:pt x="65" y="49"/>
                      <a:pt x="66" y="49"/>
                    </a:cubicBezTo>
                    <a:cubicBezTo>
                      <a:pt x="66" y="50"/>
                      <a:pt x="66" y="50"/>
                      <a:pt x="66" y="50"/>
                    </a:cubicBezTo>
                    <a:cubicBezTo>
                      <a:pt x="66" y="51"/>
                      <a:pt x="66" y="51"/>
                      <a:pt x="66" y="51"/>
                    </a:cubicBezTo>
                    <a:cubicBezTo>
                      <a:pt x="66" y="52"/>
                      <a:pt x="66" y="52"/>
                      <a:pt x="66" y="52"/>
                    </a:cubicBezTo>
                    <a:cubicBezTo>
                      <a:pt x="66" y="53"/>
                      <a:pt x="66" y="53"/>
                      <a:pt x="66" y="54"/>
                    </a:cubicBezTo>
                    <a:cubicBezTo>
                      <a:pt x="66" y="54"/>
                      <a:pt x="66" y="54"/>
                      <a:pt x="66" y="54"/>
                    </a:cubicBezTo>
                    <a:cubicBezTo>
                      <a:pt x="66" y="55"/>
                      <a:pt x="66" y="56"/>
                      <a:pt x="66" y="57"/>
                    </a:cubicBezTo>
                    <a:cubicBezTo>
                      <a:pt x="66" y="63"/>
                      <a:pt x="66" y="63"/>
                      <a:pt x="66" y="63"/>
                    </a:cubicBezTo>
                    <a:cubicBezTo>
                      <a:pt x="67" y="63"/>
                      <a:pt x="68" y="63"/>
                      <a:pt x="68" y="63"/>
                    </a:cubicBezTo>
                    <a:cubicBezTo>
                      <a:pt x="73" y="57"/>
                      <a:pt x="74" y="49"/>
                      <a:pt x="74" y="41"/>
                    </a:cubicBezTo>
                    <a:cubicBezTo>
                      <a:pt x="74" y="24"/>
                      <a:pt x="65" y="10"/>
                      <a:pt x="54" y="10"/>
                    </a:cubicBezTo>
                    <a:cubicBezTo>
                      <a:pt x="54" y="10"/>
                      <a:pt x="54" y="10"/>
                      <a:pt x="54" y="10"/>
                    </a:cubicBezTo>
                    <a:cubicBezTo>
                      <a:pt x="48" y="2"/>
                      <a:pt x="40" y="0"/>
                      <a:pt x="31" y="0"/>
                    </a:cubicBezTo>
                    <a:cubicBezTo>
                      <a:pt x="14" y="0"/>
                      <a:pt x="0" y="16"/>
                      <a:pt x="0" y="39"/>
                    </a:cubicBezTo>
                    <a:cubicBezTo>
                      <a:pt x="0" y="47"/>
                      <a:pt x="2" y="56"/>
                      <a:pt x="6" y="63"/>
                    </a:cubicBezTo>
                    <a:cubicBezTo>
                      <a:pt x="6" y="63"/>
                      <a:pt x="6" y="63"/>
                      <a:pt x="7" y="63"/>
                    </a:cubicBezTo>
                    <a:cubicBezTo>
                      <a:pt x="7" y="57"/>
                      <a:pt x="7" y="57"/>
                      <a:pt x="7" y="57"/>
                    </a:cubicBezTo>
                    <a:cubicBezTo>
                      <a:pt x="7" y="57"/>
                      <a:pt x="7" y="57"/>
                      <a:pt x="7" y="57"/>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5" name="Freeform 3380"/>
              <p:cNvSpPr>
                <a:spLocks/>
              </p:cNvSpPr>
              <p:nvPr/>
            </p:nvSpPr>
            <p:spPr bwMode="auto">
              <a:xfrm>
                <a:off x="10167939" y="881062"/>
                <a:ext cx="76200" cy="84137"/>
              </a:xfrm>
              <a:custGeom>
                <a:avLst/>
                <a:gdLst>
                  <a:gd name="T0" fmla="*/ 48 w 48"/>
                  <a:gd name="T1" fmla="*/ 40 h 53"/>
                  <a:gd name="T2" fmla="*/ 24 w 48"/>
                  <a:gd name="T3" fmla="*/ 53 h 53"/>
                  <a:gd name="T4" fmla="*/ 0 w 48"/>
                  <a:gd name="T5" fmla="*/ 40 h 53"/>
                  <a:gd name="T6" fmla="*/ 0 w 48"/>
                  <a:gd name="T7" fmla="*/ 0 h 53"/>
                  <a:gd name="T8" fmla="*/ 48 w 48"/>
                  <a:gd name="T9" fmla="*/ 0 h 53"/>
                  <a:gd name="T10" fmla="*/ 48 w 48"/>
                  <a:gd name="T11" fmla="*/ 40 h 53"/>
                  <a:gd name="T12" fmla="*/ 48 w 48"/>
                  <a:gd name="T13" fmla="*/ 40 h 53"/>
                  <a:gd name="T14" fmla="*/ 48 w 48"/>
                  <a:gd name="T15" fmla="*/ 4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3">
                    <a:moveTo>
                      <a:pt x="48" y="40"/>
                    </a:moveTo>
                    <a:lnTo>
                      <a:pt x="24" y="53"/>
                    </a:lnTo>
                    <a:lnTo>
                      <a:pt x="0" y="40"/>
                    </a:lnTo>
                    <a:lnTo>
                      <a:pt x="0" y="0"/>
                    </a:lnTo>
                    <a:lnTo>
                      <a:pt x="48" y="0"/>
                    </a:lnTo>
                    <a:lnTo>
                      <a:pt x="48" y="40"/>
                    </a:lnTo>
                    <a:lnTo>
                      <a:pt x="48" y="40"/>
                    </a:lnTo>
                    <a:lnTo>
                      <a:pt x="48" y="40"/>
                    </a:ln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6" name="Freeform 3381"/>
              <p:cNvSpPr>
                <a:spLocks/>
              </p:cNvSpPr>
              <p:nvPr/>
            </p:nvSpPr>
            <p:spPr bwMode="auto">
              <a:xfrm>
                <a:off x="10171114" y="965200"/>
                <a:ext cx="73025" cy="366712"/>
              </a:xfrm>
              <a:custGeom>
                <a:avLst/>
                <a:gdLst>
                  <a:gd name="T0" fmla="*/ 28 w 46"/>
                  <a:gd name="T1" fmla="*/ 25 h 231"/>
                  <a:gd name="T2" fmla="*/ 41 w 46"/>
                  <a:gd name="T3" fmla="*/ 13 h 231"/>
                  <a:gd name="T4" fmla="*/ 22 w 46"/>
                  <a:gd name="T5" fmla="*/ 0 h 231"/>
                  <a:gd name="T6" fmla="*/ 3 w 46"/>
                  <a:gd name="T7" fmla="*/ 13 h 231"/>
                  <a:gd name="T8" fmla="*/ 17 w 46"/>
                  <a:gd name="T9" fmla="*/ 25 h 231"/>
                  <a:gd name="T10" fmla="*/ 0 w 46"/>
                  <a:gd name="T11" fmla="*/ 213 h 231"/>
                  <a:gd name="T12" fmla="*/ 22 w 46"/>
                  <a:gd name="T13" fmla="*/ 231 h 231"/>
                  <a:gd name="T14" fmla="*/ 46 w 46"/>
                  <a:gd name="T15" fmla="*/ 213 h 231"/>
                  <a:gd name="T16" fmla="*/ 28 w 46"/>
                  <a:gd name="T17" fmla="*/ 25 h 231"/>
                  <a:gd name="T18" fmla="*/ 28 w 46"/>
                  <a:gd name="T19" fmla="*/ 25 h 231"/>
                  <a:gd name="T20" fmla="*/ 28 w 46"/>
                  <a:gd name="T21" fmla="*/ 2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31">
                    <a:moveTo>
                      <a:pt x="28" y="25"/>
                    </a:moveTo>
                    <a:lnTo>
                      <a:pt x="41" y="13"/>
                    </a:lnTo>
                    <a:lnTo>
                      <a:pt x="22" y="0"/>
                    </a:lnTo>
                    <a:lnTo>
                      <a:pt x="3" y="13"/>
                    </a:lnTo>
                    <a:lnTo>
                      <a:pt x="17" y="25"/>
                    </a:lnTo>
                    <a:lnTo>
                      <a:pt x="0" y="213"/>
                    </a:lnTo>
                    <a:lnTo>
                      <a:pt x="22" y="231"/>
                    </a:lnTo>
                    <a:lnTo>
                      <a:pt x="46" y="213"/>
                    </a:lnTo>
                    <a:lnTo>
                      <a:pt x="28" y="25"/>
                    </a:lnTo>
                    <a:lnTo>
                      <a:pt x="28" y="25"/>
                    </a:lnTo>
                    <a:lnTo>
                      <a:pt x="28" y="25"/>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7" name="Freeform 3382"/>
              <p:cNvSpPr>
                <a:spLocks/>
              </p:cNvSpPr>
              <p:nvPr/>
            </p:nvSpPr>
            <p:spPr bwMode="auto">
              <a:xfrm>
                <a:off x="9928226" y="954087"/>
                <a:ext cx="185738" cy="434975"/>
              </a:xfrm>
              <a:custGeom>
                <a:avLst/>
                <a:gdLst>
                  <a:gd name="T0" fmla="*/ 90 w 90"/>
                  <a:gd name="T1" fmla="*/ 9 h 211"/>
                  <a:gd name="T2" fmla="*/ 58 w 90"/>
                  <a:gd name="T3" fmla="*/ 0 h 211"/>
                  <a:gd name="T4" fmla="*/ 0 w 90"/>
                  <a:gd name="T5" fmla="*/ 211 h 211"/>
                  <a:gd name="T6" fmla="*/ 33 w 90"/>
                  <a:gd name="T7" fmla="*/ 211 h 211"/>
                  <a:gd name="T8" fmla="*/ 90 w 90"/>
                  <a:gd name="T9" fmla="*/ 9 h 211"/>
                </a:gdLst>
                <a:ahLst/>
                <a:cxnLst>
                  <a:cxn ang="0">
                    <a:pos x="T0" y="T1"/>
                  </a:cxn>
                  <a:cxn ang="0">
                    <a:pos x="T2" y="T3"/>
                  </a:cxn>
                  <a:cxn ang="0">
                    <a:pos x="T4" y="T5"/>
                  </a:cxn>
                  <a:cxn ang="0">
                    <a:pos x="T6" y="T7"/>
                  </a:cxn>
                  <a:cxn ang="0">
                    <a:pos x="T8" y="T9"/>
                  </a:cxn>
                </a:cxnLst>
                <a:rect l="0" t="0" r="r" b="b"/>
                <a:pathLst>
                  <a:path w="90" h="211">
                    <a:moveTo>
                      <a:pt x="90" y="9"/>
                    </a:moveTo>
                    <a:cubicBezTo>
                      <a:pt x="80" y="6"/>
                      <a:pt x="69" y="3"/>
                      <a:pt x="58" y="0"/>
                    </a:cubicBezTo>
                    <a:cubicBezTo>
                      <a:pt x="27" y="69"/>
                      <a:pt x="7" y="137"/>
                      <a:pt x="0" y="211"/>
                    </a:cubicBezTo>
                    <a:cubicBezTo>
                      <a:pt x="33" y="211"/>
                      <a:pt x="33" y="211"/>
                      <a:pt x="33" y="211"/>
                    </a:cubicBezTo>
                    <a:cubicBezTo>
                      <a:pt x="41" y="140"/>
                      <a:pt x="60" y="74"/>
                      <a:pt x="90" y="9"/>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8" name="Freeform 3383"/>
              <p:cNvSpPr>
                <a:spLocks/>
              </p:cNvSpPr>
              <p:nvPr/>
            </p:nvSpPr>
            <p:spPr bwMode="auto">
              <a:xfrm>
                <a:off x="10301289" y="954087"/>
                <a:ext cx="188913" cy="434975"/>
              </a:xfrm>
              <a:custGeom>
                <a:avLst/>
                <a:gdLst>
                  <a:gd name="T0" fmla="*/ 0 w 91"/>
                  <a:gd name="T1" fmla="*/ 9 h 211"/>
                  <a:gd name="T2" fmla="*/ 32 w 91"/>
                  <a:gd name="T3" fmla="*/ 0 h 211"/>
                  <a:gd name="T4" fmla="*/ 91 w 91"/>
                  <a:gd name="T5" fmla="*/ 211 h 211"/>
                  <a:gd name="T6" fmla="*/ 57 w 91"/>
                  <a:gd name="T7" fmla="*/ 211 h 211"/>
                  <a:gd name="T8" fmla="*/ 0 w 91"/>
                  <a:gd name="T9" fmla="*/ 9 h 211"/>
                </a:gdLst>
                <a:ahLst/>
                <a:cxnLst>
                  <a:cxn ang="0">
                    <a:pos x="T0" y="T1"/>
                  </a:cxn>
                  <a:cxn ang="0">
                    <a:pos x="T2" y="T3"/>
                  </a:cxn>
                  <a:cxn ang="0">
                    <a:pos x="T4" y="T5"/>
                  </a:cxn>
                  <a:cxn ang="0">
                    <a:pos x="T6" y="T7"/>
                  </a:cxn>
                  <a:cxn ang="0">
                    <a:pos x="T8" y="T9"/>
                  </a:cxn>
                </a:cxnLst>
                <a:rect l="0" t="0" r="r" b="b"/>
                <a:pathLst>
                  <a:path w="91" h="211">
                    <a:moveTo>
                      <a:pt x="0" y="9"/>
                    </a:moveTo>
                    <a:cubicBezTo>
                      <a:pt x="10" y="6"/>
                      <a:pt x="21" y="3"/>
                      <a:pt x="32" y="0"/>
                    </a:cubicBezTo>
                    <a:cubicBezTo>
                      <a:pt x="63" y="69"/>
                      <a:pt x="83" y="137"/>
                      <a:pt x="91" y="211"/>
                    </a:cubicBezTo>
                    <a:cubicBezTo>
                      <a:pt x="57" y="211"/>
                      <a:pt x="57" y="211"/>
                      <a:pt x="57" y="211"/>
                    </a:cubicBezTo>
                    <a:cubicBezTo>
                      <a:pt x="49" y="140"/>
                      <a:pt x="30" y="74"/>
                      <a:pt x="0" y="9"/>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69" name="Freeform 3384"/>
              <p:cNvSpPr>
                <a:spLocks/>
              </p:cNvSpPr>
              <p:nvPr/>
            </p:nvSpPr>
            <p:spPr bwMode="auto">
              <a:xfrm>
                <a:off x="10090151" y="1493837"/>
                <a:ext cx="112713" cy="409575"/>
              </a:xfrm>
              <a:custGeom>
                <a:avLst/>
                <a:gdLst>
                  <a:gd name="T0" fmla="*/ 62 w 71"/>
                  <a:gd name="T1" fmla="*/ 258 h 258"/>
                  <a:gd name="T2" fmla="*/ 10 w 71"/>
                  <a:gd name="T3" fmla="*/ 258 h 258"/>
                  <a:gd name="T4" fmla="*/ 0 w 71"/>
                  <a:gd name="T5" fmla="*/ 0 h 258"/>
                  <a:gd name="T6" fmla="*/ 71 w 71"/>
                  <a:gd name="T7" fmla="*/ 0 h 258"/>
                  <a:gd name="T8" fmla="*/ 62 w 71"/>
                  <a:gd name="T9" fmla="*/ 258 h 258"/>
                  <a:gd name="T10" fmla="*/ 62 w 71"/>
                  <a:gd name="T11" fmla="*/ 258 h 258"/>
                  <a:gd name="T12" fmla="*/ 62 w 71"/>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71" h="258">
                    <a:moveTo>
                      <a:pt x="62" y="258"/>
                    </a:moveTo>
                    <a:lnTo>
                      <a:pt x="10" y="258"/>
                    </a:lnTo>
                    <a:lnTo>
                      <a:pt x="0" y="0"/>
                    </a:lnTo>
                    <a:lnTo>
                      <a:pt x="71" y="0"/>
                    </a:lnTo>
                    <a:lnTo>
                      <a:pt x="62" y="258"/>
                    </a:lnTo>
                    <a:lnTo>
                      <a:pt x="62" y="258"/>
                    </a:lnTo>
                    <a:lnTo>
                      <a:pt x="62" y="258"/>
                    </a:ln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0" name="Freeform 3385"/>
              <p:cNvSpPr>
                <a:spLocks/>
              </p:cNvSpPr>
              <p:nvPr/>
            </p:nvSpPr>
            <p:spPr bwMode="auto">
              <a:xfrm>
                <a:off x="10209214" y="1493837"/>
                <a:ext cx="115888" cy="409575"/>
              </a:xfrm>
              <a:custGeom>
                <a:avLst/>
                <a:gdLst>
                  <a:gd name="T0" fmla="*/ 63 w 73"/>
                  <a:gd name="T1" fmla="*/ 258 h 258"/>
                  <a:gd name="T2" fmla="*/ 9 w 73"/>
                  <a:gd name="T3" fmla="*/ 258 h 258"/>
                  <a:gd name="T4" fmla="*/ 0 w 73"/>
                  <a:gd name="T5" fmla="*/ 0 h 258"/>
                  <a:gd name="T6" fmla="*/ 73 w 73"/>
                  <a:gd name="T7" fmla="*/ 0 h 258"/>
                  <a:gd name="T8" fmla="*/ 63 w 73"/>
                  <a:gd name="T9" fmla="*/ 258 h 258"/>
                  <a:gd name="T10" fmla="*/ 63 w 73"/>
                  <a:gd name="T11" fmla="*/ 258 h 258"/>
                  <a:gd name="T12" fmla="*/ 63 w 73"/>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73" h="258">
                    <a:moveTo>
                      <a:pt x="63" y="258"/>
                    </a:moveTo>
                    <a:lnTo>
                      <a:pt x="9" y="258"/>
                    </a:lnTo>
                    <a:lnTo>
                      <a:pt x="0" y="0"/>
                    </a:lnTo>
                    <a:lnTo>
                      <a:pt x="73" y="0"/>
                    </a:lnTo>
                    <a:lnTo>
                      <a:pt x="63" y="258"/>
                    </a:lnTo>
                    <a:lnTo>
                      <a:pt x="63" y="258"/>
                    </a:lnTo>
                    <a:lnTo>
                      <a:pt x="63" y="258"/>
                    </a:lnTo>
                    <a:close/>
                  </a:path>
                </a:pathLst>
              </a:custGeom>
              <a:solidFill>
                <a:srgbClr val="00B2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1" name="Freeform 3386"/>
              <p:cNvSpPr>
                <a:spLocks/>
              </p:cNvSpPr>
              <p:nvPr/>
            </p:nvSpPr>
            <p:spPr bwMode="auto">
              <a:xfrm>
                <a:off x="10096501" y="1892300"/>
                <a:ext cx="100013" cy="52387"/>
              </a:xfrm>
              <a:custGeom>
                <a:avLst/>
                <a:gdLst>
                  <a:gd name="T0" fmla="*/ 24 w 48"/>
                  <a:gd name="T1" fmla="*/ 0 h 25"/>
                  <a:gd name="T2" fmla="*/ 0 w 48"/>
                  <a:gd name="T3" fmla="*/ 25 h 25"/>
                  <a:gd name="T4" fmla="*/ 48 w 48"/>
                  <a:gd name="T5" fmla="*/ 25 h 25"/>
                  <a:gd name="T6" fmla="*/ 24 w 48"/>
                  <a:gd name="T7" fmla="*/ 0 h 25"/>
                </a:gdLst>
                <a:ahLst/>
                <a:cxnLst>
                  <a:cxn ang="0">
                    <a:pos x="T0" y="T1"/>
                  </a:cxn>
                  <a:cxn ang="0">
                    <a:pos x="T2" y="T3"/>
                  </a:cxn>
                  <a:cxn ang="0">
                    <a:pos x="T4" y="T5"/>
                  </a:cxn>
                  <a:cxn ang="0">
                    <a:pos x="T6" y="T7"/>
                  </a:cxn>
                </a:cxnLst>
                <a:rect l="0" t="0" r="r" b="b"/>
                <a:pathLst>
                  <a:path w="48" h="25">
                    <a:moveTo>
                      <a:pt x="24" y="0"/>
                    </a:moveTo>
                    <a:cubicBezTo>
                      <a:pt x="11" y="0"/>
                      <a:pt x="0" y="12"/>
                      <a:pt x="0" y="25"/>
                    </a:cubicBezTo>
                    <a:cubicBezTo>
                      <a:pt x="48" y="25"/>
                      <a:pt x="48" y="25"/>
                      <a:pt x="48" y="25"/>
                    </a:cubicBezTo>
                    <a:cubicBezTo>
                      <a:pt x="48" y="12"/>
                      <a:pt x="37" y="0"/>
                      <a:pt x="24"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2" name="Freeform 3387"/>
              <p:cNvSpPr>
                <a:spLocks/>
              </p:cNvSpPr>
              <p:nvPr/>
            </p:nvSpPr>
            <p:spPr bwMode="auto">
              <a:xfrm>
                <a:off x="10218739" y="1892300"/>
                <a:ext cx="96838" cy="52387"/>
              </a:xfrm>
              <a:custGeom>
                <a:avLst/>
                <a:gdLst>
                  <a:gd name="T0" fmla="*/ 23 w 47"/>
                  <a:gd name="T1" fmla="*/ 0 h 25"/>
                  <a:gd name="T2" fmla="*/ 0 w 47"/>
                  <a:gd name="T3" fmla="*/ 25 h 25"/>
                  <a:gd name="T4" fmla="*/ 47 w 47"/>
                  <a:gd name="T5" fmla="*/ 25 h 25"/>
                  <a:gd name="T6" fmla="*/ 23 w 47"/>
                  <a:gd name="T7" fmla="*/ 0 h 25"/>
                </a:gdLst>
                <a:ahLst/>
                <a:cxnLst>
                  <a:cxn ang="0">
                    <a:pos x="T0" y="T1"/>
                  </a:cxn>
                  <a:cxn ang="0">
                    <a:pos x="T2" y="T3"/>
                  </a:cxn>
                  <a:cxn ang="0">
                    <a:pos x="T4" y="T5"/>
                  </a:cxn>
                  <a:cxn ang="0">
                    <a:pos x="T6" y="T7"/>
                  </a:cxn>
                </a:cxnLst>
                <a:rect l="0" t="0" r="r" b="b"/>
                <a:pathLst>
                  <a:path w="47" h="25">
                    <a:moveTo>
                      <a:pt x="23" y="0"/>
                    </a:moveTo>
                    <a:cubicBezTo>
                      <a:pt x="10" y="0"/>
                      <a:pt x="0" y="12"/>
                      <a:pt x="0" y="25"/>
                    </a:cubicBezTo>
                    <a:cubicBezTo>
                      <a:pt x="47" y="25"/>
                      <a:pt x="47" y="25"/>
                      <a:pt x="47" y="25"/>
                    </a:cubicBezTo>
                    <a:cubicBezTo>
                      <a:pt x="47" y="12"/>
                      <a:pt x="36" y="0"/>
                      <a:pt x="2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3" name="Freeform 3388"/>
              <p:cNvSpPr>
                <a:spLocks/>
              </p:cNvSpPr>
              <p:nvPr/>
            </p:nvSpPr>
            <p:spPr bwMode="auto">
              <a:xfrm>
                <a:off x="9936164" y="1389062"/>
                <a:ext cx="50800" cy="58737"/>
              </a:xfrm>
              <a:custGeom>
                <a:avLst/>
                <a:gdLst>
                  <a:gd name="T0" fmla="*/ 0 w 25"/>
                  <a:gd name="T1" fmla="*/ 0 h 28"/>
                  <a:gd name="T2" fmla="*/ 0 w 25"/>
                  <a:gd name="T3" fmla="*/ 16 h 28"/>
                  <a:gd name="T4" fmla="*/ 13 w 25"/>
                  <a:gd name="T5" fmla="*/ 28 h 28"/>
                  <a:gd name="T6" fmla="*/ 25 w 25"/>
                  <a:gd name="T7" fmla="*/ 16 h 28"/>
                  <a:gd name="T8" fmla="*/ 25 w 25"/>
                  <a:gd name="T9" fmla="*/ 0 h 28"/>
                  <a:gd name="T10" fmla="*/ 0 w 25"/>
                  <a:gd name="T11" fmla="*/ 0 h 28"/>
                  <a:gd name="T12" fmla="*/ 0 w 2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5" h="28">
                    <a:moveTo>
                      <a:pt x="0" y="0"/>
                    </a:moveTo>
                    <a:cubicBezTo>
                      <a:pt x="0" y="16"/>
                      <a:pt x="0" y="16"/>
                      <a:pt x="0" y="16"/>
                    </a:cubicBezTo>
                    <a:cubicBezTo>
                      <a:pt x="0" y="22"/>
                      <a:pt x="6" y="28"/>
                      <a:pt x="13" y="28"/>
                    </a:cubicBezTo>
                    <a:cubicBezTo>
                      <a:pt x="20" y="28"/>
                      <a:pt x="25" y="22"/>
                      <a:pt x="25" y="16"/>
                    </a:cubicBezTo>
                    <a:cubicBezTo>
                      <a:pt x="25" y="0"/>
                      <a:pt x="25" y="0"/>
                      <a:pt x="25" y="0"/>
                    </a:cubicBezTo>
                    <a:cubicBezTo>
                      <a:pt x="0" y="0"/>
                      <a:pt x="0" y="0"/>
                      <a:pt x="0" y="0"/>
                    </a:cubicBezTo>
                    <a:cubicBezTo>
                      <a:pt x="0" y="0"/>
                      <a:pt x="0" y="0"/>
                      <a:pt x="0" y="0"/>
                    </a:cubicBez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4" name="Freeform 3389"/>
              <p:cNvSpPr>
                <a:spLocks/>
              </p:cNvSpPr>
              <p:nvPr/>
            </p:nvSpPr>
            <p:spPr bwMode="auto">
              <a:xfrm>
                <a:off x="10428289" y="1389062"/>
                <a:ext cx="50800" cy="58737"/>
              </a:xfrm>
              <a:custGeom>
                <a:avLst/>
                <a:gdLst>
                  <a:gd name="T0" fmla="*/ 0 w 25"/>
                  <a:gd name="T1" fmla="*/ 0 h 28"/>
                  <a:gd name="T2" fmla="*/ 0 w 25"/>
                  <a:gd name="T3" fmla="*/ 16 h 28"/>
                  <a:gd name="T4" fmla="*/ 13 w 25"/>
                  <a:gd name="T5" fmla="*/ 28 h 28"/>
                  <a:gd name="T6" fmla="*/ 25 w 25"/>
                  <a:gd name="T7" fmla="*/ 16 h 28"/>
                  <a:gd name="T8" fmla="*/ 25 w 25"/>
                  <a:gd name="T9" fmla="*/ 0 h 28"/>
                  <a:gd name="T10" fmla="*/ 0 w 25"/>
                  <a:gd name="T11" fmla="*/ 0 h 28"/>
                  <a:gd name="T12" fmla="*/ 0 w 2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5" h="28">
                    <a:moveTo>
                      <a:pt x="0" y="0"/>
                    </a:moveTo>
                    <a:cubicBezTo>
                      <a:pt x="0" y="16"/>
                      <a:pt x="0" y="16"/>
                      <a:pt x="0" y="16"/>
                    </a:cubicBezTo>
                    <a:cubicBezTo>
                      <a:pt x="0" y="22"/>
                      <a:pt x="6" y="28"/>
                      <a:pt x="13" y="28"/>
                    </a:cubicBezTo>
                    <a:cubicBezTo>
                      <a:pt x="19" y="28"/>
                      <a:pt x="25" y="22"/>
                      <a:pt x="25" y="16"/>
                    </a:cubicBezTo>
                    <a:cubicBezTo>
                      <a:pt x="25" y="0"/>
                      <a:pt x="25" y="0"/>
                      <a:pt x="25" y="0"/>
                    </a:cubicBezTo>
                    <a:cubicBezTo>
                      <a:pt x="0" y="0"/>
                      <a:pt x="0" y="0"/>
                      <a:pt x="0" y="0"/>
                    </a:cubicBezTo>
                    <a:cubicBezTo>
                      <a:pt x="0" y="0"/>
                      <a:pt x="0" y="0"/>
                      <a:pt x="0" y="0"/>
                    </a:cubicBez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5" name="Freeform 3390"/>
              <p:cNvSpPr>
                <a:spLocks/>
              </p:cNvSpPr>
              <p:nvPr/>
            </p:nvSpPr>
            <p:spPr bwMode="auto">
              <a:xfrm>
                <a:off x="10045701" y="942975"/>
                <a:ext cx="322263" cy="550862"/>
              </a:xfrm>
              <a:custGeom>
                <a:avLst/>
                <a:gdLst>
                  <a:gd name="T0" fmla="*/ 125 w 203"/>
                  <a:gd name="T1" fmla="*/ 0 h 347"/>
                  <a:gd name="T2" fmla="*/ 101 w 203"/>
                  <a:gd name="T3" fmla="*/ 198 h 347"/>
                  <a:gd name="T4" fmla="*/ 77 w 203"/>
                  <a:gd name="T5" fmla="*/ 0 h 347"/>
                  <a:gd name="T6" fmla="*/ 0 w 203"/>
                  <a:gd name="T7" fmla="*/ 7 h 347"/>
                  <a:gd name="T8" fmla="*/ 0 w 203"/>
                  <a:gd name="T9" fmla="*/ 347 h 347"/>
                  <a:gd name="T10" fmla="*/ 203 w 203"/>
                  <a:gd name="T11" fmla="*/ 347 h 347"/>
                  <a:gd name="T12" fmla="*/ 203 w 203"/>
                  <a:gd name="T13" fmla="*/ 7 h 347"/>
                  <a:gd name="T14" fmla="*/ 125 w 203"/>
                  <a:gd name="T15" fmla="*/ 0 h 347"/>
                  <a:gd name="T16" fmla="*/ 125 w 203"/>
                  <a:gd name="T17" fmla="*/ 0 h 347"/>
                  <a:gd name="T18" fmla="*/ 125 w 203"/>
                  <a:gd name="T1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347">
                    <a:moveTo>
                      <a:pt x="125" y="0"/>
                    </a:moveTo>
                    <a:lnTo>
                      <a:pt x="101" y="198"/>
                    </a:lnTo>
                    <a:lnTo>
                      <a:pt x="77" y="0"/>
                    </a:lnTo>
                    <a:lnTo>
                      <a:pt x="0" y="7"/>
                    </a:lnTo>
                    <a:lnTo>
                      <a:pt x="0" y="347"/>
                    </a:lnTo>
                    <a:lnTo>
                      <a:pt x="203" y="347"/>
                    </a:lnTo>
                    <a:lnTo>
                      <a:pt x="203" y="7"/>
                    </a:lnTo>
                    <a:lnTo>
                      <a:pt x="125" y="0"/>
                    </a:lnTo>
                    <a:lnTo>
                      <a:pt x="125" y="0"/>
                    </a:lnTo>
                    <a:lnTo>
                      <a:pt x="125" y="0"/>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6" name="Freeform 3391"/>
              <p:cNvSpPr>
                <a:spLocks/>
              </p:cNvSpPr>
              <p:nvPr/>
            </p:nvSpPr>
            <p:spPr bwMode="auto">
              <a:xfrm>
                <a:off x="10128251" y="787400"/>
                <a:ext cx="155575" cy="136525"/>
              </a:xfrm>
              <a:custGeom>
                <a:avLst/>
                <a:gdLst>
                  <a:gd name="T0" fmla="*/ 72 w 75"/>
                  <a:gd name="T1" fmla="*/ 17 h 66"/>
                  <a:gd name="T2" fmla="*/ 70 w 75"/>
                  <a:gd name="T3" fmla="*/ 16 h 66"/>
                  <a:gd name="T4" fmla="*/ 70 w 75"/>
                  <a:gd name="T5" fmla="*/ 12 h 66"/>
                  <a:gd name="T6" fmla="*/ 70 w 75"/>
                  <a:gd name="T7" fmla="*/ 10 h 66"/>
                  <a:gd name="T8" fmla="*/ 70 w 75"/>
                  <a:gd name="T9" fmla="*/ 9 h 66"/>
                  <a:gd name="T10" fmla="*/ 70 w 75"/>
                  <a:gd name="T11" fmla="*/ 8 h 66"/>
                  <a:gd name="T12" fmla="*/ 69 w 75"/>
                  <a:gd name="T13" fmla="*/ 8 h 66"/>
                  <a:gd name="T14" fmla="*/ 69 w 75"/>
                  <a:gd name="T15" fmla="*/ 7 h 66"/>
                  <a:gd name="T16" fmla="*/ 69 w 75"/>
                  <a:gd name="T17" fmla="*/ 6 h 66"/>
                  <a:gd name="T18" fmla="*/ 69 w 75"/>
                  <a:gd name="T19" fmla="*/ 6 h 66"/>
                  <a:gd name="T20" fmla="*/ 68 w 75"/>
                  <a:gd name="T21" fmla="*/ 5 h 66"/>
                  <a:gd name="T22" fmla="*/ 68 w 75"/>
                  <a:gd name="T23" fmla="*/ 5 h 66"/>
                  <a:gd name="T24" fmla="*/ 67 w 75"/>
                  <a:gd name="T25" fmla="*/ 4 h 66"/>
                  <a:gd name="T26" fmla="*/ 67 w 75"/>
                  <a:gd name="T27" fmla="*/ 4 h 66"/>
                  <a:gd name="T28" fmla="*/ 67 w 75"/>
                  <a:gd name="T29" fmla="*/ 3 h 66"/>
                  <a:gd name="T30" fmla="*/ 67 w 75"/>
                  <a:gd name="T31" fmla="*/ 3 h 66"/>
                  <a:gd name="T32" fmla="*/ 61 w 75"/>
                  <a:gd name="T33" fmla="*/ 4 h 66"/>
                  <a:gd name="T34" fmla="*/ 50 w 75"/>
                  <a:gd name="T35" fmla="*/ 1 h 66"/>
                  <a:gd name="T36" fmla="*/ 31 w 75"/>
                  <a:gd name="T37" fmla="*/ 4 h 66"/>
                  <a:gd name="T38" fmla="*/ 10 w 75"/>
                  <a:gd name="T39" fmla="*/ 0 h 66"/>
                  <a:gd name="T40" fmla="*/ 8 w 75"/>
                  <a:gd name="T41" fmla="*/ 4 h 66"/>
                  <a:gd name="T42" fmla="*/ 8 w 75"/>
                  <a:gd name="T43" fmla="*/ 4 h 66"/>
                  <a:gd name="T44" fmla="*/ 7 w 75"/>
                  <a:gd name="T45" fmla="*/ 5 h 66"/>
                  <a:gd name="T46" fmla="*/ 7 w 75"/>
                  <a:gd name="T47" fmla="*/ 5 h 66"/>
                  <a:gd name="T48" fmla="*/ 7 w 75"/>
                  <a:gd name="T49" fmla="*/ 6 h 66"/>
                  <a:gd name="T50" fmla="*/ 7 w 75"/>
                  <a:gd name="T51" fmla="*/ 6 h 66"/>
                  <a:gd name="T52" fmla="*/ 6 w 75"/>
                  <a:gd name="T53" fmla="*/ 8 h 66"/>
                  <a:gd name="T54" fmla="*/ 6 w 75"/>
                  <a:gd name="T55" fmla="*/ 8 h 66"/>
                  <a:gd name="T56" fmla="*/ 6 w 75"/>
                  <a:gd name="T57" fmla="*/ 9 h 66"/>
                  <a:gd name="T58" fmla="*/ 6 w 75"/>
                  <a:gd name="T59" fmla="*/ 10 h 66"/>
                  <a:gd name="T60" fmla="*/ 6 w 75"/>
                  <a:gd name="T61" fmla="*/ 12 h 66"/>
                  <a:gd name="T62" fmla="*/ 6 w 75"/>
                  <a:gd name="T63" fmla="*/ 16 h 66"/>
                  <a:gd name="T64" fmla="*/ 5 w 75"/>
                  <a:gd name="T65" fmla="*/ 17 h 66"/>
                  <a:gd name="T66" fmla="*/ 0 w 75"/>
                  <a:gd name="T67" fmla="*/ 21 h 66"/>
                  <a:gd name="T68" fmla="*/ 0 w 75"/>
                  <a:gd name="T69" fmla="*/ 33 h 66"/>
                  <a:gd name="T70" fmla="*/ 6 w 75"/>
                  <a:gd name="T71" fmla="*/ 39 h 66"/>
                  <a:gd name="T72" fmla="*/ 6 w 75"/>
                  <a:gd name="T73" fmla="*/ 52 h 66"/>
                  <a:gd name="T74" fmla="*/ 21 w 75"/>
                  <a:gd name="T75" fmla="*/ 66 h 66"/>
                  <a:gd name="T76" fmla="*/ 54 w 75"/>
                  <a:gd name="T77" fmla="*/ 66 h 66"/>
                  <a:gd name="T78" fmla="*/ 70 w 75"/>
                  <a:gd name="T79" fmla="*/ 52 h 66"/>
                  <a:gd name="T80" fmla="*/ 70 w 75"/>
                  <a:gd name="T81" fmla="*/ 39 h 66"/>
                  <a:gd name="T82" fmla="*/ 75 w 75"/>
                  <a:gd name="T83" fmla="*/ 33 h 66"/>
                  <a:gd name="T84" fmla="*/ 75 w 75"/>
                  <a:gd name="T85" fmla="*/ 21 h 66"/>
                  <a:gd name="T86" fmla="*/ 72 w 75"/>
                  <a:gd name="T87" fmla="*/ 1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66">
                    <a:moveTo>
                      <a:pt x="72" y="17"/>
                    </a:moveTo>
                    <a:cubicBezTo>
                      <a:pt x="71" y="17"/>
                      <a:pt x="71" y="16"/>
                      <a:pt x="70" y="16"/>
                    </a:cubicBezTo>
                    <a:cubicBezTo>
                      <a:pt x="70" y="12"/>
                      <a:pt x="70" y="12"/>
                      <a:pt x="70" y="12"/>
                    </a:cubicBezTo>
                    <a:cubicBezTo>
                      <a:pt x="70" y="11"/>
                      <a:pt x="70" y="10"/>
                      <a:pt x="70" y="10"/>
                    </a:cubicBezTo>
                    <a:cubicBezTo>
                      <a:pt x="70" y="10"/>
                      <a:pt x="70" y="10"/>
                      <a:pt x="70" y="9"/>
                    </a:cubicBezTo>
                    <a:cubicBezTo>
                      <a:pt x="70" y="9"/>
                      <a:pt x="70" y="9"/>
                      <a:pt x="70" y="8"/>
                    </a:cubicBezTo>
                    <a:cubicBezTo>
                      <a:pt x="69" y="8"/>
                      <a:pt x="69" y="8"/>
                      <a:pt x="69" y="8"/>
                    </a:cubicBezTo>
                    <a:cubicBezTo>
                      <a:pt x="69" y="7"/>
                      <a:pt x="69" y="7"/>
                      <a:pt x="69" y="7"/>
                    </a:cubicBezTo>
                    <a:cubicBezTo>
                      <a:pt x="69" y="7"/>
                      <a:pt x="69" y="7"/>
                      <a:pt x="69" y="6"/>
                    </a:cubicBezTo>
                    <a:cubicBezTo>
                      <a:pt x="69" y="6"/>
                      <a:pt x="69" y="6"/>
                      <a:pt x="69" y="6"/>
                    </a:cubicBezTo>
                    <a:cubicBezTo>
                      <a:pt x="69" y="5"/>
                      <a:pt x="68" y="5"/>
                      <a:pt x="68" y="5"/>
                    </a:cubicBezTo>
                    <a:cubicBezTo>
                      <a:pt x="68" y="5"/>
                      <a:pt x="68" y="5"/>
                      <a:pt x="68" y="5"/>
                    </a:cubicBezTo>
                    <a:cubicBezTo>
                      <a:pt x="68" y="5"/>
                      <a:pt x="68" y="4"/>
                      <a:pt x="67" y="4"/>
                    </a:cubicBezTo>
                    <a:cubicBezTo>
                      <a:pt x="67" y="4"/>
                      <a:pt x="67" y="4"/>
                      <a:pt x="67" y="4"/>
                    </a:cubicBezTo>
                    <a:cubicBezTo>
                      <a:pt x="67" y="3"/>
                      <a:pt x="67" y="3"/>
                      <a:pt x="67" y="3"/>
                    </a:cubicBezTo>
                    <a:cubicBezTo>
                      <a:pt x="67" y="3"/>
                      <a:pt x="67" y="3"/>
                      <a:pt x="67" y="3"/>
                    </a:cubicBezTo>
                    <a:cubicBezTo>
                      <a:pt x="65" y="3"/>
                      <a:pt x="63" y="4"/>
                      <a:pt x="61" y="4"/>
                    </a:cubicBezTo>
                    <a:cubicBezTo>
                      <a:pt x="57" y="4"/>
                      <a:pt x="52" y="2"/>
                      <a:pt x="50" y="1"/>
                    </a:cubicBezTo>
                    <a:cubicBezTo>
                      <a:pt x="46" y="2"/>
                      <a:pt x="38" y="4"/>
                      <a:pt x="31" y="4"/>
                    </a:cubicBezTo>
                    <a:cubicBezTo>
                      <a:pt x="22" y="4"/>
                      <a:pt x="15" y="2"/>
                      <a:pt x="10" y="0"/>
                    </a:cubicBezTo>
                    <a:cubicBezTo>
                      <a:pt x="9" y="2"/>
                      <a:pt x="8" y="3"/>
                      <a:pt x="8" y="4"/>
                    </a:cubicBezTo>
                    <a:cubicBezTo>
                      <a:pt x="8" y="4"/>
                      <a:pt x="8" y="4"/>
                      <a:pt x="8" y="4"/>
                    </a:cubicBezTo>
                    <a:cubicBezTo>
                      <a:pt x="8" y="5"/>
                      <a:pt x="8" y="5"/>
                      <a:pt x="7" y="5"/>
                    </a:cubicBezTo>
                    <a:cubicBezTo>
                      <a:pt x="7" y="5"/>
                      <a:pt x="7" y="5"/>
                      <a:pt x="7" y="5"/>
                    </a:cubicBezTo>
                    <a:cubicBezTo>
                      <a:pt x="7" y="6"/>
                      <a:pt x="7" y="6"/>
                      <a:pt x="7" y="6"/>
                    </a:cubicBezTo>
                    <a:cubicBezTo>
                      <a:pt x="7" y="6"/>
                      <a:pt x="7" y="6"/>
                      <a:pt x="7" y="6"/>
                    </a:cubicBezTo>
                    <a:cubicBezTo>
                      <a:pt x="7" y="7"/>
                      <a:pt x="6" y="7"/>
                      <a:pt x="6" y="8"/>
                    </a:cubicBezTo>
                    <a:cubicBezTo>
                      <a:pt x="6" y="8"/>
                      <a:pt x="6" y="8"/>
                      <a:pt x="6" y="8"/>
                    </a:cubicBezTo>
                    <a:cubicBezTo>
                      <a:pt x="6" y="9"/>
                      <a:pt x="6" y="9"/>
                      <a:pt x="6" y="9"/>
                    </a:cubicBezTo>
                    <a:cubicBezTo>
                      <a:pt x="6" y="10"/>
                      <a:pt x="6" y="10"/>
                      <a:pt x="6" y="10"/>
                    </a:cubicBezTo>
                    <a:cubicBezTo>
                      <a:pt x="6" y="10"/>
                      <a:pt x="6" y="11"/>
                      <a:pt x="6" y="12"/>
                    </a:cubicBezTo>
                    <a:cubicBezTo>
                      <a:pt x="6" y="16"/>
                      <a:pt x="6" y="16"/>
                      <a:pt x="6" y="16"/>
                    </a:cubicBezTo>
                    <a:cubicBezTo>
                      <a:pt x="6" y="16"/>
                      <a:pt x="5" y="16"/>
                      <a:pt x="5" y="17"/>
                    </a:cubicBezTo>
                    <a:cubicBezTo>
                      <a:pt x="2" y="17"/>
                      <a:pt x="0" y="18"/>
                      <a:pt x="0" y="21"/>
                    </a:cubicBezTo>
                    <a:cubicBezTo>
                      <a:pt x="0" y="33"/>
                      <a:pt x="0" y="33"/>
                      <a:pt x="0" y="33"/>
                    </a:cubicBezTo>
                    <a:cubicBezTo>
                      <a:pt x="0" y="36"/>
                      <a:pt x="3" y="39"/>
                      <a:pt x="6" y="39"/>
                    </a:cubicBezTo>
                    <a:cubicBezTo>
                      <a:pt x="6" y="52"/>
                      <a:pt x="6" y="52"/>
                      <a:pt x="6" y="52"/>
                    </a:cubicBezTo>
                    <a:cubicBezTo>
                      <a:pt x="6" y="60"/>
                      <a:pt x="12" y="66"/>
                      <a:pt x="21" y="66"/>
                    </a:cubicBezTo>
                    <a:cubicBezTo>
                      <a:pt x="54" y="66"/>
                      <a:pt x="54" y="66"/>
                      <a:pt x="54" y="66"/>
                    </a:cubicBezTo>
                    <a:cubicBezTo>
                      <a:pt x="62" y="66"/>
                      <a:pt x="70" y="60"/>
                      <a:pt x="70" y="52"/>
                    </a:cubicBezTo>
                    <a:cubicBezTo>
                      <a:pt x="70" y="39"/>
                      <a:pt x="70" y="39"/>
                      <a:pt x="70" y="39"/>
                    </a:cubicBezTo>
                    <a:cubicBezTo>
                      <a:pt x="73" y="39"/>
                      <a:pt x="75" y="36"/>
                      <a:pt x="75" y="33"/>
                    </a:cubicBezTo>
                    <a:cubicBezTo>
                      <a:pt x="75" y="21"/>
                      <a:pt x="75" y="21"/>
                      <a:pt x="75" y="21"/>
                    </a:cubicBezTo>
                    <a:cubicBezTo>
                      <a:pt x="75" y="19"/>
                      <a:pt x="74" y="17"/>
                      <a:pt x="72" y="17"/>
                    </a:cubicBez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7" name="Freeform 3392"/>
              <p:cNvSpPr>
                <a:spLocks/>
              </p:cNvSpPr>
              <p:nvPr/>
            </p:nvSpPr>
            <p:spPr bwMode="auto">
              <a:xfrm>
                <a:off x="10883901" y="1347787"/>
                <a:ext cx="38100" cy="41275"/>
              </a:xfrm>
              <a:custGeom>
                <a:avLst/>
                <a:gdLst>
                  <a:gd name="T0" fmla="*/ 0 w 18"/>
                  <a:gd name="T1" fmla="*/ 0 h 20"/>
                  <a:gd name="T2" fmla="*/ 0 w 18"/>
                  <a:gd name="T3" fmla="*/ 11 h 20"/>
                  <a:gd name="T4" fmla="*/ 10 w 18"/>
                  <a:gd name="T5" fmla="*/ 20 h 20"/>
                  <a:gd name="T6" fmla="*/ 18 w 18"/>
                  <a:gd name="T7" fmla="*/ 11 h 20"/>
                  <a:gd name="T8" fmla="*/ 18 w 18"/>
                  <a:gd name="T9" fmla="*/ 0 h 20"/>
                  <a:gd name="T10" fmla="*/ 0 w 18"/>
                  <a:gd name="T11" fmla="*/ 0 h 20"/>
                  <a:gd name="T12" fmla="*/ 0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0" y="0"/>
                    </a:moveTo>
                    <a:cubicBezTo>
                      <a:pt x="0" y="11"/>
                      <a:pt x="0" y="11"/>
                      <a:pt x="0" y="11"/>
                    </a:cubicBezTo>
                    <a:cubicBezTo>
                      <a:pt x="0" y="16"/>
                      <a:pt x="4" y="20"/>
                      <a:pt x="10" y="20"/>
                    </a:cubicBezTo>
                    <a:cubicBezTo>
                      <a:pt x="15" y="20"/>
                      <a:pt x="18" y="16"/>
                      <a:pt x="18" y="11"/>
                    </a:cubicBezTo>
                    <a:cubicBezTo>
                      <a:pt x="18" y="0"/>
                      <a:pt x="18" y="0"/>
                      <a:pt x="18" y="0"/>
                    </a:cubicBezTo>
                    <a:cubicBezTo>
                      <a:pt x="0" y="0"/>
                      <a:pt x="0" y="0"/>
                      <a:pt x="0" y="0"/>
                    </a:cubicBezTo>
                    <a:cubicBezTo>
                      <a:pt x="0" y="0"/>
                      <a:pt x="0" y="0"/>
                      <a:pt x="0" y="0"/>
                    </a:cubicBezTo>
                    <a:close/>
                  </a:path>
                </a:pathLst>
              </a:custGeom>
              <a:solidFill>
                <a:srgbClr val="FFB9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8" name="Freeform 3393"/>
              <p:cNvSpPr>
                <a:spLocks/>
              </p:cNvSpPr>
              <p:nvPr/>
            </p:nvSpPr>
            <p:spPr bwMode="auto">
              <a:xfrm>
                <a:off x="10644189" y="798512"/>
                <a:ext cx="174625" cy="223837"/>
              </a:xfrm>
              <a:custGeom>
                <a:avLst/>
                <a:gdLst>
                  <a:gd name="T0" fmla="*/ 84 w 84"/>
                  <a:gd name="T1" fmla="*/ 51 h 108"/>
                  <a:gd name="T2" fmla="*/ 62 w 84"/>
                  <a:gd name="T3" fmla="*/ 16 h 108"/>
                  <a:gd name="T4" fmla="*/ 35 w 84"/>
                  <a:gd name="T5" fmla="*/ 0 h 108"/>
                  <a:gd name="T6" fmla="*/ 0 w 84"/>
                  <a:gd name="T7" fmla="*/ 44 h 108"/>
                  <a:gd name="T8" fmla="*/ 3 w 84"/>
                  <a:gd name="T9" fmla="*/ 103 h 108"/>
                  <a:gd name="T10" fmla="*/ 35 w 84"/>
                  <a:gd name="T11" fmla="*/ 108 h 108"/>
                  <a:gd name="T12" fmla="*/ 36 w 84"/>
                  <a:gd name="T13" fmla="*/ 108 h 108"/>
                  <a:gd name="T14" fmla="*/ 38 w 84"/>
                  <a:gd name="T15" fmla="*/ 108 h 108"/>
                  <a:gd name="T16" fmla="*/ 38 w 84"/>
                  <a:gd name="T17" fmla="*/ 108 h 108"/>
                  <a:gd name="T18" fmla="*/ 42 w 84"/>
                  <a:gd name="T19" fmla="*/ 108 h 108"/>
                  <a:gd name="T20" fmla="*/ 43 w 84"/>
                  <a:gd name="T21" fmla="*/ 108 h 108"/>
                  <a:gd name="T22" fmla="*/ 44 w 84"/>
                  <a:gd name="T23" fmla="*/ 108 h 108"/>
                  <a:gd name="T24" fmla="*/ 47 w 84"/>
                  <a:gd name="T25" fmla="*/ 108 h 108"/>
                  <a:gd name="T26" fmla="*/ 47 w 84"/>
                  <a:gd name="T27" fmla="*/ 108 h 108"/>
                  <a:gd name="T28" fmla="*/ 48 w 84"/>
                  <a:gd name="T29" fmla="*/ 108 h 108"/>
                  <a:gd name="T30" fmla="*/ 49 w 84"/>
                  <a:gd name="T31" fmla="*/ 108 h 108"/>
                  <a:gd name="T32" fmla="*/ 80 w 84"/>
                  <a:gd name="T33" fmla="*/ 103 h 108"/>
                  <a:gd name="T34" fmla="*/ 84 w 84"/>
                  <a:gd name="T35"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108">
                    <a:moveTo>
                      <a:pt x="84" y="51"/>
                    </a:moveTo>
                    <a:cubicBezTo>
                      <a:pt x="84" y="34"/>
                      <a:pt x="75" y="21"/>
                      <a:pt x="62" y="16"/>
                    </a:cubicBezTo>
                    <a:cubicBezTo>
                      <a:pt x="56" y="6"/>
                      <a:pt x="47" y="0"/>
                      <a:pt x="35" y="0"/>
                    </a:cubicBezTo>
                    <a:cubicBezTo>
                      <a:pt x="16" y="0"/>
                      <a:pt x="0" y="20"/>
                      <a:pt x="0" y="44"/>
                    </a:cubicBezTo>
                    <a:cubicBezTo>
                      <a:pt x="0" y="48"/>
                      <a:pt x="2" y="79"/>
                      <a:pt x="3" y="103"/>
                    </a:cubicBezTo>
                    <a:cubicBezTo>
                      <a:pt x="13" y="106"/>
                      <a:pt x="24" y="108"/>
                      <a:pt x="35" y="108"/>
                    </a:cubicBezTo>
                    <a:cubicBezTo>
                      <a:pt x="36" y="108"/>
                      <a:pt x="36" y="108"/>
                      <a:pt x="36" y="108"/>
                    </a:cubicBezTo>
                    <a:cubicBezTo>
                      <a:pt x="37" y="108"/>
                      <a:pt x="38" y="108"/>
                      <a:pt x="38" y="108"/>
                    </a:cubicBezTo>
                    <a:cubicBezTo>
                      <a:pt x="38" y="108"/>
                      <a:pt x="38" y="108"/>
                      <a:pt x="38" y="108"/>
                    </a:cubicBezTo>
                    <a:cubicBezTo>
                      <a:pt x="39" y="108"/>
                      <a:pt x="41" y="108"/>
                      <a:pt x="42" y="108"/>
                    </a:cubicBezTo>
                    <a:cubicBezTo>
                      <a:pt x="42" y="108"/>
                      <a:pt x="42" y="108"/>
                      <a:pt x="43" y="108"/>
                    </a:cubicBezTo>
                    <a:cubicBezTo>
                      <a:pt x="43" y="108"/>
                      <a:pt x="43" y="108"/>
                      <a:pt x="44" y="108"/>
                    </a:cubicBezTo>
                    <a:cubicBezTo>
                      <a:pt x="45" y="108"/>
                      <a:pt x="46" y="108"/>
                      <a:pt x="47" y="108"/>
                    </a:cubicBezTo>
                    <a:cubicBezTo>
                      <a:pt x="47" y="108"/>
                      <a:pt x="47" y="108"/>
                      <a:pt x="47" y="108"/>
                    </a:cubicBezTo>
                    <a:cubicBezTo>
                      <a:pt x="47" y="108"/>
                      <a:pt x="48" y="108"/>
                      <a:pt x="48" y="108"/>
                    </a:cubicBezTo>
                    <a:cubicBezTo>
                      <a:pt x="49" y="108"/>
                      <a:pt x="49" y="108"/>
                      <a:pt x="49" y="108"/>
                    </a:cubicBezTo>
                    <a:cubicBezTo>
                      <a:pt x="61" y="108"/>
                      <a:pt x="71" y="106"/>
                      <a:pt x="80" y="103"/>
                    </a:cubicBezTo>
                    <a:cubicBezTo>
                      <a:pt x="81" y="81"/>
                      <a:pt x="84" y="54"/>
                      <a:pt x="84" y="51"/>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79" name="Freeform 3394"/>
              <p:cNvSpPr>
                <a:spLocks/>
              </p:cNvSpPr>
              <p:nvPr/>
            </p:nvSpPr>
            <p:spPr bwMode="auto">
              <a:xfrm>
                <a:off x="10696576" y="1050925"/>
                <a:ext cx="68263" cy="338137"/>
              </a:xfrm>
              <a:custGeom>
                <a:avLst/>
                <a:gdLst>
                  <a:gd name="T0" fmla="*/ 26 w 43"/>
                  <a:gd name="T1" fmla="*/ 22 h 213"/>
                  <a:gd name="T2" fmla="*/ 39 w 43"/>
                  <a:gd name="T3" fmla="*/ 12 h 213"/>
                  <a:gd name="T4" fmla="*/ 21 w 43"/>
                  <a:gd name="T5" fmla="*/ 0 h 213"/>
                  <a:gd name="T6" fmla="*/ 4 w 43"/>
                  <a:gd name="T7" fmla="*/ 12 h 213"/>
                  <a:gd name="T8" fmla="*/ 16 w 43"/>
                  <a:gd name="T9" fmla="*/ 22 h 213"/>
                  <a:gd name="T10" fmla="*/ 0 w 43"/>
                  <a:gd name="T11" fmla="*/ 197 h 213"/>
                  <a:gd name="T12" fmla="*/ 21 w 43"/>
                  <a:gd name="T13" fmla="*/ 213 h 213"/>
                  <a:gd name="T14" fmla="*/ 43 w 43"/>
                  <a:gd name="T15" fmla="*/ 197 h 213"/>
                  <a:gd name="T16" fmla="*/ 26 w 43"/>
                  <a:gd name="T17" fmla="*/ 22 h 213"/>
                  <a:gd name="T18" fmla="*/ 26 w 43"/>
                  <a:gd name="T19" fmla="*/ 22 h 213"/>
                  <a:gd name="T20" fmla="*/ 26 w 43"/>
                  <a:gd name="T21" fmla="*/ 2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13">
                    <a:moveTo>
                      <a:pt x="26" y="22"/>
                    </a:moveTo>
                    <a:lnTo>
                      <a:pt x="39" y="12"/>
                    </a:lnTo>
                    <a:lnTo>
                      <a:pt x="21" y="0"/>
                    </a:lnTo>
                    <a:lnTo>
                      <a:pt x="4" y="12"/>
                    </a:lnTo>
                    <a:lnTo>
                      <a:pt x="16" y="22"/>
                    </a:lnTo>
                    <a:lnTo>
                      <a:pt x="0" y="197"/>
                    </a:lnTo>
                    <a:lnTo>
                      <a:pt x="21" y="213"/>
                    </a:lnTo>
                    <a:lnTo>
                      <a:pt x="43" y="197"/>
                    </a:lnTo>
                    <a:lnTo>
                      <a:pt x="26" y="22"/>
                    </a:lnTo>
                    <a:lnTo>
                      <a:pt x="26" y="22"/>
                    </a:lnTo>
                    <a:lnTo>
                      <a:pt x="26" y="22"/>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0" name="Freeform 3395"/>
              <p:cNvSpPr>
                <a:spLocks/>
              </p:cNvSpPr>
              <p:nvPr/>
            </p:nvSpPr>
            <p:spPr bwMode="auto">
              <a:xfrm>
                <a:off x="10812464" y="1038225"/>
                <a:ext cx="117475" cy="309562"/>
              </a:xfrm>
              <a:custGeom>
                <a:avLst/>
                <a:gdLst>
                  <a:gd name="T0" fmla="*/ 0 w 57"/>
                  <a:gd name="T1" fmla="*/ 7 h 150"/>
                  <a:gd name="T2" fmla="*/ 23 w 57"/>
                  <a:gd name="T3" fmla="*/ 0 h 150"/>
                  <a:gd name="T4" fmla="*/ 57 w 57"/>
                  <a:gd name="T5" fmla="*/ 150 h 150"/>
                  <a:gd name="T6" fmla="*/ 33 w 57"/>
                  <a:gd name="T7" fmla="*/ 150 h 150"/>
                  <a:gd name="T8" fmla="*/ 0 w 57"/>
                  <a:gd name="T9" fmla="*/ 7 h 150"/>
                </a:gdLst>
                <a:ahLst/>
                <a:cxnLst>
                  <a:cxn ang="0">
                    <a:pos x="T0" y="T1"/>
                  </a:cxn>
                  <a:cxn ang="0">
                    <a:pos x="T2" y="T3"/>
                  </a:cxn>
                  <a:cxn ang="0">
                    <a:pos x="T4" y="T5"/>
                  </a:cxn>
                  <a:cxn ang="0">
                    <a:pos x="T6" y="T7"/>
                  </a:cxn>
                  <a:cxn ang="0">
                    <a:pos x="T8" y="T9"/>
                  </a:cxn>
                </a:cxnLst>
                <a:rect l="0" t="0" r="r" b="b"/>
                <a:pathLst>
                  <a:path w="57" h="150">
                    <a:moveTo>
                      <a:pt x="0" y="7"/>
                    </a:moveTo>
                    <a:cubicBezTo>
                      <a:pt x="7" y="5"/>
                      <a:pt x="14" y="3"/>
                      <a:pt x="23" y="0"/>
                    </a:cubicBezTo>
                    <a:cubicBezTo>
                      <a:pt x="45" y="49"/>
                      <a:pt x="52" y="97"/>
                      <a:pt x="57" y="150"/>
                    </a:cubicBezTo>
                    <a:cubicBezTo>
                      <a:pt x="33" y="150"/>
                      <a:pt x="33" y="150"/>
                      <a:pt x="33" y="150"/>
                    </a:cubicBezTo>
                    <a:cubicBezTo>
                      <a:pt x="27" y="100"/>
                      <a:pt x="21" y="54"/>
                      <a:pt x="0" y="7"/>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1" name="Freeform 3396"/>
              <p:cNvSpPr>
                <a:spLocks/>
              </p:cNvSpPr>
              <p:nvPr/>
            </p:nvSpPr>
            <p:spPr bwMode="auto">
              <a:xfrm>
                <a:off x="10621964" y="1487487"/>
                <a:ext cx="114300" cy="423862"/>
              </a:xfrm>
              <a:custGeom>
                <a:avLst/>
                <a:gdLst>
                  <a:gd name="T0" fmla="*/ 55 w 72"/>
                  <a:gd name="T1" fmla="*/ 267 h 267"/>
                  <a:gd name="T2" fmla="*/ 8 w 72"/>
                  <a:gd name="T3" fmla="*/ 267 h 267"/>
                  <a:gd name="T4" fmla="*/ 0 w 72"/>
                  <a:gd name="T5" fmla="*/ 0 h 267"/>
                  <a:gd name="T6" fmla="*/ 72 w 72"/>
                  <a:gd name="T7" fmla="*/ 0 h 267"/>
                  <a:gd name="T8" fmla="*/ 55 w 72"/>
                  <a:gd name="T9" fmla="*/ 267 h 267"/>
                  <a:gd name="T10" fmla="*/ 55 w 72"/>
                  <a:gd name="T11" fmla="*/ 267 h 267"/>
                  <a:gd name="T12" fmla="*/ 55 w 72"/>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72" h="267">
                    <a:moveTo>
                      <a:pt x="55" y="267"/>
                    </a:moveTo>
                    <a:lnTo>
                      <a:pt x="8" y="267"/>
                    </a:lnTo>
                    <a:lnTo>
                      <a:pt x="0" y="0"/>
                    </a:lnTo>
                    <a:lnTo>
                      <a:pt x="72" y="0"/>
                    </a:lnTo>
                    <a:lnTo>
                      <a:pt x="55" y="267"/>
                    </a:lnTo>
                    <a:lnTo>
                      <a:pt x="55" y="267"/>
                    </a:lnTo>
                    <a:lnTo>
                      <a:pt x="55" y="267"/>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2" name="Freeform 3397"/>
              <p:cNvSpPr>
                <a:spLocks/>
              </p:cNvSpPr>
              <p:nvPr/>
            </p:nvSpPr>
            <p:spPr bwMode="auto">
              <a:xfrm>
                <a:off x="10723564" y="1487487"/>
                <a:ext cx="112713" cy="423862"/>
              </a:xfrm>
              <a:custGeom>
                <a:avLst/>
                <a:gdLst>
                  <a:gd name="T0" fmla="*/ 17 w 71"/>
                  <a:gd name="T1" fmla="*/ 267 h 267"/>
                  <a:gd name="T2" fmla="*/ 64 w 71"/>
                  <a:gd name="T3" fmla="*/ 267 h 267"/>
                  <a:gd name="T4" fmla="*/ 71 w 71"/>
                  <a:gd name="T5" fmla="*/ 0 h 267"/>
                  <a:gd name="T6" fmla="*/ 0 w 71"/>
                  <a:gd name="T7" fmla="*/ 0 h 267"/>
                  <a:gd name="T8" fmla="*/ 17 w 71"/>
                  <a:gd name="T9" fmla="*/ 267 h 267"/>
                  <a:gd name="T10" fmla="*/ 17 w 71"/>
                  <a:gd name="T11" fmla="*/ 267 h 267"/>
                  <a:gd name="T12" fmla="*/ 17 w 71"/>
                  <a:gd name="T13" fmla="*/ 267 h 267"/>
                </a:gdLst>
                <a:ahLst/>
                <a:cxnLst>
                  <a:cxn ang="0">
                    <a:pos x="T0" y="T1"/>
                  </a:cxn>
                  <a:cxn ang="0">
                    <a:pos x="T2" y="T3"/>
                  </a:cxn>
                  <a:cxn ang="0">
                    <a:pos x="T4" y="T5"/>
                  </a:cxn>
                  <a:cxn ang="0">
                    <a:pos x="T6" y="T7"/>
                  </a:cxn>
                  <a:cxn ang="0">
                    <a:pos x="T8" y="T9"/>
                  </a:cxn>
                  <a:cxn ang="0">
                    <a:pos x="T10" y="T11"/>
                  </a:cxn>
                  <a:cxn ang="0">
                    <a:pos x="T12" y="T13"/>
                  </a:cxn>
                </a:cxnLst>
                <a:rect l="0" t="0" r="r" b="b"/>
                <a:pathLst>
                  <a:path w="71" h="267">
                    <a:moveTo>
                      <a:pt x="17" y="267"/>
                    </a:moveTo>
                    <a:lnTo>
                      <a:pt x="64" y="267"/>
                    </a:lnTo>
                    <a:lnTo>
                      <a:pt x="71" y="0"/>
                    </a:lnTo>
                    <a:lnTo>
                      <a:pt x="0" y="0"/>
                    </a:lnTo>
                    <a:lnTo>
                      <a:pt x="17" y="267"/>
                    </a:lnTo>
                    <a:lnTo>
                      <a:pt x="17" y="267"/>
                    </a:lnTo>
                    <a:lnTo>
                      <a:pt x="17" y="267"/>
                    </a:ln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3" name="Freeform 3398"/>
              <p:cNvSpPr>
                <a:spLocks/>
              </p:cNvSpPr>
              <p:nvPr/>
            </p:nvSpPr>
            <p:spPr bwMode="auto">
              <a:xfrm>
                <a:off x="10528301" y="1038225"/>
                <a:ext cx="122238" cy="309562"/>
              </a:xfrm>
              <a:custGeom>
                <a:avLst/>
                <a:gdLst>
                  <a:gd name="T0" fmla="*/ 59 w 59"/>
                  <a:gd name="T1" fmla="*/ 7 h 150"/>
                  <a:gd name="T2" fmla="*/ 35 w 59"/>
                  <a:gd name="T3" fmla="*/ 0 h 150"/>
                  <a:gd name="T4" fmla="*/ 0 w 59"/>
                  <a:gd name="T5" fmla="*/ 150 h 150"/>
                  <a:gd name="T6" fmla="*/ 24 w 59"/>
                  <a:gd name="T7" fmla="*/ 150 h 150"/>
                  <a:gd name="T8" fmla="*/ 59 w 59"/>
                  <a:gd name="T9" fmla="*/ 7 h 150"/>
                </a:gdLst>
                <a:ahLst/>
                <a:cxnLst>
                  <a:cxn ang="0">
                    <a:pos x="T0" y="T1"/>
                  </a:cxn>
                  <a:cxn ang="0">
                    <a:pos x="T2" y="T3"/>
                  </a:cxn>
                  <a:cxn ang="0">
                    <a:pos x="T4" y="T5"/>
                  </a:cxn>
                  <a:cxn ang="0">
                    <a:pos x="T6" y="T7"/>
                  </a:cxn>
                  <a:cxn ang="0">
                    <a:pos x="T8" y="T9"/>
                  </a:cxn>
                </a:cxnLst>
                <a:rect l="0" t="0" r="r" b="b"/>
                <a:pathLst>
                  <a:path w="59" h="150">
                    <a:moveTo>
                      <a:pt x="59" y="7"/>
                    </a:moveTo>
                    <a:cubicBezTo>
                      <a:pt x="51" y="5"/>
                      <a:pt x="43" y="3"/>
                      <a:pt x="35" y="0"/>
                    </a:cubicBezTo>
                    <a:cubicBezTo>
                      <a:pt x="12" y="49"/>
                      <a:pt x="5" y="97"/>
                      <a:pt x="0" y="150"/>
                    </a:cubicBezTo>
                    <a:cubicBezTo>
                      <a:pt x="24" y="150"/>
                      <a:pt x="24" y="150"/>
                      <a:pt x="24" y="150"/>
                    </a:cubicBezTo>
                    <a:cubicBezTo>
                      <a:pt x="30" y="100"/>
                      <a:pt x="37" y="54"/>
                      <a:pt x="59" y="7"/>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4" name="Freeform 3399"/>
              <p:cNvSpPr>
                <a:spLocks/>
              </p:cNvSpPr>
              <p:nvPr/>
            </p:nvSpPr>
            <p:spPr bwMode="auto">
              <a:xfrm>
                <a:off x="10533064" y="1347787"/>
                <a:ext cx="38100" cy="41275"/>
              </a:xfrm>
              <a:custGeom>
                <a:avLst/>
                <a:gdLst>
                  <a:gd name="T0" fmla="*/ 18 w 18"/>
                  <a:gd name="T1" fmla="*/ 0 h 20"/>
                  <a:gd name="T2" fmla="*/ 18 w 18"/>
                  <a:gd name="T3" fmla="*/ 11 h 20"/>
                  <a:gd name="T4" fmla="*/ 10 w 18"/>
                  <a:gd name="T5" fmla="*/ 20 h 20"/>
                  <a:gd name="T6" fmla="*/ 0 w 18"/>
                  <a:gd name="T7" fmla="*/ 11 h 20"/>
                  <a:gd name="T8" fmla="*/ 0 w 18"/>
                  <a:gd name="T9" fmla="*/ 0 h 20"/>
                  <a:gd name="T10" fmla="*/ 18 w 18"/>
                  <a:gd name="T11" fmla="*/ 0 h 20"/>
                  <a:gd name="T12" fmla="*/ 18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18" y="0"/>
                    </a:moveTo>
                    <a:cubicBezTo>
                      <a:pt x="18" y="11"/>
                      <a:pt x="18" y="11"/>
                      <a:pt x="18" y="11"/>
                    </a:cubicBezTo>
                    <a:cubicBezTo>
                      <a:pt x="18" y="16"/>
                      <a:pt x="14" y="20"/>
                      <a:pt x="10" y="20"/>
                    </a:cubicBezTo>
                    <a:cubicBezTo>
                      <a:pt x="5" y="20"/>
                      <a:pt x="0" y="16"/>
                      <a:pt x="0" y="11"/>
                    </a:cubicBezTo>
                    <a:cubicBezTo>
                      <a:pt x="0" y="0"/>
                      <a:pt x="0" y="0"/>
                      <a:pt x="0" y="0"/>
                    </a:cubicBezTo>
                    <a:cubicBezTo>
                      <a:pt x="18" y="0"/>
                      <a:pt x="18" y="0"/>
                      <a:pt x="18" y="0"/>
                    </a:cubicBezTo>
                    <a:cubicBezTo>
                      <a:pt x="18" y="0"/>
                      <a:pt x="18" y="0"/>
                      <a:pt x="18" y="0"/>
                    </a:cubicBezTo>
                    <a:close/>
                  </a:path>
                </a:pathLst>
              </a:custGeom>
              <a:solidFill>
                <a:srgbClr val="FFB9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5" name="Freeform 3400"/>
              <p:cNvSpPr>
                <a:spLocks/>
              </p:cNvSpPr>
              <p:nvPr/>
            </p:nvSpPr>
            <p:spPr bwMode="auto">
              <a:xfrm>
                <a:off x="10602914" y="1030287"/>
                <a:ext cx="257175" cy="457200"/>
              </a:xfrm>
              <a:custGeom>
                <a:avLst/>
                <a:gdLst>
                  <a:gd name="T0" fmla="*/ 103 w 162"/>
                  <a:gd name="T1" fmla="*/ 0 h 288"/>
                  <a:gd name="T2" fmla="*/ 80 w 162"/>
                  <a:gd name="T3" fmla="*/ 182 h 288"/>
                  <a:gd name="T4" fmla="*/ 56 w 162"/>
                  <a:gd name="T5" fmla="*/ 0 h 288"/>
                  <a:gd name="T6" fmla="*/ 0 w 162"/>
                  <a:gd name="T7" fmla="*/ 6 h 288"/>
                  <a:gd name="T8" fmla="*/ 12 w 162"/>
                  <a:gd name="T9" fmla="*/ 288 h 288"/>
                  <a:gd name="T10" fmla="*/ 149 w 162"/>
                  <a:gd name="T11" fmla="*/ 288 h 288"/>
                  <a:gd name="T12" fmla="*/ 162 w 162"/>
                  <a:gd name="T13" fmla="*/ 6 h 288"/>
                  <a:gd name="T14" fmla="*/ 103 w 162"/>
                  <a:gd name="T15" fmla="*/ 0 h 288"/>
                  <a:gd name="T16" fmla="*/ 103 w 162"/>
                  <a:gd name="T17" fmla="*/ 0 h 288"/>
                  <a:gd name="T18" fmla="*/ 103 w 162"/>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288">
                    <a:moveTo>
                      <a:pt x="103" y="0"/>
                    </a:moveTo>
                    <a:lnTo>
                      <a:pt x="80" y="182"/>
                    </a:lnTo>
                    <a:lnTo>
                      <a:pt x="56" y="0"/>
                    </a:lnTo>
                    <a:lnTo>
                      <a:pt x="0" y="6"/>
                    </a:lnTo>
                    <a:lnTo>
                      <a:pt x="12" y="288"/>
                    </a:lnTo>
                    <a:lnTo>
                      <a:pt x="149" y="288"/>
                    </a:lnTo>
                    <a:lnTo>
                      <a:pt x="162" y="6"/>
                    </a:lnTo>
                    <a:lnTo>
                      <a:pt x="103" y="0"/>
                    </a:lnTo>
                    <a:lnTo>
                      <a:pt x="103" y="0"/>
                    </a:lnTo>
                    <a:lnTo>
                      <a:pt x="103" y="0"/>
                    </a:ln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6" name="Freeform 3401"/>
              <p:cNvSpPr>
                <a:spLocks/>
              </p:cNvSpPr>
              <p:nvPr/>
            </p:nvSpPr>
            <p:spPr bwMode="auto">
              <a:xfrm>
                <a:off x="10656889" y="874712"/>
                <a:ext cx="142875" cy="176212"/>
              </a:xfrm>
              <a:custGeom>
                <a:avLst/>
                <a:gdLst>
                  <a:gd name="T0" fmla="*/ 66 w 69"/>
                  <a:gd name="T1" fmla="*/ 15 h 85"/>
                  <a:gd name="T2" fmla="*/ 64 w 69"/>
                  <a:gd name="T3" fmla="*/ 15 h 85"/>
                  <a:gd name="T4" fmla="*/ 64 w 69"/>
                  <a:gd name="T5" fmla="*/ 10 h 85"/>
                  <a:gd name="T6" fmla="*/ 64 w 69"/>
                  <a:gd name="T7" fmla="*/ 9 h 85"/>
                  <a:gd name="T8" fmla="*/ 64 w 69"/>
                  <a:gd name="T9" fmla="*/ 9 h 85"/>
                  <a:gd name="T10" fmla="*/ 64 w 69"/>
                  <a:gd name="T11" fmla="*/ 8 h 85"/>
                  <a:gd name="T12" fmla="*/ 64 w 69"/>
                  <a:gd name="T13" fmla="*/ 8 h 85"/>
                  <a:gd name="T14" fmla="*/ 64 w 69"/>
                  <a:gd name="T15" fmla="*/ 7 h 85"/>
                  <a:gd name="T16" fmla="*/ 64 w 69"/>
                  <a:gd name="T17" fmla="*/ 6 h 85"/>
                  <a:gd name="T18" fmla="*/ 64 w 69"/>
                  <a:gd name="T19" fmla="*/ 6 h 85"/>
                  <a:gd name="T20" fmla="*/ 63 w 69"/>
                  <a:gd name="T21" fmla="*/ 4 h 85"/>
                  <a:gd name="T22" fmla="*/ 63 w 69"/>
                  <a:gd name="T23" fmla="*/ 4 h 85"/>
                  <a:gd name="T24" fmla="*/ 62 w 69"/>
                  <a:gd name="T25" fmla="*/ 3 h 85"/>
                  <a:gd name="T26" fmla="*/ 62 w 69"/>
                  <a:gd name="T27" fmla="*/ 3 h 85"/>
                  <a:gd name="T28" fmla="*/ 62 w 69"/>
                  <a:gd name="T29" fmla="*/ 2 h 85"/>
                  <a:gd name="T30" fmla="*/ 62 w 69"/>
                  <a:gd name="T31" fmla="*/ 2 h 85"/>
                  <a:gd name="T32" fmla="*/ 56 w 69"/>
                  <a:gd name="T33" fmla="*/ 3 h 85"/>
                  <a:gd name="T34" fmla="*/ 46 w 69"/>
                  <a:gd name="T35" fmla="*/ 0 h 85"/>
                  <a:gd name="T36" fmla="*/ 29 w 69"/>
                  <a:gd name="T37" fmla="*/ 3 h 85"/>
                  <a:gd name="T38" fmla="*/ 10 w 69"/>
                  <a:gd name="T39" fmla="*/ 0 h 85"/>
                  <a:gd name="T40" fmla="*/ 7 w 69"/>
                  <a:gd name="T41" fmla="*/ 3 h 85"/>
                  <a:gd name="T42" fmla="*/ 7 w 69"/>
                  <a:gd name="T43" fmla="*/ 3 h 85"/>
                  <a:gd name="T44" fmla="*/ 6 w 69"/>
                  <a:gd name="T45" fmla="*/ 5 h 85"/>
                  <a:gd name="T46" fmla="*/ 6 w 69"/>
                  <a:gd name="T47" fmla="*/ 5 h 85"/>
                  <a:gd name="T48" fmla="*/ 6 w 69"/>
                  <a:gd name="T49" fmla="*/ 6 h 85"/>
                  <a:gd name="T50" fmla="*/ 6 w 69"/>
                  <a:gd name="T51" fmla="*/ 6 h 85"/>
                  <a:gd name="T52" fmla="*/ 5 w 69"/>
                  <a:gd name="T53" fmla="*/ 8 h 85"/>
                  <a:gd name="T54" fmla="*/ 5 w 69"/>
                  <a:gd name="T55" fmla="*/ 8 h 85"/>
                  <a:gd name="T56" fmla="*/ 5 w 69"/>
                  <a:gd name="T57" fmla="*/ 9 h 85"/>
                  <a:gd name="T58" fmla="*/ 5 w 69"/>
                  <a:gd name="T59" fmla="*/ 9 h 85"/>
                  <a:gd name="T60" fmla="*/ 5 w 69"/>
                  <a:gd name="T61" fmla="*/ 10 h 85"/>
                  <a:gd name="T62" fmla="*/ 5 w 69"/>
                  <a:gd name="T63" fmla="*/ 15 h 85"/>
                  <a:gd name="T64" fmla="*/ 4 w 69"/>
                  <a:gd name="T65" fmla="*/ 15 h 85"/>
                  <a:gd name="T66" fmla="*/ 0 w 69"/>
                  <a:gd name="T67" fmla="*/ 20 h 85"/>
                  <a:gd name="T68" fmla="*/ 0 w 69"/>
                  <a:gd name="T69" fmla="*/ 31 h 85"/>
                  <a:gd name="T70" fmla="*/ 5 w 69"/>
                  <a:gd name="T71" fmla="*/ 36 h 85"/>
                  <a:gd name="T72" fmla="*/ 10 w 69"/>
                  <a:gd name="T73" fmla="*/ 48 h 85"/>
                  <a:gd name="T74" fmla="*/ 20 w 69"/>
                  <a:gd name="T75" fmla="*/ 62 h 85"/>
                  <a:gd name="T76" fmla="*/ 22 w 69"/>
                  <a:gd name="T77" fmla="*/ 75 h 85"/>
                  <a:gd name="T78" fmla="*/ 35 w 69"/>
                  <a:gd name="T79" fmla="*/ 85 h 85"/>
                  <a:gd name="T80" fmla="*/ 48 w 69"/>
                  <a:gd name="T81" fmla="*/ 75 h 85"/>
                  <a:gd name="T82" fmla="*/ 50 w 69"/>
                  <a:gd name="T83" fmla="*/ 62 h 85"/>
                  <a:gd name="T84" fmla="*/ 59 w 69"/>
                  <a:gd name="T85" fmla="*/ 48 h 85"/>
                  <a:gd name="T86" fmla="*/ 64 w 69"/>
                  <a:gd name="T87" fmla="*/ 36 h 85"/>
                  <a:gd name="T88" fmla="*/ 69 w 69"/>
                  <a:gd name="T89" fmla="*/ 31 h 85"/>
                  <a:gd name="T90" fmla="*/ 69 w 69"/>
                  <a:gd name="T91" fmla="*/ 20 h 85"/>
                  <a:gd name="T92" fmla="*/ 66 w 69"/>
                  <a:gd name="T93" fmla="*/ 1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85">
                    <a:moveTo>
                      <a:pt x="66" y="15"/>
                    </a:moveTo>
                    <a:cubicBezTo>
                      <a:pt x="66" y="15"/>
                      <a:pt x="65" y="15"/>
                      <a:pt x="64" y="15"/>
                    </a:cubicBezTo>
                    <a:cubicBezTo>
                      <a:pt x="64" y="10"/>
                      <a:pt x="64" y="10"/>
                      <a:pt x="64" y="10"/>
                    </a:cubicBezTo>
                    <a:cubicBezTo>
                      <a:pt x="64" y="9"/>
                      <a:pt x="64" y="9"/>
                      <a:pt x="64" y="9"/>
                    </a:cubicBezTo>
                    <a:cubicBezTo>
                      <a:pt x="64" y="9"/>
                      <a:pt x="64" y="9"/>
                      <a:pt x="64" y="9"/>
                    </a:cubicBezTo>
                    <a:cubicBezTo>
                      <a:pt x="64" y="9"/>
                      <a:pt x="64" y="9"/>
                      <a:pt x="64" y="8"/>
                    </a:cubicBezTo>
                    <a:cubicBezTo>
                      <a:pt x="64" y="8"/>
                      <a:pt x="64" y="8"/>
                      <a:pt x="64" y="8"/>
                    </a:cubicBezTo>
                    <a:cubicBezTo>
                      <a:pt x="64" y="7"/>
                      <a:pt x="64" y="7"/>
                      <a:pt x="64" y="7"/>
                    </a:cubicBezTo>
                    <a:cubicBezTo>
                      <a:pt x="64" y="7"/>
                      <a:pt x="64" y="7"/>
                      <a:pt x="64" y="6"/>
                    </a:cubicBezTo>
                    <a:cubicBezTo>
                      <a:pt x="64" y="6"/>
                      <a:pt x="64" y="6"/>
                      <a:pt x="64" y="6"/>
                    </a:cubicBezTo>
                    <a:cubicBezTo>
                      <a:pt x="63" y="5"/>
                      <a:pt x="63" y="5"/>
                      <a:pt x="63" y="4"/>
                    </a:cubicBezTo>
                    <a:cubicBezTo>
                      <a:pt x="63" y="4"/>
                      <a:pt x="63" y="4"/>
                      <a:pt x="63" y="4"/>
                    </a:cubicBezTo>
                    <a:cubicBezTo>
                      <a:pt x="62" y="3"/>
                      <a:pt x="62" y="3"/>
                      <a:pt x="62" y="3"/>
                    </a:cubicBezTo>
                    <a:cubicBezTo>
                      <a:pt x="62" y="3"/>
                      <a:pt x="62" y="3"/>
                      <a:pt x="62" y="3"/>
                    </a:cubicBezTo>
                    <a:cubicBezTo>
                      <a:pt x="62" y="2"/>
                      <a:pt x="62" y="2"/>
                      <a:pt x="62" y="2"/>
                    </a:cubicBezTo>
                    <a:cubicBezTo>
                      <a:pt x="62" y="2"/>
                      <a:pt x="62" y="2"/>
                      <a:pt x="62" y="2"/>
                    </a:cubicBezTo>
                    <a:cubicBezTo>
                      <a:pt x="60" y="3"/>
                      <a:pt x="58" y="3"/>
                      <a:pt x="56" y="3"/>
                    </a:cubicBezTo>
                    <a:cubicBezTo>
                      <a:pt x="52" y="3"/>
                      <a:pt x="48" y="2"/>
                      <a:pt x="46" y="0"/>
                    </a:cubicBezTo>
                    <a:cubicBezTo>
                      <a:pt x="43" y="2"/>
                      <a:pt x="36" y="3"/>
                      <a:pt x="29" y="3"/>
                    </a:cubicBezTo>
                    <a:cubicBezTo>
                      <a:pt x="21" y="3"/>
                      <a:pt x="14" y="2"/>
                      <a:pt x="10" y="0"/>
                    </a:cubicBezTo>
                    <a:cubicBezTo>
                      <a:pt x="9" y="1"/>
                      <a:pt x="8" y="2"/>
                      <a:pt x="7" y="3"/>
                    </a:cubicBezTo>
                    <a:cubicBezTo>
                      <a:pt x="7" y="3"/>
                      <a:pt x="7" y="3"/>
                      <a:pt x="7" y="3"/>
                    </a:cubicBezTo>
                    <a:cubicBezTo>
                      <a:pt x="7" y="4"/>
                      <a:pt x="6" y="4"/>
                      <a:pt x="6" y="5"/>
                    </a:cubicBezTo>
                    <a:cubicBezTo>
                      <a:pt x="6" y="5"/>
                      <a:pt x="6" y="5"/>
                      <a:pt x="6" y="5"/>
                    </a:cubicBezTo>
                    <a:cubicBezTo>
                      <a:pt x="6" y="6"/>
                      <a:pt x="6" y="6"/>
                      <a:pt x="6" y="6"/>
                    </a:cubicBezTo>
                    <a:cubicBezTo>
                      <a:pt x="6" y="6"/>
                      <a:pt x="6" y="6"/>
                      <a:pt x="6" y="6"/>
                    </a:cubicBezTo>
                    <a:cubicBezTo>
                      <a:pt x="5" y="7"/>
                      <a:pt x="5" y="7"/>
                      <a:pt x="5" y="8"/>
                    </a:cubicBezTo>
                    <a:cubicBezTo>
                      <a:pt x="5" y="8"/>
                      <a:pt x="5" y="8"/>
                      <a:pt x="5" y="8"/>
                    </a:cubicBezTo>
                    <a:cubicBezTo>
                      <a:pt x="5" y="9"/>
                      <a:pt x="5" y="9"/>
                      <a:pt x="5" y="9"/>
                    </a:cubicBezTo>
                    <a:cubicBezTo>
                      <a:pt x="5" y="9"/>
                      <a:pt x="5" y="9"/>
                      <a:pt x="5" y="9"/>
                    </a:cubicBezTo>
                    <a:cubicBezTo>
                      <a:pt x="5" y="9"/>
                      <a:pt x="5" y="10"/>
                      <a:pt x="5" y="10"/>
                    </a:cubicBezTo>
                    <a:cubicBezTo>
                      <a:pt x="5" y="15"/>
                      <a:pt x="5" y="15"/>
                      <a:pt x="5" y="15"/>
                    </a:cubicBezTo>
                    <a:cubicBezTo>
                      <a:pt x="4" y="15"/>
                      <a:pt x="4" y="15"/>
                      <a:pt x="4" y="15"/>
                    </a:cubicBezTo>
                    <a:cubicBezTo>
                      <a:pt x="2" y="15"/>
                      <a:pt x="0" y="17"/>
                      <a:pt x="0" y="20"/>
                    </a:cubicBezTo>
                    <a:cubicBezTo>
                      <a:pt x="0" y="31"/>
                      <a:pt x="0" y="31"/>
                      <a:pt x="0" y="31"/>
                    </a:cubicBezTo>
                    <a:cubicBezTo>
                      <a:pt x="0" y="34"/>
                      <a:pt x="3" y="36"/>
                      <a:pt x="5" y="36"/>
                    </a:cubicBezTo>
                    <a:cubicBezTo>
                      <a:pt x="10" y="48"/>
                      <a:pt x="10" y="48"/>
                      <a:pt x="10" y="48"/>
                    </a:cubicBezTo>
                    <a:cubicBezTo>
                      <a:pt x="12" y="55"/>
                      <a:pt x="16" y="60"/>
                      <a:pt x="20" y="62"/>
                    </a:cubicBezTo>
                    <a:cubicBezTo>
                      <a:pt x="22" y="75"/>
                      <a:pt x="22" y="75"/>
                      <a:pt x="22" y="75"/>
                    </a:cubicBezTo>
                    <a:cubicBezTo>
                      <a:pt x="35" y="85"/>
                      <a:pt x="35" y="85"/>
                      <a:pt x="35" y="85"/>
                    </a:cubicBezTo>
                    <a:cubicBezTo>
                      <a:pt x="48" y="75"/>
                      <a:pt x="48" y="75"/>
                      <a:pt x="48" y="75"/>
                    </a:cubicBezTo>
                    <a:cubicBezTo>
                      <a:pt x="50" y="62"/>
                      <a:pt x="50" y="62"/>
                      <a:pt x="50" y="62"/>
                    </a:cubicBezTo>
                    <a:cubicBezTo>
                      <a:pt x="55" y="60"/>
                      <a:pt x="56" y="55"/>
                      <a:pt x="59" y="48"/>
                    </a:cubicBezTo>
                    <a:cubicBezTo>
                      <a:pt x="64" y="36"/>
                      <a:pt x="64" y="36"/>
                      <a:pt x="64" y="36"/>
                    </a:cubicBezTo>
                    <a:cubicBezTo>
                      <a:pt x="68" y="36"/>
                      <a:pt x="69" y="34"/>
                      <a:pt x="69" y="31"/>
                    </a:cubicBezTo>
                    <a:cubicBezTo>
                      <a:pt x="69" y="20"/>
                      <a:pt x="69" y="20"/>
                      <a:pt x="69" y="20"/>
                    </a:cubicBezTo>
                    <a:cubicBezTo>
                      <a:pt x="69" y="18"/>
                      <a:pt x="68" y="16"/>
                      <a:pt x="66" y="15"/>
                    </a:cubicBezTo>
                    <a:close/>
                  </a:path>
                </a:pathLst>
              </a:custGeom>
              <a:solidFill>
                <a:srgbClr val="E1BC8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88" name="Freeform 3403"/>
              <p:cNvSpPr>
                <a:spLocks/>
              </p:cNvSpPr>
              <p:nvPr/>
            </p:nvSpPr>
            <p:spPr bwMode="auto">
              <a:xfrm>
                <a:off x="10047289" y="1223962"/>
                <a:ext cx="881062" cy="749300"/>
              </a:xfrm>
              <a:custGeom>
                <a:avLst/>
                <a:gdLst>
                  <a:gd name="T0" fmla="*/ 0 w 552"/>
                  <a:gd name="T1" fmla="*/ 472 h 472"/>
                  <a:gd name="T2" fmla="*/ 552 w 552"/>
                  <a:gd name="T3" fmla="*/ 472 h 472"/>
                  <a:gd name="T4" fmla="*/ 552 w 552"/>
                  <a:gd name="T5" fmla="*/ 0 h 472"/>
                  <a:gd name="T6" fmla="*/ 364 w 552"/>
                  <a:gd name="T7" fmla="*/ 46 h 472"/>
                  <a:gd name="T8" fmla="*/ 178 w 552"/>
                  <a:gd name="T9" fmla="*/ 158 h 472"/>
                  <a:gd name="T10" fmla="*/ 0 w 552"/>
                  <a:gd name="T11" fmla="*/ 150 h 472"/>
                  <a:gd name="T12" fmla="*/ 0 w 552"/>
                  <a:gd name="T13" fmla="*/ 472 h 472"/>
                </a:gdLst>
                <a:ahLst/>
                <a:cxnLst>
                  <a:cxn ang="0">
                    <a:pos x="T0" y="T1"/>
                  </a:cxn>
                  <a:cxn ang="0">
                    <a:pos x="T2" y="T3"/>
                  </a:cxn>
                  <a:cxn ang="0">
                    <a:pos x="T4" y="T5"/>
                  </a:cxn>
                  <a:cxn ang="0">
                    <a:pos x="T6" y="T7"/>
                  </a:cxn>
                  <a:cxn ang="0">
                    <a:pos x="T8" y="T9"/>
                  </a:cxn>
                  <a:cxn ang="0">
                    <a:pos x="T10" y="T11"/>
                  </a:cxn>
                  <a:cxn ang="0">
                    <a:pos x="T12" y="T13"/>
                  </a:cxn>
                </a:cxnLst>
                <a:rect l="0" t="0" r="r" b="b"/>
                <a:pathLst>
                  <a:path w="552" h="472">
                    <a:moveTo>
                      <a:pt x="0" y="472"/>
                    </a:moveTo>
                    <a:lnTo>
                      <a:pt x="552" y="472"/>
                    </a:lnTo>
                    <a:lnTo>
                      <a:pt x="552" y="0"/>
                    </a:lnTo>
                    <a:lnTo>
                      <a:pt x="364" y="46"/>
                    </a:lnTo>
                    <a:lnTo>
                      <a:pt x="178" y="158"/>
                    </a:lnTo>
                    <a:lnTo>
                      <a:pt x="0" y="150"/>
                    </a:lnTo>
                    <a:lnTo>
                      <a:pt x="0" y="472"/>
                    </a:lnTo>
                    <a:close/>
                  </a:path>
                </a:pathLst>
              </a:custGeom>
              <a:solidFill>
                <a:srgbClr val="002050"/>
              </a:solidFill>
              <a:ln>
                <a:noFill/>
              </a:ln>
              <a:extLst/>
            </p:spPr>
            <p:txBody>
              <a:bodyPr vert="horz" wrap="square" lIns="89642" tIns="44821" rIns="89642" bIns="44821" numCol="1" anchor="b" anchorCtr="0" compatLnSpc="1">
                <a:prstTxWarp prst="textNoShape">
                  <a:avLst/>
                </a:prstTxWarp>
              </a:bodyPr>
              <a:lstStyle/>
              <a:p>
                <a:pPr algn="r" defTabSz="896386"/>
                <a:r>
                  <a:rPr lang="en-US" altLang="en-US" sz="882" b="1" dirty="0">
                    <a:solidFill>
                      <a:srgbClr val="FFFFFF"/>
                    </a:solidFill>
                  </a:rPr>
                  <a:t>IT drives business</a:t>
                </a:r>
              </a:p>
              <a:p>
                <a:pPr algn="r" defTabSz="896386"/>
                <a:r>
                  <a:rPr lang="en-US" altLang="en-US" sz="882" b="1" spc="20" dirty="0">
                    <a:solidFill>
                      <a:srgbClr val="FFFFFF"/>
                    </a:solidFill>
                  </a:rPr>
                  <a:t>success!</a:t>
                </a:r>
                <a:endParaRPr lang="en-US" altLang="en-US" sz="1765" spc="20" dirty="0">
                  <a:solidFill>
                    <a:srgbClr val="505050"/>
                  </a:solidFill>
                </a:endParaRPr>
              </a:p>
            </p:txBody>
          </p:sp>
          <p:sp>
            <p:nvSpPr>
              <p:cNvPr id="190" name="Rectangle 3408"/>
              <p:cNvSpPr>
                <a:spLocks noChangeArrowheads="1"/>
              </p:cNvSpPr>
              <p:nvPr/>
            </p:nvSpPr>
            <p:spPr bwMode="auto">
              <a:xfrm>
                <a:off x="11068860" y="1142265"/>
                <a:ext cx="124537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20000"/>
                  </a:lnSpc>
                </a:pPr>
                <a:r>
                  <a:rPr lang="en-US" altLang="en-US" sz="882" b="1" dirty="0">
                    <a:solidFill>
                      <a:srgbClr val="002050"/>
                    </a:solidFill>
                    <a:latin typeface="Segoe UI" panose="020B0502040204020203" pitchFamily="34" charset="0"/>
                  </a:rPr>
                  <a:t>High IT performance</a:t>
                </a:r>
                <a:r>
                  <a:rPr lang="en-US" altLang="en-US" sz="882" dirty="0">
                    <a:solidFill>
                      <a:srgbClr val="002050"/>
                    </a:solidFill>
                    <a:latin typeface="Segoe UI" panose="020B0502040204020203" pitchFamily="34" charset="0"/>
                  </a:rPr>
                  <a:t> correlates with strong business performance,</a:t>
                </a:r>
                <a:br>
                  <a:rPr lang="en-US" altLang="en-US" sz="882" dirty="0">
                    <a:solidFill>
                      <a:srgbClr val="002050"/>
                    </a:solidFill>
                    <a:latin typeface="Segoe UI" panose="020B0502040204020203" pitchFamily="34" charset="0"/>
                  </a:rPr>
                </a:br>
                <a:r>
                  <a:rPr lang="en-US" altLang="en-US" sz="882" spc="-29" dirty="0">
                    <a:solidFill>
                      <a:srgbClr val="002050"/>
                    </a:solidFill>
                    <a:latin typeface="Segoe UI" panose="020B0502040204020203" pitchFamily="34" charset="0"/>
                  </a:rPr>
                  <a:t>helps boost productivity,</a:t>
                </a:r>
                <a:br>
                  <a:rPr lang="en-US" altLang="en-US" sz="882" dirty="0">
                    <a:solidFill>
                      <a:srgbClr val="002050"/>
                    </a:solidFill>
                    <a:latin typeface="Segoe UI" panose="020B0502040204020203" pitchFamily="34" charset="0"/>
                  </a:rPr>
                </a:br>
                <a:r>
                  <a:rPr lang="en-US" altLang="en-US" sz="882" spc="-20" dirty="0">
                    <a:solidFill>
                      <a:srgbClr val="002050"/>
                    </a:solidFill>
                    <a:latin typeface="Segoe UI" panose="020B0502040204020203" pitchFamily="34" charset="0"/>
                  </a:rPr>
                  <a:t>market share and profit.</a:t>
                </a:r>
                <a:endParaRPr lang="en-US" altLang="en-US" sz="1765" spc="-20" dirty="0">
                  <a:solidFill>
                    <a:srgbClr val="505050"/>
                  </a:solidFill>
                  <a:latin typeface="Segoe UI" panose="020B0502040204020203" pitchFamily="34" charset="0"/>
                </a:endParaRPr>
              </a:p>
            </p:txBody>
          </p:sp>
        </p:grpSp>
        <p:sp>
          <p:nvSpPr>
            <p:cNvPr id="187" name="Freeform 3402"/>
            <p:cNvSpPr>
              <a:spLocks/>
            </p:cNvSpPr>
            <p:nvPr/>
          </p:nvSpPr>
          <p:spPr bwMode="auto">
            <a:xfrm>
              <a:off x="8939214" y="1462087"/>
              <a:ext cx="1112838" cy="511175"/>
            </a:xfrm>
            <a:custGeom>
              <a:avLst/>
              <a:gdLst>
                <a:gd name="T0" fmla="*/ 0 w 701"/>
                <a:gd name="T1" fmla="*/ 322 h 322"/>
                <a:gd name="T2" fmla="*/ 701 w 701"/>
                <a:gd name="T3" fmla="*/ 322 h 322"/>
                <a:gd name="T4" fmla="*/ 701 w 701"/>
                <a:gd name="T5" fmla="*/ 0 h 322"/>
                <a:gd name="T6" fmla="*/ 560 w 701"/>
                <a:gd name="T7" fmla="*/ 82 h 322"/>
                <a:gd name="T8" fmla="*/ 419 w 701"/>
                <a:gd name="T9" fmla="*/ 123 h 322"/>
                <a:gd name="T10" fmla="*/ 280 w 701"/>
                <a:gd name="T11" fmla="*/ 259 h 322"/>
                <a:gd name="T12" fmla="*/ 140 w 701"/>
                <a:gd name="T13" fmla="*/ 236 h 322"/>
                <a:gd name="T14" fmla="*/ 0 w 701"/>
                <a:gd name="T15" fmla="*/ 322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322">
                  <a:moveTo>
                    <a:pt x="0" y="322"/>
                  </a:moveTo>
                  <a:lnTo>
                    <a:pt x="701" y="322"/>
                  </a:lnTo>
                  <a:lnTo>
                    <a:pt x="701" y="0"/>
                  </a:lnTo>
                  <a:lnTo>
                    <a:pt x="560" y="82"/>
                  </a:lnTo>
                  <a:lnTo>
                    <a:pt x="419" y="123"/>
                  </a:lnTo>
                  <a:lnTo>
                    <a:pt x="280" y="259"/>
                  </a:lnTo>
                  <a:lnTo>
                    <a:pt x="140" y="236"/>
                  </a:lnTo>
                  <a:lnTo>
                    <a:pt x="0" y="322"/>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nvGrpSpPr>
          <p:cNvPr id="50" name="Group 49"/>
          <p:cNvGrpSpPr/>
          <p:nvPr/>
        </p:nvGrpSpPr>
        <p:grpSpPr>
          <a:xfrm>
            <a:off x="4346572" y="5221850"/>
            <a:ext cx="3523249" cy="1226359"/>
            <a:chOff x="4433730" y="5326062"/>
            <a:chExt cx="3593897" cy="1250950"/>
          </a:xfrm>
        </p:grpSpPr>
        <p:sp>
          <p:nvSpPr>
            <p:cNvPr id="434" name="Rectangle 3725"/>
            <p:cNvSpPr>
              <a:spLocks noChangeArrowheads="1"/>
            </p:cNvSpPr>
            <p:nvPr/>
          </p:nvSpPr>
          <p:spPr bwMode="auto">
            <a:xfrm>
              <a:off x="4433730" y="6143794"/>
              <a:ext cx="1180576" cy="415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896386"/>
              <a:r>
                <a:rPr lang="en-US" altLang="en-US" sz="882" dirty="0">
                  <a:solidFill>
                    <a:srgbClr val="002050"/>
                  </a:solidFill>
                  <a:latin typeface="Segoe UI" panose="020B0502040204020203" pitchFamily="34" charset="0"/>
                </a:rPr>
                <a:t>Responding to</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ongoing needs for</a:t>
              </a:r>
              <a:br>
                <a:rPr lang="en-US" altLang="en-US" sz="882"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efficiency and growth</a:t>
              </a:r>
              <a:endParaRPr lang="en-US" altLang="en-US" sz="1765" b="1" dirty="0">
                <a:solidFill>
                  <a:srgbClr val="505050"/>
                </a:solidFill>
                <a:latin typeface="Segoe UI" panose="020B0502040204020203" pitchFamily="34" charset="0"/>
              </a:endParaRPr>
            </a:p>
          </p:txBody>
        </p:sp>
        <p:sp>
          <p:nvSpPr>
            <p:cNvPr id="435" name="Rectangle 3731"/>
            <p:cNvSpPr>
              <a:spLocks noChangeArrowheads="1"/>
            </p:cNvSpPr>
            <p:nvPr/>
          </p:nvSpPr>
          <p:spPr bwMode="auto">
            <a:xfrm>
              <a:off x="6751637" y="6282293"/>
              <a:ext cx="12759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002050"/>
                  </a:solidFill>
                  <a:latin typeface="Segoe UI" panose="020B0502040204020203" pitchFamily="34" charset="0"/>
                </a:rPr>
                <a:t>Always keeping all</a:t>
              </a:r>
              <a:br>
                <a:rPr lang="en-US" altLang="en-US" sz="882" dirty="0">
                  <a:solidFill>
                    <a:srgbClr val="002050"/>
                  </a:solidFill>
                  <a:latin typeface="Segoe UI" panose="020B0502040204020203" pitchFamily="34" charset="0"/>
                </a:rPr>
              </a:br>
              <a:r>
                <a:rPr lang="en-US" altLang="en-US" sz="882" dirty="0">
                  <a:solidFill>
                    <a:srgbClr val="002050"/>
                  </a:solidFill>
                  <a:latin typeface="Segoe UI" panose="020B0502040204020203" pitchFamily="34" charset="0"/>
                </a:rPr>
                <a:t>systems </a:t>
              </a:r>
              <a:r>
                <a:rPr lang="en-US" altLang="en-US" sz="882" b="1" dirty="0">
                  <a:solidFill>
                    <a:srgbClr val="002050"/>
                  </a:solidFill>
                  <a:latin typeface="Segoe UI" panose="020B0502040204020203" pitchFamily="34" charset="0"/>
                </a:rPr>
                <a:t>safe and secure</a:t>
              </a:r>
              <a:endParaRPr lang="en-US" altLang="en-US" sz="1765" b="1" dirty="0">
                <a:solidFill>
                  <a:srgbClr val="505050"/>
                </a:solidFill>
                <a:latin typeface="Segoe UI" panose="020B0502040204020203" pitchFamily="34" charset="0"/>
              </a:endParaRPr>
            </a:p>
          </p:txBody>
        </p:sp>
        <p:grpSp>
          <p:nvGrpSpPr>
            <p:cNvPr id="47" name="Group 46"/>
            <p:cNvGrpSpPr/>
            <p:nvPr/>
          </p:nvGrpSpPr>
          <p:grpSpPr>
            <a:xfrm>
              <a:off x="5383670" y="5326062"/>
              <a:ext cx="1901367" cy="1250950"/>
              <a:chOff x="5383670" y="5326062"/>
              <a:chExt cx="1901367" cy="1250950"/>
            </a:xfrm>
          </p:grpSpPr>
          <p:sp>
            <p:nvSpPr>
              <p:cNvPr id="676" name="Freeform 12"/>
              <p:cNvSpPr>
                <a:spLocks/>
              </p:cNvSpPr>
              <p:nvPr/>
            </p:nvSpPr>
            <p:spPr bwMode="auto">
              <a:xfrm>
                <a:off x="6179717" y="5650388"/>
                <a:ext cx="121723" cy="129526"/>
              </a:xfrm>
              <a:custGeom>
                <a:avLst/>
                <a:gdLst>
                  <a:gd name="T0" fmla="*/ 56 w 56"/>
                  <a:gd name="T1" fmla="*/ 45 h 59"/>
                  <a:gd name="T2" fmla="*/ 28 w 56"/>
                  <a:gd name="T3" fmla="*/ 59 h 59"/>
                  <a:gd name="T4" fmla="*/ 0 w 56"/>
                  <a:gd name="T5" fmla="*/ 45 h 59"/>
                  <a:gd name="T6" fmla="*/ 0 w 56"/>
                  <a:gd name="T7" fmla="*/ 0 h 59"/>
                  <a:gd name="T8" fmla="*/ 56 w 56"/>
                  <a:gd name="T9" fmla="*/ 0 h 59"/>
                  <a:gd name="T10" fmla="*/ 56 w 56"/>
                  <a:gd name="T11" fmla="*/ 45 h 59"/>
                </a:gdLst>
                <a:ahLst/>
                <a:cxnLst>
                  <a:cxn ang="0">
                    <a:pos x="T0" y="T1"/>
                  </a:cxn>
                  <a:cxn ang="0">
                    <a:pos x="T2" y="T3"/>
                  </a:cxn>
                  <a:cxn ang="0">
                    <a:pos x="T4" y="T5"/>
                  </a:cxn>
                  <a:cxn ang="0">
                    <a:pos x="T6" y="T7"/>
                  </a:cxn>
                  <a:cxn ang="0">
                    <a:pos x="T8" y="T9"/>
                  </a:cxn>
                  <a:cxn ang="0">
                    <a:pos x="T10" y="T11"/>
                  </a:cxn>
                </a:cxnLst>
                <a:rect l="0" t="0" r="r" b="b"/>
                <a:pathLst>
                  <a:path w="56" h="59">
                    <a:moveTo>
                      <a:pt x="56" y="45"/>
                    </a:moveTo>
                    <a:cubicBezTo>
                      <a:pt x="56" y="45"/>
                      <a:pt x="48" y="59"/>
                      <a:pt x="28" y="59"/>
                    </a:cubicBezTo>
                    <a:cubicBezTo>
                      <a:pt x="9" y="59"/>
                      <a:pt x="0" y="45"/>
                      <a:pt x="0" y="45"/>
                    </a:cubicBezTo>
                    <a:cubicBezTo>
                      <a:pt x="0" y="0"/>
                      <a:pt x="0" y="0"/>
                      <a:pt x="0" y="0"/>
                    </a:cubicBezTo>
                    <a:cubicBezTo>
                      <a:pt x="56" y="0"/>
                      <a:pt x="56" y="0"/>
                      <a:pt x="56" y="0"/>
                    </a:cubicBezTo>
                    <a:lnTo>
                      <a:pt x="56" y="45"/>
                    </a:lnTo>
                    <a:close/>
                  </a:path>
                </a:pathLst>
              </a:custGeom>
              <a:solidFill>
                <a:srgbClr val="CEA578"/>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74" name="Freeform 10"/>
              <p:cNvSpPr>
                <a:spLocks/>
              </p:cNvSpPr>
              <p:nvPr/>
            </p:nvSpPr>
            <p:spPr bwMode="auto">
              <a:xfrm>
                <a:off x="6140811" y="5400162"/>
                <a:ext cx="237203" cy="288702"/>
              </a:xfrm>
              <a:custGeom>
                <a:avLst/>
                <a:gdLst>
                  <a:gd name="T0" fmla="*/ 98 w 109"/>
                  <a:gd name="T1" fmla="*/ 75 h 132"/>
                  <a:gd name="T2" fmla="*/ 38 w 109"/>
                  <a:gd name="T3" fmla="*/ 124 h 132"/>
                  <a:gd name="T4" fmla="*/ 10 w 109"/>
                  <a:gd name="T5" fmla="*/ 50 h 132"/>
                  <a:gd name="T6" fmla="*/ 76 w 109"/>
                  <a:gd name="T7" fmla="*/ 8 h 132"/>
                  <a:gd name="T8" fmla="*/ 98 w 109"/>
                  <a:gd name="T9" fmla="*/ 75 h 132"/>
                </a:gdLst>
                <a:ahLst/>
                <a:cxnLst>
                  <a:cxn ang="0">
                    <a:pos x="T0" y="T1"/>
                  </a:cxn>
                  <a:cxn ang="0">
                    <a:pos x="T2" y="T3"/>
                  </a:cxn>
                  <a:cxn ang="0">
                    <a:pos x="T4" y="T5"/>
                  </a:cxn>
                  <a:cxn ang="0">
                    <a:pos x="T6" y="T7"/>
                  </a:cxn>
                  <a:cxn ang="0">
                    <a:pos x="T8" y="T9"/>
                  </a:cxn>
                </a:cxnLst>
                <a:rect l="0" t="0" r="r" b="b"/>
                <a:pathLst>
                  <a:path w="109" h="132">
                    <a:moveTo>
                      <a:pt x="98" y="75"/>
                    </a:moveTo>
                    <a:cubicBezTo>
                      <a:pt x="88" y="107"/>
                      <a:pt x="64" y="132"/>
                      <a:pt x="38" y="124"/>
                    </a:cubicBezTo>
                    <a:cubicBezTo>
                      <a:pt x="12" y="115"/>
                      <a:pt x="0" y="82"/>
                      <a:pt x="10" y="50"/>
                    </a:cubicBezTo>
                    <a:cubicBezTo>
                      <a:pt x="21" y="19"/>
                      <a:pt x="50" y="0"/>
                      <a:pt x="76" y="8"/>
                    </a:cubicBezTo>
                    <a:cubicBezTo>
                      <a:pt x="102" y="17"/>
                      <a:pt x="109" y="43"/>
                      <a:pt x="98" y="7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75" name="Freeform 11"/>
              <p:cNvSpPr>
                <a:spLocks/>
              </p:cNvSpPr>
              <p:nvPr/>
            </p:nvSpPr>
            <p:spPr bwMode="auto">
              <a:xfrm>
                <a:off x="6101689" y="5402262"/>
                <a:ext cx="237203" cy="268414"/>
              </a:xfrm>
              <a:custGeom>
                <a:avLst/>
                <a:gdLst>
                  <a:gd name="T0" fmla="*/ 93 w 109"/>
                  <a:gd name="T1" fmla="*/ 39 h 123"/>
                  <a:gd name="T2" fmla="*/ 83 w 109"/>
                  <a:gd name="T3" fmla="*/ 111 h 123"/>
                  <a:gd name="T4" fmla="*/ 16 w 109"/>
                  <a:gd name="T5" fmla="*/ 84 h 123"/>
                  <a:gd name="T6" fmla="*/ 25 w 109"/>
                  <a:gd name="T7" fmla="*/ 12 h 123"/>
                  <a:gd name="T8" fmla="*/ 93 w 109"/>
                  <a:gd name="T9" fmla="*/ 39 h 123"/>
                </a:gdLst>
                <a:ahLst/>
                <a:cxnLst>
                  <a:cxn ang="0">
                    <a:pos x="T0" y="T1"/>
                  </a:cxn>
                  <a:cxn ang="0">
                    <a:pos x="T2" y="T3"/>
                  </a:cxn>
                  <a:cxn ang="0">
                    <a:pos x="T4" y="T5"/>
                  </a:cxn>
                  <a:cxn ang="0">
                    <a:pos x="T6" y="T7"/>
                  </a:cxn>
                  <a:cxn ang="0">
                    <a:pos x="T8" y="T9"/>
                  </a:cxn>
                </a:cxnLst>
                <a:rect l="0" t="0" r="r" b="b"/>
                <a:pathLst>
                  <a:path w="109" h="123">
                    <a:moveTo>
                      <a:pt x="93" y="39"/>
                    </a:moveTo>
                    <a:cubicBezTo>
                      <a:pt x="109" y="66"/>
                      <a:pt x="104" y="98"/>
                      <a:pt x="83" y="111"/>
                    </a:cubicBezTo>
                    <a:cubicBezTo>
                      <a:pt x="62" y="123"/>
                      <a:pt x="32" y="111"/>
                      <a:pt x="16" y="84"/>
                    </a:cubicBezTo>
                    <a:cubicBezTo>
                      <a:pt x="0" y="57"/>
                      <a:pt x="4" y="25"/>
                      <a:pt x="25" y="12"/>
                    </a:cubicBezTo>
                    <a:cubicBezTo>
                      <a:pt x="47" y="0"/>
                      <a:pt x="77" y="12"/>
                      <a:pt x="93" y="39"/>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73" name="Freeform 5"/>
              <p:cNvSpPr>
                <a:spLocks/>
              </p:cNvSpPr>
              <p:nvPr/>
            </p:nvSpPr>
            <p:spPr bwMode="auto">
              <a:xfrm>
                <a:off x="5923787" y="5792399"/>
                <a:ext cx="599250" cy="766893"/>
              </a:xfrm>
              <a:custGeom>
                <a:avLst/>
                <a:gdLst>
                  <a:gd name="T0" fmla="*/ 384 w 384"/>
                  <a:gd name="T1" fmla="*/ 823 h 823"/>
                  <a:gd name="T2" fmla="*/ 0 w 384"/>
                  <a:gd name="T3" fmla="*/ 823 h 823"/>
                  <a:gd name="T4" fmla="*/ 55 w 384"/>
                  <a:gd name="T5" fmla="*/ 0 h 823"/>
                  <a:gd name="T6" fmla="*/ 203 w 384"/>
                  <a:gd name="T7" fmla="*/ 46 h 823"/>
                  <a:gd name="T8" fmla="*/ 331 w 384"/>
                  <a:gd name="T9" fmla="*/ 0 h 823"/>
                  <a:gd name="T10" fmla="*/ 384 w 384"/>
                  <a:gd name="T11" fmla="*/ 823 h 823"/>
                </a:gdLst>
                <a:ahLst/>
                <a:cxnLst>
                  <a:cxn ang="0">
                    <a:pos x="T0" y="T1"/>
                  </a:cxn>
                  <a:cxn ang="0">
                    <a:pos x="T2" y="T3"/>
                  </a:cxn>
                  <a:cxn ang="0">
                    <a:pos x="T4" y="T5"/>
                  </a:cxn>
                  <a:cxn ang="0">
                    <a:pos x="T6" y="T7"/>
                  </a:cxn>
                  <a:cxn ang="0">
                    <a:pos x="T8" y="T9"/>
                  </a:cxn>
                  <a:cxn ang="0">
                    <a:pos x="T10" y="T11"/>
                  </a:cxn>
                </a:cxnLst>
                <a:rect l="0" t="0" r="r" b="b"/>
                <a:pathLst>
                  <a:path w="384" h="823">
                    <a:moveTo>
                      <a:pt x="384" y="823"/>
                    </a:moveTo>
                    <a:lnTo>
                      <a:pt x="0" y="823"/>
                    </a:lnTo>
                    <a:lnTo>
                      <a:pt x="55" y="0"/>
                    </a:lnTo>
                    <a:lnTo>
                      <a:pt x="203" y="46"/>
                    </a:lnTo>
                    <a:lnTo>
                      <a:pt x="331" y="0"/>
                    </a:lnTo>
                    <a:lnTo>
                      <a:pt x="384" y="823"/>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79" name="Freeform 19"/>
              <p:cNvSpPr>
                <a:spLocks/>
              </p:cNvSpPr>
              <p:nvPr/>
            </p:nvSpPr>
            <p:spPr bwMode="auto">
              <a:xfrm>
                <a:off x="6118856" y="5503697"/>
                <a:ext cx="241885" cy="216916"/>
              </a:xfrm>
              <a:custGeom>
                <a:avLst/>
                <a:gdLst>
                  <a:gd name="T0" fmla="*/ 106 w 111"/>
                  <a:gd name="T1" fmla="*/ 24 h 99"/>
                  <a:gd name="T2" fmla="*/ 103 w 111"/>
                  <a:gd name="T3" fmla="*/ 23 h 99"/>
                  <a:gd name="T4" fmla="*/ 103 w 111"/>
                  <a:gd name="T5" fmla="*/ 16 h 99"/>
                  <a:gd name="T6" fmla="*/ 103 w 111"/>
                  <a:gd name="T7" fmla="*/ 14 h 99"/>
                  <a:gd name="T8" fmla="*/ 103 w 111"/>
                  <a:gd name="T9" fmla="*/ 13 h 99"/>
                  <a:gd name="T10" fmla="*/ 102 w 111"/>
                  <a:gd name="T11" fmla="*/ 12 h 99"/>
                  <a:gd name="T12" fmla="*/ 102 w 111"/>
                  <a:gd name="T13" fmla="*/ 11 h 99"/>
                  <a:gd name="T14" fmla="*/ 102 w 111"/>
                  <a:gd name="T15" fmla="*/ 10 h 99"/>
                  <a:gd name="T16" fmla="*/ 102 w 111"/>
                  <a:gd name="T17" fmla="*/ 9 h 99"/>
                  <a:gd name="T18" fmla="*/ 102 w 111"/>
                  <a:gd name="T19" fmla="*/ 9 h 99"/>
                  <a:gd name="T20" fmla="*/ 101 w 111"/>
                  <a:gd name="T21" fmla="*/ 6 h 99"/>
                  <a:gd name="T22" fmla="*/ 100 w 111"/>
                  <a:gd name="T23" fmla="*/ 6 h 99"/>
                  <a:gd name="T24" fmla="*/ 100 w 111"/>
                  <a:gd name="T25" fmla="*/ 5 h 99"/>
                  <a:gd name="T26" fmla="*/ 99 w 111"/>
                  <a:gd name="T27" fmla="*/ 4 h 99"/>
                  <a:gd name="T28" fmla="*/ 99 w 111"/>
                  <a:gd name="T29" fmla="*/ 3 h 99"/>
                  <a:gd name="T30" fmla="*/ 99 w 111"/>
                  <a:gd name="T31" fmla="*/ 3 h 99"/>
                  <a:gd name="T32" fmla="*/ 90 w 111"/>
                  <a:gd name="T33" fmla="*/ 4 h 99"/>
                  <a:gd name="T34" fmla="*/ 74 w 111"/>
                  <a:gd name="T35" fmla="*/ 0 h 99"/>
                  <a:gd name="T36" fmla="*/ 45 w 111"/>
                  <a:gd name="T37" fmla="*/ 4 h 99"/>
                  <a:gd name="T38" fmla="*/ 15 w 111"/>
                  <a:gd name="T39" fmla="*/ 0 h 99"/>
                  <a:gd name="T40" fmla="*/ 11 w 111"/>
                  <a:gd name="T41" fmla="*/ 5 h 99"/>
                  <a:gd name="T42" fmla="*/ 11 w 111"/>
                  <a:gd name="T43" fmla="*/ 5 h 99"/>
                  <a:gd name="T44" fmla="*/ 10 w 111"/>
                  <a:gd name="T45" fmla="*/ 7 h 99"/>
                  <a:gd name="T46" fmla="*/ 10 w 111"/>
                  <a:gd name="T47" fmla="*/ 7 h 99"/>
                  <a:gd name="T48" fmla="*/ 9 w 111"/>
                  <a:gd name="T49" fmla="*/ 9 h 99"/>
                  <a:gd name="T50" fmla="*/ 9 w 111"/>
                  <a:gd name="T51" fmla="*/ 9 h 99"/>
                  <a:gd name="T52" fmla="*/ 9 w 111"/>
                  <a:gd name="T53" fmla="*/ 11 h 99"/>
                  <a:gd name="T54" fmla="*/ 9 w 111"/>
                  <a:gd name="T55" fmla="*/ 12 h 99"/>
                  <a:gd name="T56" fmla="*/ 8 w 111"/>
                  <a:gd name="T57" fmla="*/ 13 h 99"/>
                  <a:gd name="T58" fmla="*/ 8 w 111"/>
                  <a:gd name="T59" fmla="*/ 14 h 99"/>
                  <a:gd name="T60" fmla="*/ 8 w 111"/>
                  <a:gd name="T61" fmla="*/ 16 h 99"/>
                  <a:gd name="T62" fmla="*/ 8 w 111"/>
                  <a:gd name="T63" fmla="*/ 23 h 99"/>
                  <a:gd name="T64" fmla="*/ 7 w 111"/>
                  <a:gd name="T65" fmla="*/ 23 h 99"/>
                  <a:gd name="T66" fmla="*/ 0 w 111"/>
                  <a:gd name="T67" fmla="*/ 31 h 99"/>
                  <a:gd name="T68" fmla="*/ 0 w 111"/>
                  <a:gd name="T69" fmla="*/ 49 h 99"/>
                  <a:gd name="T70" fmla="*/ 8 w 111"/>
                  <a:gd name="T71" fmla="*/ 57 h 99"/>
                  <a:gd name="T72" fmla="*/ 34 w 111"/>
                  <a:gd name="T73" fmla="*/ 99 h 99"/>
                  <a:gd name="T74" fmla="*/ 77 w 111"/>
                  <a:gd name="T75" fmla="*/ 99 h 99"/>
                  <a:gd name="T76" fmla="*/ 103 w 111"/>
                  <a:gd name="T77" fmla="*/ 57 h 99"/>
                  <a:gd name="T78" fmla="*/ 111 w 111"/>
                  <a:gd name="T79" fmla="*/ 49 h 99"/>
                  <a:gd name="T80" fmla="*/ 111 w 111"/>
                  <a:gd name="T81" fmla="*/ 31 h 99"/>
                  <a:gd name="T82" fmla="*/ 106 w 111"/>
                  <a:gd name="T83" fmla="*/ 2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99">
                    <a:moveTo>
                      <a:pt x="106" y="24"/>
                    </a:moveTo>
                    <a:cubicBezTo>
                      <a:pt x="105" y="23"/>
                      <a:pt x="104" y="23"/>
                      <a:pt x="103" y="23"/>
                    </a:cubicBezTo>
                    <a:cubicBezTo>
                      <a:pt x="103" y="16"/>
                      <a:pt x="103" y="16"/>
                      <a:pt x="103" y="16"/>
                    </a:cubicBezTo>
                    <a:cubicBezTo>
                      <a:pt x="103" y="16"/>
                      <a:pt x="103" y="15"/>
                      <a:pt x="103" y="14"/>
                    </a:cubicBezTo>
                    <a:cubicBezTo>
                      <a:pt x="103" y="14"/>
                      <a:pt x="103" y="14"/>
                      <a:pt x="103" y="13"/>
                    </a:cubicBezTo>
                    <a:cubicBezTo>
                      <a:pt x="103" y="13"/>
                      <a:pt x="103" y="13"/>
                      <a:pt x="102" y="12"/>
                    </a:cubicBezTo>
                    <a:cubicBezTo>
                      <a:pt x="102" y="12"/>
                      <a:pt x="102" y="12"/>
                      <a:pt x="102" y="11"/>
                    </a:cubicBezTo>
                    <a:cubicBezTo>
                      <a:pt x="102" y="11"/>
                      <a:pt x="102" y="11"/>
                      <a:pt x="102" y="10"/>
                    </a:cubicBezTo>
                    <a:cubicBezTo>
                      <a:pt x="102" y="10"/>
                      <a:pt x="102" y="10"/>
                      <a:pt x="102" y="9"/>
                    </a:cubicBezTo>
                    <a:cubicBezTo>
                      <a:pt x="102" y="9"/>
                      <a:pt x="102" y="9"/>
                      <a:pt x="102" y="9"/>
                    </a:cubicBezTo>
                    <a:cubicBezTo>
                      <a:pt x="101" y="8"/>
                      <a:pt x="101" y="7"/>
                      <a:pt x="101" y="6"/>
                    </a:cubicBezTo>
                    <a:cubicBezTo>
                      <a:pt x="100" y="6"/>
                      <a:pt x="100" y="6"/>
                      <a:pt x="100" y="6"/>
                    </a:cubicBezTo>
                    <a:cubicBezTo>
                      <a:pt x="100" y="5"/>
                      <a:pt x="100" y="5"/>
                      <a:pt x="100" y="5"/>
                    </a:cubicBezTo>
                    <a:cubicBezTo>
                      <a:pt x="100" y="5"/>
                      <a:pt x="100" y="4"/>
                      <a:pt x="99" y="4"/>
                    </a:cubicBezTo>
                    <a:cubicBezTo>
                      <a:pt x="99" y="4"/>
                      <a:pt x="99" y="3"/>
                      <a:pt x="99" y="3"/>
                    </a:cubicBezTo>
                    <a:cubicBezTo>
                      <a:pt x="99" y="3"/>
                      <a:pt x="99" y="3"/>
                      <a:pt x="99" y="3"/>
                    </a:cubicBezTo>
                    <a:cubicBezTo>
                      <a:pt x="96" y="4"/>
                      <a:pt x="93" y="4"/>
                      <a:pt x="90" y="4"/>
                    </a:cubicBezTo>
                    <a:cubicBezTo>
                      <a:pt x="83" y="4"/>
                      <a:pt x="78" y="2"/>
                      <a:pt x="74" y="0"/>
                    </a:cubicBezTo>
                    <a:cubicBezTo>
                      <a:pt x="67" y="2"/>
                      <a:pt x="57" y="4"/>
                      <a:pt x="45" y="4"/>
                    </a:cubicBezTo>
                    <a:cubicBezTo>
                      <a:pt x="33" y="4"/>
                      <a:pt x="22" y="2"/>
                      <a:pt x="15" y="0"/>
                    </a:cubicBezTo>
                    <a:cubicBezTo>
                      <a:pt x="14" y="1"/>
                      <a:pt x="12" y="3"/>
                      <a:pt x="11" y="5"/>
                    </a:cubicBezTo>
                    <a:cubicBezTo>
                      <a:pt x="11" y="5"/>
                      <a:pt x="11" y="5"/>
                      <a:pt x="11" y="5"/>
                    </a:cubicBezTo>
                    <a:cubicBezTo>
                      <a:pt x="11" y="6"/>
                      <a:pt x="10" y="6"/>
                      <a:pt x="10" y="7"/>
                    </a:cubicBezTo>
                    <a:cubicBezTo>
                      <a:pt x="10" y="7"/>
                      <a:pt x="10" y="7"/>
                      <a:pt x="10" y="7"/>
                    </a:cubicBezTo>
                    <a:cubicBezTo>
                      <a:pt x="10" y="8"/>
                      <a:pt x="10" y="8"/>
                      <a:pt x="9" y="9"/>
                    </a:cubicBezTo>
                    <a:cubicBezTo>
                      <a:pt x="9" y="9"/>
                      <a:pt x="9" y="9"/>
                      <a:pt x="9" y="9"/>
                    </a:cubicBezTo>
                    <a:cubicBezTo>
                      <a:pt x="9" y="10"/>
                      <a:pt x="9" y="11"/>
                      <a:pt x="9" y="11"/>
                    </a:cubicBezTo>
                    <a:cubicBezTo>
                      <a:pt x="9" y="11"/>
                      <a:pt x="9" y="11"/>
                      <a:pt x="9" y="12"/>
                    </a:cubicBezTo>
                    <a:cubicBezTo>
                      <a:pt x="8" y="12"/>
                      <a:pt x="8" y="13"/>
                      <a:pt x="8" y="13"/>
                    </a:cubicBezTo>
                    <a:cubicBezTo>
                      <a:pt x="8" y="14"/>
                      <a:pt x="8" y="14"/>
                      <a:pt x="8" y="14"/>
                    </a:cubicBezTo>
                    <a:cubicBezTo>
                      <a:pt x="8" y="15"/>
                      <a:pt x="8" y="16"/>
                      <a:pt x="8" y="16"/>
                    </a:cubicBezTo>
                    <a:cubicBezTo>
                      <a:pt x="8" y="23"/>
                      <a:pt x="8" y="23"/>
                      <a:pt x="8" y="23"/>
                    </a:cubicBezTo>
                    <a:cubicBezTo>
                      <a:pt x="8" y="23"/>
                      <a:pt x="7" y="23"/>
                      <a:pt x="7" y="23"/>
                    </a:cubicBezTo>
                    <a:cubicBezTo>
                      <a:pt x="3" y="24"/>
                      <a:pt x="0" y="27"/>
                      <a:pt x="0" y="31"/>
                    </a:cubicBezTo>
                    <a:cubicBezTo>
                      <a:pt x="0" y="49"/>
                      <a:pt x="0" y="49"/>
                      <a:pt x="0" y="49"/>
                    </a:cubicBezTo>
                    <a:cubicBezTo>
                      <a:pt x="0" y="53"/>
                      <a:pt x="4" y="57"/>
                      <a:pt x="8" y="57"/>
                    </a:cubicBezTo>
                    <a:cubicBezTo>
                      <a:pt x="8" y="57"/>
                      <a:pt x="22" y="99"/>
                      <a:pt x="34" y="99"/>
                    </a:cubicBezTo>
                    <a:cubicBezTo>
                      <a:pt x="77" y="99"/>
                      <a:pt x="77" y="99"/>
                      <a:pt x="77" y="99"/>
                    </a:cubicBezTo>
                    <a:cubicBezTo>
                      <a:pt x="89" y="99"/>
                      <a:pt x="103" y="57"/>
                      <a:pt x="103" y="57"/>
                    </a:cubicBezTo>
                    <a:cubicBezTo>
                      <a:pt x="107" y="57"/>
                      <a:pt x="111" y="53"/>
                      <a:pt x="111" y="49"/>
                    </a:cubicBezTo>
                    <a:cubicBezTo>
                      <a:pt x="111" y="31"/>
                      <a:pt x="111" y="31"/>
                      <a:pt x="111" y="31"/>
                    </a:cubicBezTo>
                    <a:cubicBezTo>
                      <a:pt x="111" y="28"/>
                      <a:pt x="109" y="25"/>
                      <a:pt x="106" y="24"/>
                    </a:cubicBezTo>
                    <a:close/>
                  </a:path>
                </a:pathLst>
              </a:custGeom>
              <a:solidFill>
                <a:srgbClr val="DFBA8D"/>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80" name="Freeform 27"/>
              <p:cNvSpPr>
                <a:spLocks/>
              </p:cNvSpPr>
              <p:nvPr/>
            </p:nvSpPr>
            <p:spPr bwMode="auto">
              <a:xfrm>
                <a:off x="6009618" y="5764309"/>
                <a:ext cx="452559" cy="603932"/>
              </a:xfrm>
              <a:custGeom>
                <a:avLst/>
                <a:gdLst>
                  <a:gd name="T0" fmla="*/ 203 w 290"/>
                  <a:gd name="T1" fmla="*/ 3 h 387"/>
                  <a:gd name="T2" fmla="*/ 148 w 290"/>
                  <a:gd name="T3" fmla="*/ 47 h 387"/>
                  <a:gd name="T4" fmla="*/ 92 w 290"/>
                  <a:gd name="T5" fmla="*/ 0 h 387"/>
                  <a:gd name="T6" fmla="*/ 0 w 290"/>
                  <a:gd name="T7" fmla="*/ 18 h 387"/>
                  <a:gd name="T8" fmla="*/ 35 w 290"/>
                  <a:gd name="T9" fmla="*/ 387 h 387"/>
                  <a:gd name="T10" fmla="*/ 250 w 290"/>
                  <a:gd name="T11" fmla="*/ 387 h 387"/>
                  <a:gd name="T12" fmla="*/ 290 w 290"/>
                  <a:gd name="T13" fmla="*/ 14 h 387"/>
                  <a:gd name="T14" fmla="*/ 203 w 290"/>
                  <a:gd name="T15" fmla="*/ 3 h 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87">
                    <a:moveTo>
                      <a:pt x="203" y="3"/>
                    </a:moveTo>
                    <a:lnTo>
                      <a:pt x="148" y="47"/>
                    </a:lnTo>
                    <a:lnTo>
                      <a:pt x="92" y="0"/>
                    </a:lnTo>
                    <a:lnTo>
                      <a:pt x="0" y="18"/>
                    </a:lnTo>
                    <a:lnTo>
                      <a:pt x="35" y="387"/>
                    </a:lnTo>
                    <a:lnTo>
                      <a:pt x="250" y="387"/>
                    </a:lnTo>
                    <a:lnTo>
                      <a:pt x="290" y="14"/>
                    </a:lnTo>
                    <a:lnTo>
                      <a:pt x="203" y="3"/>
                    </a:ln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grpSp>
            <p:nvGrpSpPr>
              <p:cNvPr id="49" name="Group 48"/>
              <p:cNvGrpSpPr/>
              <p:nvPr/>
            </p:nvGrpSpPr>
            <p:grpSpPr>
              <a:xfrm>
                <a:off x="5383670" y="5450198"/>
                <a:ext cx="325437" cy="354012"/>
                <a:chOff x="5395100" y="5514975"/>
                <a:chExt cx="325437" cy="354012"/>
              </a:xfrm>
            </p:grpSpPr>
            <p:sp>
              <p:nvSpPr>
                <p:cNvPr id="428" name="Freeform 3763"/>
                <p:cNvSpPr>
                  <a:spLocks/>
                </p:cNvSpPr>
                <p:nvPr/>
              </p:nvSpPr>
              <p:spPr bwMode="auto">
                <a:xfrm>
                  <a:off x="5395100" y="5748337"/>
                  <a:ext cx="100013" cy="42863"/>
                </a:xfrm>
                <a:custGeom>
                  <a:avLst/>
                  <a:gdLst>
                    <a:gd name="T0" fmla="*/ 17 w 49"/>
                    <a:gd name="T1" fmla="*/ 13 h 21"/>
                    <a:gd name="T2" fmla="*/ 0 w 49"/>
                    <a:gd name="T3" fmla="*/ 5 h 21"/>
                    <a:gd name="T4" fmla="*/ 30 w 49"/>
                    <a:gd name="T5" fmla="*/ 1 h 21"/>
                    <a:gd name="T6" fmla="*/ 49 w 49"/>
                    <a:gd name="T7" fmla="*/ 21 h 21"/>
                    <a:gd name="T8" fmla="*/ 17 w 49"/>
                    <a:gd name="T9" fmla="*/ 13 h 21"/>
                  </a:gdLst>
                  <a:ahLst/>
                  <a:cxnLst>
                    <a:cxn ang="0">
                      <a:pos x="T0" y="T1"/>
                    </a:cxn>
                    <a:cxn ang="0">
                      <a:pos x="T2" y="T3"/>
                    </a:cxn>
                    <a:cxn ang="0">
                      <a:pos x="T4" y="T5"/>
                    </a:cxn>
                    <a:cxn ang="0">
                      <a:pos x="T6" y="T7"/>
                    </a:cxn>
                    <a:cxn ang="0">
                      <a:pos x="T8" y="T9"/>
                    </a:cxn>
                  </a:cxnLst>
                  <a:rect l="0" t="0" r="r" b="b"/>
                  <a:pathLst>
                    <a:path w="49" h="21">
                      <a:moveTo>
                        <a:pt x="17" y="13"/>
                      </a:moveTo>
                      <a:cubicBezTo>
                        <a:pt x="9" y="13"/>
                        <a:pt x="2" y="7"/>
                        <a:pt x="0" y="5"/>
                      </a:cubicBezTo>
                      <a:cubicBezTo>
                        <a:pt x="10" y="13"/>
                        <a:pt x="16" y="2"/>
                        <a:pt x="30" y="1"/>
                      </a:cubicBezTo>
                      <a:cubicBezTo>
                        <a:pt x="48" y="0"/>
                        <a:pt x="49" y="21"/>
                        <a:pt x="49" y="21"/>
                      </a:cubicBezTo>
                      <a:cubicBezTo>
                        <a:pt x="39" y="8"/>
                        <a:pt x="26" y="12"/>
                        <a:pt x="17" y="13"/>
                      </a:cubicBez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29" name="Freeform 3764"/>
                <p:cNvSpPr>
                  <a:spLocks/>
                </p:cNvSpPr>
                <p:nvPr/>
              </p:nvSpPr>
              <p:spPr bwMode="auto">
                <a:xfrm>
                  <a:off x="5395100" y="5757862"/>
                  <a:ext cx="100013" cy="38100"/>
                </a:xfrm>
                <a:custGeom>
                  <a:avLst/>
                  <a:gdLst>
                    <a:gd name="T0" fmla="*/ 0 w 49"/>
                    <a:gd name="T1" fmla="*/ 0 h 18"/>
                    <a:gd name="T2" fmla="*/ 0 w 49"/>
                    <a:gd name="T3" fmla="*/ 0 h 18"/>
                    <a:gd name="T4" fmla="*/ 17 w 49"/>
                    <a:gd name="T5" fmla="*/ 8 h 18"/>
                    <a:gd name="T6" fmla="*/ 49 w 49"/>
                    <a:gd name="T7" fmla="*/ 16 h 18"/>
                    <a:gd name="T8" fmla="*/ 24 w 49"/>
                    <a:gd name="T9" fmla="*/ 18 h 18"/>
                    <a:gd name="T10" fmla="*/ 0 w 49"/>
                    <a:gd name="T11" fmla="*/ 0 h 18"/>
                  </a:gdLst>
                  <a:ahLst/>
                  <a:cxnLst>
                    <a:cxn ang="0">
                      <a:pos x="T0" y="T1"/>
                    </a:cxn>
                    <a:cxn ang="0">
                      <a:pos x="T2" y="T3"/>
                    </a:cxn>
                    <a:cxn ang="0">
                      <a:pos x="T4" y="T5"/>
                    </a:cxn>
                    <a:cxn ang="0">
                      <a:pos x="T6" y="T7"/>
                    </a:cxn>
                    <a:cxn ang="0">
                      <a:pos x="T8" y="T9"/>
                    </a:cxn>
                    <a:cxn ang="0">
                      <a:pos x="T10" y="T11"/>
                    </a:cxn>
                  </a:cxnLst>
                  <a:rect l="0" t="0" r="r" b="b"/>
                  <a:pathLst>
                    <a:path w="49" h="18">
                      <a:moveTo>
                        <a:pt x="0" y="0"/>
                      </a:moveTo>
                      <a:cubicBezTo>
                        <a:pt x="0" y="0"/>
                        <a:pt x="0" y="0"/>
                        <a:pt x="0" y="0"/>
                      </a:cubicBezTo>
                      <a:cubicBezTo>
                        <a:pt x="2" y="2"/>
                        <a:pt x="9" y="8"/>
                        <a:pt x="17" y="8"/>
                      </a:cubicBezTo>
                      <a:cubicBezTo>
                        <a:pt x="26" y="7"/>
                        <a:pt x="39" y="3"/>
                        <a:pt x="49" y="16"/>
                      </a:cubicBezTo>
                      <a:cubicBezTo>
                        <a:pt x="38" y="13"/>
                        <a:pt x="36" y="18"/>
                        <a:pt x="24" y="18"/>
                      </a:cubicBezTo>
                      <a:cubicBezTo>
                        <a:pt x="11" y="17"/>
                        <a:pt x="0" y="0"/>
                        <a:pt x="0" y="0"/>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30" name="Freeform 3766"/>
                <p:cNvSpPr>
                  <a:spLocks/>
                </p:cNvSpPr>
                <p:nvPr/>
              </p:nvSpPr>
              <p:spPr bwMode="auto">
                <a:xfrm>
                  <a:off x="5484000" y="5597525"/>
                  <a:ext cx="23813" cy="241300"/>
                </a:xfrm>
                <a:custGeom>
                  <a:avLst/>
                  <a:gdLst>
                    <a:gd name="T0" fmla="*/ 15 w 15"/>
                    <a:gd name="T1" fmla="*/ 152 h 152"/>
                    <a:gd name="T2" fmla="*/ 7 w 15"/>
                    <a:gd name="T3" fmla="*/ 152 h 152"/>
                    <a:gd name="T4" fmla="*/ 0 w 15"/>
                    <a:gd name="T5" fmla="*/ 0 h 152"/>
                    <a:gd name="T6" fmla="*/ 7 w 15"/>
                    <a:gd name="T7" fmla="*/ 0 h 152"/>
                    <a:gd name="T8" fmla="*/ 15 w 15"/>
                    <a:gd name="T9" fmla="*/ 152 h 152"/>
                  </a:gdLst>
                  <a:ahLst/>
                  <a:cxnLst>
                    <a:cxn ang="0">
                      <a:pos x="T0" y="T1"/>
                    </a:cxn>
                    <a:cxn ang="0">
                      <a:pos x="T2" y="T3"/>
                    </a:cxn>
                    <a:cxn ang="0">
                      <a:pos x="T4" y="T5"/>
                    </a:cxn>
                    <a:cxn ang="0">
                      <a:pos x="T6" y="T7"/>
                    </a:cxn>
                    <a:cxn ang="0">
                      <a:pos x="T8" y="T9"/>
                    </a:cxn>
                  </a:cxnLst>
                  <a:rect l="0" t="0" r="r" b="b"/>
                  <a:pathLst>
                    <a:path w="15" h="152">
                      <a:moveTo>
                        <a:pt x="15" y="152"/>
                      </a:moveTo>
                      <a:lnTo>
                        <a:pt x="7" y="152"/>
                      </a:lnTo>
                      <a:lnTo>
                        <a:pt x="0" y="0"/>
                      </a:lnTo>
                      <a:lnTo>
                        <a:pt x="7" y="0"/>
                      </a:lnTo>
                      <a:lnTo>
                        <a:pt x="15" y="152"/>
                      </a:ln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31" name="Oval 3774"/>
                <p:cNvSpPr>
                  <a:spLocks noChangeArrowheads="1"/>
                </p:cNvSpPr>
                <p:nvPr/>
              </p:nvSpPr>
              <p:spPr bwMode="auto">
                <a:xfrm>
                  <a:off x="5422087" y="5565775"/>
                  <a:ext cx="134938" cy="139700"/>
                </a:xfrm>
                <a:prstGeom prst="ellipse">
                  <a:avLst/>
                </a:pr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3" name="Freeform 3767"/>
                <p:cNvSpPr>
                  <a:spLocks/>
                </p:cNvSpPr>
                <p:nvPr/>
              </p:nvSpPr>
              <p:spPr bwMode="auto">
                <a:xfrm>
                  <a:off x="5615762" y="5535612"/>
                  <a:ext cx="22225" cy="314325"/>
                </a:xfrm>
                <a:custGeom>
                  <a:avLst/>
                  <a:gdLst>
                    <a:gd name="T0" fmla="*/ 0 w 14"/>
                    <a:gd name="T1" fmla="*/ 198 h 198"/>
                    <a:gd name="T2" fmla="*/ 8 w 14"/>
                    <a:gd name="T3" fmla="*/ 198 h 198"/>
                    <a:gd name="T4" fmla="*/ 14 w 14"/>
                    <a:gd name="T5" fmla="*/ 1 h 198"/>
                    <a:gd name="T6" fmla="*/ 5 w 14"/>
                    <a:gd name="T7" fmla="*/ 0 h 198"/>
                    <a:gd name="T8" fmla="*/ 0 w 14"/>
                    <a:gd name="T9" fmla="*/ 198 h 198"/>
                  </a:gdLst>
                  <a:ahLst/>
                  <a:cxnLst>
                    <a:cxn ang="0">
                      <a:pos x="T0" y="T1"/>
                    </a:cxn>
                    <a:cxn ang="0">
                      <a:pos x="T2" y="T3"/>
                    </a:cxn>
                    <a:cxn ang="0">
                      <a:pos x="T4" y="T5"/>
                    </a:cxn>
                    <a:cxn ang="0">
                      <a:pos x="T6" y="T7"/>
                    </a:cxn>
                    <a:cxn ang="0">
                      <a:pos x="T8" y="T9"/>
                    </a:cxn>
                  </a:cxnLst>
                  <a:rect l="0" t="0" r="r" b="b"/>
                  <a:pathLst>
                    <a:path w="14" h="198">
                      <a:moveTo>
                        <a:pt x="0" y="198"/>
                      </a:moveTo>
                      <a:lnTo>
                        <a:pt x="8" y="198"/>
                      </a:lnTo>
                      <a:lnTo>
                        <a:pt x="14" y="1"/>
                      </a:lnTo>
                      <a:lnTo>
                        <a:pt x="5" y="0"/>
                      </a:lnTo>
                      <a:lnTo>
                        <a:pt x="0" y="198"/>
                      </a:ln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4" name="Oval 3768"/>
                <p:cNvSpPr>
                  <a:spLocks noChangeArrowheads="1"/>
                </p:cNvSpPr>
                <p:nvPr/>
              </p:nvSpPr>
              <p:spPr bwMode="auto">
                <a:xfrm>
                  <a:off x="5555437" y="5514975"/>
                  <a:ext cx="150813" cy="150812"/>
                </a:xfrm>
                <a:prstGeom prst="ellipse">
                  <a:avLst/>
                </a:pr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5" name="Freeform 3769"/>
                <p:cNvSpPr>
                  <a:spLocks/>
                </p:cNvSpPr>
                <p:nvPr/>
              </p:nvSpPr>
              <p:spPr bwMode="auto">
                <a:xfrm>
                  <a:off x="5499875" y="5710237"/>
                  <a:ext cx="90488" cy="47625"/>
                </a:xfrm>
                <a:custGeom>
                  <a:avLst/>
                  <a:gdLst>
                    <a:gd name="T0" fmla="*/ 31 w 44"/>
                    <a:gd name="T1" fmla="*/ 10 h 23"/>
                    <a:gd name="T2" fmla="*/ 44 w 44"/>
                    <a:gd name="T3" fmla="*/ 0 h 23"/>
                    <a:gd name="T4" fmla="*/ 16 w 44"/>
                    <a:gd name="T5" fmla="*/ 2 h 23"/>
                    <a:gd name="T6" fmla="*/ 2 w 44"/>
                    <a:gd name="T7" fmla="*/ 23 h 23"/>
                    <a:gd name="T8" fmla="*/ 31 w 44"/>
                    <a:gd name="T9" fmla="*/ 10 h 23"/>
                  </a:gdLst>
                  <a:ahLst/>
                  <a:cxnLst>
                    <a:cxn ang="0">
                      <a:pos x="T0" y="T1"/>
                    </a:cxn>
                    <a:cxn ang="0">
                      <a:pos x="T2" y="T3"/>
                    </a:cxn>
                    <a:cxn ang="0">
                      <a:pos x="T4" y="T5"/>
                    </a:cxn>
                    <a:cxn ang="0">
                      <a:pos x="T6" y="T7"/>
                    </a:cxn>
                    <a:cxn ang="0">
                      <a:pos x="T8" y="T9"/>
                    </a:cxn>
                  </a:cxnLst>
                  <a:rect l="0" t="0" r="r" b="b"/>
                  <a:pathLst>
                    <a:path w="44" h="23">
                      <a:moveTo>
                        <a:pt x="31" y="10"/>
                      </a:moveTo>
                      <a:cubicBezTo>
                        <a:pt x="38" y="9"/>
                        <a:pt x="43" y="2"/>
                        <a:pt x="44" y="0"/>
                      </a:cubicBezTo>
                      <a:cubicBezTo>
                        <a:pt x="37" y="9"/>
                        <a:pt x="29" y="0"/>
                        <a:pt x="16" y="2"/>
                      </a:cubicBezTo>
                      <a:cubicBezTo>
                        <a:pt x="0" y="4"/>
                        <a:pt x="2" y="23"/>
                        <a:pt x="2" y="23"/>
                      </a:cubicBezTo>
                      <a:cubicBezTo>
                        <a:pt x="10" y="9"/>
                        <a:pt x="22" y="11"/>
                        <a:pt x="31" y="10"/>
                      </a:cubicBez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6" name="Freeform 3770"/>
                <p:cNvSpPr>
                  <a:spLocks/>
                </p:cNvSpPr>
                <p:nvPr/>
              </p:nvSpPr>
              <p:spPr bwMode="auto">
                <a:xfrm>
                  <a:off x="5504637" y="5710237"/>
                  <a:ext cx="85725" cy="47625"/>
                </a:xfrm>
                <a:custGeom>
                  <a:avLst/>
                  <a:gdLst>
                    <a:gd name="T0" fmla="*/ 42 w 42"/>
                    <a:gd name="T1" fmla="*/ 0 h 23"/>
                    <a:gd name="T2" fmla="*/ 42 w 42"/>
                    <a:gd name="T3" fmla="*/ 0 h 23"/>
                    <a:gd name="T4" fmla="*/ 28 w 42"/>
                    <a:gd name="T5" fmla="*/ 10 h 23"/>
                    <a:gd name="T6" fmla="*/ 0 w 42"/>
                    <a:gd name="T7" fmla="*/ 23 h 23"/>
                    <a:gd name="T8" fmla="*/ 24 w 42"/>
                    <a:gd name="T9" fmla="*/ 21 h 23"/>
                    <a:gd name="T10" fmla="*/ 42 w 42"/>
                    <a:gd name="T11" fmla="*/ 0 h 23"/>
                  </a:gdLst>
                  <a:ahLst/>
                  <a:cxnLst>
                    <a:cxn ang="0">
                      <a:pos x="T0" y="T1"/>
                    </a:cxn>
                    <a:cxn ang="0">
                      <a:pos x="T2" y="T3"/>
                    </a:cxn>
                    <a:cxn ang="0">
                      <a:pos x="T4" y="T5"/>
                    </a:cxn>
                    <a:cxn ang="0">
                      <a:pos x="T6" y="T7"/>
                    </a:cxn>
                    <a:cxn ang="0">
                      <a:pos x="T8" y="T9"/>
                    </a:cxn>
                    <a:cxn ang="0">
                      <a:pos x="T10" y="T11"/>
                    </a:cxn>
                  </a:cxnLst>
                  <a:rect l="0" t="0" r="r" b="b"/>
                  <a:pathLst>
                    <a:path w="42" h="23">
                      <a:moveTo>
                        <a:pt x="42" y="0"/>
                      </a:moveTo>
                      <a:cubicBezTo>
                        <a:pt x="42" y="0"/>
                        <a:pt x="42" y="0"/>
                        <a:pt x="42" y="0"/>
                      </a:cubicBezTo>
                      <a:cubicBezTo>
                        <a:pt x="41" y="2"/>
                        <a:pt x="36" y="9"/>
                        <a:pt x="28" y="10"/>
                      </a:cubicBezTo>
                      <a:cubicBezTo>
                        <a:pt x="20" y="11"/>
                        <a:pt x="7" y="9"/>
                        <a:pt x="0" y="23"/>
                      </a:cubicBezTo>
                      <a:cubicBezTo>
                        <a:pt x="10" y="19"/>
                        <a:pt x="13" y="23"/>
                        <a:pt x="24" y="21"/>
                      </a:cubicBezTo>
                      <a:cubicBezTo>
                        <a:pt x="36" y="18"/>
                        <a:pt x="42" y="0"/>
                        <a:pt x="42" y="0"/>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7" name="Freeform 3771"/>
                <p:cNvSpPr>
                  <a:spLocks/>
                </p:cNvSpPr>
                <p:nvPr/>
              </p:nvSpPr>
              <p:spPr bwMode="auto">
                <a:xfrm>
                  <a:off x="5628462" y="5715000"/>
                  <a:ext cx="92075" cy="41275"/>
                </a:xfrm>
                <a:custGeom>
                  <a:avLst/>
                  <a:gdLst>
                    <a:gd name="T0" fmla="*/ 30 w 45"/>
                    <a:gd name="T1" fmla="*/ 11 h 20"/>
                    <a:gd name="T2" fmla="*/ 45 w 45"/>
                    <a:gd name="T3" fmla="*/ 3 h 20"/>
                    <a:gd name="T4" fmla="*/ 17 w 45"/>
                    <a:gd name="T5" fmla="*/ 1 h 20"/>
                    <a:gd name="T6" fmla="*/ 0 w 45"/>
                    <a:gd name="T7" fmla="*/ 20 h 20"/>
                    <a:gd name="T8" fmla="*/ 30 w 45"/>
                    <a:gd name="T9" fmla="*/ 11 h 20"/>
                  </a:gdLst>
                  <a:ahLst/>
                  <a:cxnLst>
                    <a:cxn ang="0">
                      <a:pos x="T0" y="T1"/>
                    </a:cxn>
                    <a:cxn ang="0">
                      <a:pos x="T2" y="T3"/>
                    </a:cxn>
                    <a:cxn ang="0">
                      <a:pos x="T4" y="T5"/>
                    </a:cxn>
                    <a:cxn ang="0">
                      <a:pos x="T6" y="T7"/>
                    </a:cxn>
                    <a:cxn ang="0">
                      <a:pos x="T8" y="T9"/>
                    </a:cxn>
                  </a:cxnLst>
                  <a:rect l="0" t="0" r="r" b="b"/>
                  <a:pathLst>
                    <a:path w="45" h="20">
                      <a:moveTo>
                        <a:pt x="30" y="11"/>
                      </a:moveTo>
                      <a:cubicBezTo>
                        <a:pt x="37" y="11"/>
                        <a:pt x="43" y="5"/>
                        <a:pt x="45" y="3"/>
                      </a:cubicBezTo>
                      <a:cubicBezTo>
                        <a:pt x="36" y="11"/>
                        <a:pt x="30" y="1"/>
                        <a:pt x="17" y="1"/>
                      </a:cubicBezTo>
                      <a:cubicBezTo>
                        <a:pt x="0" y="0"/>
                        <a:pt x="0" y="20"/>
                        <a:pt x="0" y="20"/>
                      </a:cubicBezTo>
                      <a:cubicBezTo>
                        <a:pt x="9" y="8"/>
                        <a:pt x="21" y="11"/>
                        <a:pt x="30" y="11"/>
                      </a:cubicBez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8" name="Freeform 3772"/>
                <p:cNvSpPr>
                  <a:spLocks/>
                </p:cNvSpPr>
                <p:nvPr/>
              </p:nvSpPr>
              <p:spPr bwMode="auto">
                <a:xfrm>
                  <a:off x="5628462" y="5721350"/>
                  <a:ext cx="92075" cy="39687"/>
                </a:xfrm>
                <a:custGeom>
                  <a:avLst/>
                  <a:gdLst>
                    <a:gd name="T0" fmla="*/ 45 w 45"/>
                    <a:gd name="T1" fmla="*/ 0 h 19"/>
                    <a:gd name="T2" fmla="*/ 45 w 45"/>
                    <a:gd name="T3" fmla="*/ 0 h 19"/>
                    <a:gd name="T4" fmla="*/ 30 w 45"/>
                    <a:gd name="T5" fmla="*/ 8 h 19"/>
                    <a:gd name="T6" fmla="*/ 0 w 45"/>
                    <a:gd name="T7" fmla="*/ 17 h 19"/>
                    <a:gd name="T8" fmla="*/ 24 w 45"/>
                    <a:gd name="T9" fmla="*/ 18 h 19"/>
                    <a:gd name="T10" fmla="*/ 45 w 45"/>
                    <a:gd name="T11" fmla="*/ 0 h 19"/>
                  </a:gdLst>
                  <a:ahLst/>
                  <a:cxnLst>
                    <a:cxn ang="0">
                      <a:pos x="T0" y="T1"/>
                    </a:cxn>
                    <a:cxn ang="0">
                      <a:pos x="T2" y="T3"/>
                    </a:cxn>
                    <a:cxn ang="0">
                      <a:pos x="T4" y="T5"/>
                    </a:cxn>
                    <a:cxn ang="0">
                      <a:pos x="T6" y="T7"/>
                    </a:cxn>
                    <a:cxn ang="0">
                      <a:pos x="T8" y="T9"/>
                    </a:cxn>
                    <a:cxn ang="0">
                      <a:pos x="T10" y="T11"/>
                    </a:cxn>
                  </a:cxnLst>
                  <a:rect l="0" t="0" r="r" b="b"/>
                  <a:pathLst>
                    <a:path w="45" h="19">
                      <a:moveTo>
                        <a:pt x="45" y="0"/>
                      </a:moveTo>
                      <a:cubicBezTo>
                        <a:pt x="45" y="0"/>
                        <a:pt x="45" y="0"/>
                        <a:pt x="45" y="0"/>
                      </a:cubicBezTo>
                      <a:cubicBezTo>
                        <a:pt x="43" y="2"/>
                        <a:pt x="37" y="8"/>
                        <a:pt x="30" y="8"/>
                      </a:cubicBezTo>
                      <a:cubicBezTo>
                        <a:pt x="21" y="8"/>
                        <a:pt x="9" y="5"/>
                        <a:pt x="0" y="17"/>
                      </a:cubicBezTo>
                      <a:cubicBezTo>
                        <a:pt x="10" y="14"/>
                        <a:pt x="12" y="19"/>
                        <a:pt x="24" y="18"/>
                      </a:cubicBezTo>
                      <a:cubicBezTo>
                        <a:pt x="36" y="17"/>
                        <a:pt x="45" y="0"/>
                        <a:pt x="45" y="0"/>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9" name="Freeform 3773"/>
                <p:cNvSpPr>
                  <a:spLocks/>
                </p:cNvSpPr>
                <p:nvPr/>
              </p:nvSpPr>
              <p:spPr bwMode="auto">
                <a:xfrm>
                  <a:off x="5404625" y="5805487"/>
                  <a:ext cx="301625" cy="63500"/>
                </a:xfrm>
                <a:custGeom>
                  <a:avLst/>
                  <a:gdLst>
                    <a:gd name="T0" fmla="*/ 73 w 146"/>
                    <a:gd name="T1" fmla="*/ 0 h 30"/>
                    <a:gd name="T2" fmla="*/ 35 w 146"/>
                    <a:gd name="T3" fmla="*/ 14 h 30"/>
                    <a:gd name="T4" fmla="*/ 0 w 146"/>
                    <a:gd name="T5" fmla="*/ 30 h 30"/>
                    <a:gd name="T6" fmla="*/ 146 w 146"/>
                    <a:gd name="T7" fmla="*/ 30 h 30"/>
                    <a:gd name="T8" fmla="*/ 111 w 146"/>
                    <a:gd name="T9" fmla="*/ 14 h 30"/>
                    <a:gd name="T10" fmla="*/ 73 w 146"/>
                    <a:gd name="T11" fmla="*/ 0 h 30"/>
                  </a:gdLst>
                  <a:ahLst/>
                  <a:cxnLst>
                    <a:cxn ang="0">
                      <a:pos x="T0" y="T1"/>
                    </a:cxn>
                    <a:cxn ang="0">
                      <a:pos x="T2" y="T3"/>
                    </a:cxn>
                    <a:cxn ang="0">
                      <a:pos x="T4" y="T5"/>
                    </a:cxn>
                    <a:cxn ang="0">
                      <a:pos x="T6" y="T7"/>
                    </a:cxn>
                    <a:cxn ang="0">
                      <a:pos x="T8" y="T9"/>
                    </a:cxn>
                    <a:cxn ang="0">
                      <a:pos x="T10" y="T11"/>
                    </a:cxn>
                  </a:cxnLst>
                  <a:rect l="0" t="0" r="r" b="b"/>
                  <a:pathLst>
                    <a:path w="146" h="30">
                      <a:moveTo>
                        <a:pt x="73" y="0"/>
                      </a:moveTo>
                      <a:cubicBezTo>
                        <a:pt x="59" y="5"/>
                        <a:pt x="47" y="9"/>
                        <a:pt x="35" y="14"/>
                      </a:cubicBezTo>
                      <a:cubicBezTo>
                        <a:pt x="22" y="19"/>
                        <a:pt x="11" y="24"/>
                        <a:pt x="0" y="30"/>
                      </a:cubicBezTo>
                      <a:cubicBezTo>
                        <a:pt x="25" y="30"/>
                        <a:pt x="122" y="30"/>
                        <a:pt x="146" y="30"/>
                      </a:cubicBezTo>
                      <a:cubicBezTo>
                        <a:pt x="134" y="24"/>
                        <a:pt x="123" y="19"/>
                        <a:pt x="111" y="14"/>
                      </a:cubicBezTo>
                      <a:cubicBezTo>
                        <a:pt x="98" y="9"/>
                        <a:pt x="86" y="5"/>
                        <a:pt x="73" y="0"/>
                      </a:cubicBezTo>
                      <a:close/>
                    </a:path>
                  </a:pathLst>
                </a:custGeom>
                <a:solidFill>
                  <a:srgbClr val="505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sp>
            <p:nvSpPr>
              <p:cNvPr id="470" name="Freeform 3775"/>
              <p:cNvSpPr>
                <a:spLocks/>
              </p:cNvSpPr>
              <p:nvPr/>
            </p:nvSpPr>
            <p:spPr bwMode="auto">
              <a:xfrm>
                <a:off x="5738000" y="6242050"/>
                <a:ext cx="906463" cy="334962"/>
              </a:xfrm>
              <a:custGeom>
                <a:avLst/>
                <a:gdLst>
                  <a:gd name="T0" fmla="*/ 372 w 439"/>
                  <a:gd name="T1" fmla="*/ 162 h 162"/>
                  <a:gd name="T2" fmla="*/ 67 w 439"/>
                  <a:gd name="T3" fmla="*/ 162 h 162"/>
                  <a:gd name="T4" fmla="*/ 0 w 439"/>
                  <a:gd name="T5" fmla="*/ 81 h 162"/>
                  <a:gd name="T6" fmla="*/ 0 w 439"/>
                  <a:gd name="T7" fmla="*/ 80 h 162"/>
                  <a:gd name="T8" fmla="*/ 67 w 439"/>
                  <a:gd name="T9" fmla="*/ 0 h 162"/>
                  <a:gd name="T10" fmla="*/ 372 w 439"/>
                  <a:gd name="T11" fmla="*/ 0 h 162"/>
                  <a:gd name="T12" fmla="*/ 439 w 439"/>
                  <a:gd name="T13" fmla="*/ 80 h 162"/>
                  <a:gd name="T14" fmla="*/ 439 w 439"/>
                  <a:gd name="T15" fmla="*/ 81 h 162"/>
                  <a:gd name="T16" fmla="*/ 372 w 439"/>
                  <a:gd name="T1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9" h="162">
                    <a:moveTo>
                      <a:pt x="372" y="162"/>
                    </a:moveTo>
                    <a:cubicBezTo>
                      <a:pt x="67" y="162"/>
                      <a:pt x="67" y="162"/>
                      <a:pt x="67" y="162"/>
                    </a:cubicBezTo>
                    <a:cubicBezTo>
                      <a:pt x="30" y="162"/>
                      <a:pt x="0" y="126"/>
                      <a:pt x="0" y="81"/>
                    </a:cubicBezTo>
                    <a:cubicBezTo>
                      <a:pt x="0" y="80"/>
                      <a:pt x="0" y="80"/>
                      <a:pt x="0" y="80"/>
                    </a:cubicBezTo>
                    <a:cubicBezTo>
                      <a:pt x="0" y="36"/>
                      <a:pt x="30" y="0"/>
                      <a:pt x="67" y="0"/>
                    </a:cubicBezTo>
                    <a:cubicBezTo>
                      <a:pt x="372" y="0"/>
                      <a:pt x="372" y="0"/>
                      <a:pt x="372" y="0"/>
                    </a:cubicBezTo>
                    <a:cubicBezTo>
                      <a:pt x="409" y="0"/>
                      <a:pt x="439" y="36"/>
                      <a:pt x="439" y="80"/>
                    </a:cubicBezTo>
                    <a:cubicBezTo>
                      <a:pt x="439" y="81"/>
                      <a:pt x="439" y="81"/>
                      <a:pt x="439" y="81"/>
                    </a:cubicBezTo>
                    <a:cubicBezTo>
                      <a:pt x="439" y="126"/>
                      <a:pt x="409" y="162"/>
                      <a:pt x="372" y="162"/>
                    </a:cubicBezTo>
                    <a:close/>
                  </a:path>
                </a:pathLst>
              </a:custGeom>
              <a:solidFill>
                <a:srgbClr val="00BCF2"/>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51" name="Group 50"/>
              <p:cNvGrpSpPr/>
              <p:nvPr/>
            </p:nvGrpSpPr>
            <p:grpSpPr>
              <a:xfrm>
                <a:off x="6599237" y="5326062"/>
                <a:ext cx="685800" cy="482600"/>
                <a:chOff x="6476187" y="5402262"/>
                <a:chExt cx="685800" cy="482600"/>
              </a:xfrm>
            </p:grpSpPr>
            <p:sp>
              <p:nvSpPr>
                <p:cNvPr id="433" name="Freeform 3463"/>
                <p:cNvSpPr>
                  <a:spLocks/>
                </p:cNvSpPr>
                <p:nvPr/>
              </p:nvSpPr>
              <p:spPr bwMode="auto">
                <a:xfrm>
                  <a:off x="7025462" y="5789612"/>
                  <a:ext cx="25400" cy="7937"/>
                </a:xfrm>
                <a:custGeom>
                  <a:avLst/>
                  <a:gdLst>
                    <a:gd name="T0" fmla="*/ 12 w 12"/>
                    <a:gd name="T1" fmla="*/ 1 h 4"/>
                    <a:gd name="T2" fmla="*/ 9 w 12"/>
                    <a:gd name="T3" fmla="*/ 4 h 4"/>
                    <a:gd name="T4" fmla="*/ 4 w 12"/>
                    <a:gd name="T5" fmla="*/ 4 h 4"/>
                    <a:gd name="T6" fmla="*/ 0 w 12"/>
                    <a:gd name="T7" fmla="*/ 1 h 4"/>
                    <a:gd name="T8" fmla="*/ 0 w 12"/>
                    <a:gd name="T9" fmla="*/ 1 h 4"/>
                    <a:gd name="T10" fmla="*/ 4 w 12"/>
                    <a:gd name="T11" fmla="*/ 0 h 4"/>
                    <a:gd name="T12" fmla="*/ 9 w 12"/>
                    <a:gd name="T13" fmla="*/ 0 h 4"/>
                    <a:gd name="T14" fmla="*/ 12 w 12"/>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12" y="1"/>
                      </a:moveTo>
                      <a:cubicBezTo>
                        <a:pt x="12" y="2"/>
                        <a:pt x="10" y="4"/>
                        <a:pt x="9" y="4"/>
                      </a:cubicBezTo>
                      <a:cubicBezTo>
                        <a:pt x="4" y="4"/>
                        <a:pt x="4" y="4"/>
                        <a:pt x="4" y="4"/>
                      </a:cubicBezTo>
                      <a:cubicBezTo>
                        <a:pt x="2" y="4"/>
                        <a:pt x="0" y="2"/>
                        <a:pt x="0" y="1"/>
                      </a:cubicBezTo>
                      <a:cubicBezTo>
                        <a:pt x="0" y="1"/>
                        <a:pt x="0" y="1"/>
                        <a:pt x="0" y="1"/>
                      </a:cubicBezTo>
                      <a:cubicBezTo>
                        <a:pt x="0" y="0"/>
                        <a:pt x="2" y="0"/>
                        <a:pt x="4" y="0"/>
                      </a:cubicBezTo>
                      <a:cubicBezTo>
                        <a:pt x="9" y="0"/>
                        <a:pt x="9" y="0"/>
                        <a:pt x="9" y="0"/>
                      </a:cubicBezTo>
                      <a:cubicBezTo>
                        <a:pt x="10" y="0"/>
                        <a:pt x="12" y="0"/>
                        <a:pt x="12" y="1"/>
                      </a:cubicBezTo>
                      <a:close/>
                    </a:path>
                  </a:pathLst>
                </a:custGeom>
                <a:solidFill>
                  <a:srgbClr val="7373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5" name="Freeform 3745"/>
                <p:cNvSpPr>
                  <a:spLocks/>
                </p:cNvSpPr>
                <p:nvPr/>
              </p:nvSpPr>
              <p:spPr bwMode="auto">
                <a:xfrm>
                  <a:off x="6476187" y="5402262"/>
                  <a:ext cx="685800" cy="454025"/>
                </a:xfrm>
                <a:custGeom>
                  <a:avLst/>
                  <a:gdLst>
                    <a:gd name="T0" fmla="*/ 279 w 332"/>
                    <a:gd name="T1" fmla="*/ 94 h 219"/>
                    <a:gd name="T2" fmla="*/ 279 w 332"/>
                    <a:gd name="T3" fmla="*/ 89 h 219"/>
                    <a:gd name="T4" fmla="*/ 186 w 332"/>
                    <a:gd name="T5" fmla="*/ 0 h 219"/>
                    <a:gd name="T6" fmla="*/ 111 w 332"/>
                    <a:gd name="T7" fmla="*/ 40 h 219"/>
                    <a:gd name="T8" fmla="*/ 84 w 332"/>
                    <a:gd name="T9" fmla="*/ 31 h 219"/>
                    <a:gd name="T10" fmla="*/ 58 w 332"/>
                    <a:gd name="T11" fmla="*/ 40 h 219"/>
                    <a:gd name="T12" fmla="*/ 31 w 332"/>
                    <a:gd name="T13" fmla="*/ 85 h 219"/>
                    <a:gd name="T14" fmla="*/ 0 w 332"/>
                    <a:gd name="T15" fmla="*/ 147 h 219"/>
                    <a:gd name="T16" fmla="*/ 62 w 332"/>
                    <a:gd name="T17" fmla="*/ 219 h 219"/>
                    <a:gd name="T18" fmla="*/ 71 w 332"/>
                    <a:gd name="T19" fmla="*/ 219 h 219"/>
                    <a:gd name="T20" fmla="*/ 80 w 332"/>
                    <a:gd name="T21" fmla="*/ 219 h 219"/>
                    <a:gd name="T22" fmla="*/ 226 w 332"/>
                    <a:gd name="T23" fmla="*/ 219 h 219"/>
                    <a:gd name="T24" fmla="*/ 230 w 332"/>
                    <a:gd name="T25" fmla="*/ 219 h 219"/>
                    <a:gd name="T26" fmla="*/ 235 w 332"/>
                    <a:gd name="T27" fmla="*/ 219 h 219"/>
                    <a:gd name="T28" fmla="*/ 244 w 332"/>
                    <a:gd name="T29" fmla="*/ 219 h 219"/>
                    <a:gd name="T30" fmla="*/ 270 w 332"/>
                    <a:gd name="T31" fmla="*/ 219 h 219"/>
                    <a:gd name="T32" fmla="*/ 332 w 332"/>
                    <a:gd name="T33" fmla="*/ 156 h 219"/>
                    <a:gd name="T34" fmla="*/ 279 w 332"/>
                    <a:gd name="T35" fmla="*/ 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219">
                      <a:moveTo>
                        <a:pt x="279" y="94"/>
                      </a:moveTo>
                      <a:cubicBezTo>
                        <a:pt x="279" y="94"/>
                        <a:pt x="279" y="94"/>
                        <a:pt x="279" y="89"/>
                      </a:cubicBezTo>
                      <a:cubicBezTo>
                        <a:pt x="279" y="40"/>
                        <a:pt x="239" y="0"/>
                        <a:pt x="186" y="0"/>
                      </a:cubicBezTo>
                      <a:cubicBezTo>
                        <a:pt x="155" y="0"/>
                        <a:pt x="129" y="13"/>
                        <a:pt x="111" y="40"/>
                      </a:cubicBezTo>
                      <a:cubicBezTo>
                        <a:pt x="102" y="36"/>
                        <a:pt x="93" y="31"/>
                        <a:pt x="84" y="31"/>
                      </a:cubicBezTo>
                      <a:cubicBezTo>
                        <a:pt x="76" y="31"/>
                        <a:pt x="67" y="36"/>
                        <a:pt x="58" y="40"/>
                      </a:cubicBezTo>
                      <a:cubicBezTo>
                        <a:pt x="40" y="54"/>
                        <a:pt x="31" y="67"/>
                        <a:pt x="31" y="85"/>
                      </a:cubicBezTo>
                      <a:cubicBezTo>
                        <a:pt x="14" y="98"/>
                        <a:pt x="0" y="121"/>
                        <a:pt x="0" y="147"/>
                      </a:cubicBezTo>
                      <a:cubicBezTo>
                        <a:pt x="0" y="183"/>
                        <a:pt x="27" y="214"/>
                        <a:pt x="62" y="219"/>
                      </a:cubicBezTo>
                      <a:cubicBezTo>
                        <a:pt x="67" y="219"/>
                        <a:pt x="71" y="219"/>
                        <a:pt x="71" y="219"/>
                      </a:cubicBezTo>
                      <a:cubicBezTo>
                        <a:pt x="76" y="219"/>
                        <a:pt x="76" y="219"/>
                        <a:pt x="80" y="219"/>
                      </a:cubicBezTo>
                      <a:cubicBezTo>
                        <a:pt x="111" y="219"/>
                        <a:pt x="191" y="219"/>
                        <a:pt x="226" y="219"/>
                      </a:cubicBezTo>
                      <a:cubicBezTo>
                        <a:pt x="230" y="219"/>
                        <a:pt x="230" y="219"/>
                        <a:pt x="230" y="219"/>
                      </a:cubicBezTo>
                      <a:cubicBezTo>
                        <a:pt x="235" y="219"/>
                        <a:pt x="235" y="219"/>
                        <a:pt x="235" y="219"/>
                      </a:cubicBezTo>
                      <a:cubicBezTo>
                        <a:pt x="244" y="219"/>
                        <a:pt x="244" y="219"/>
                        <a:pt x="244" y="219"/>
                      </a:cubicBezTo>
                      <a:cubicBezTo>
                        <a:pt x="270" y="219"/>
                        <a:pt x="270" y="219"/>
                        <a:pt x="270" y="219"/>
                      </a:cubicBezTo>
                      <a:cubicBezTo>
                        <a:pt x="305" y="219"/>
                        <a:pt x="332" y="192"/>
                        <a:pt x="332" y="156"/>
                      </a:cubicBezTo>
                      <a:cubicBezTo>
                        <a:pt x="332" y="125"/>
                        <a:pt x="305" y="98"/>
                        <a:pt x="279" y="94"/>
                      </a:cubicBez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6" name="Freeform 3746"/>
                <p:cNvSpPr>
                  <a:spLocks/>
                </p:cNvSpPr>
                <p:nvPr/>
              </p:nvSpPr>
              <p:spPr bwMode="auto">
                <a:xfrm>
                  <a:off x="6780987" y="5735637"/>
                  <a:ext cx="142875" cy="17463"/>
                </a:xfrm>
                <a:custGeom>
                  <a:avLst/>
                  <a:gdLst>
                    <a:gd name="T0" fmla="*/ 0 w 90"/>
                    <a:gd name="T1" fmla="*/ 0 h 11"/>
                    <a:gd name="T2" fmla="*/ 90 w 90"/>
                    <a:gd name="T3" fmla="*/ 0 h 11"/>
                    <a:gd name="T4" fmla="*/ 90 w 90"/>
                    <a:gd name="T5" fmla="*/ 11 h 11"/>
                    <a:gd name="T6" fmla="*/ 0 w 90"/>
                    <a:gd name="T7" fmla="*/ 11 h 11"/>
                    <a:gd name="T8" fmla="*/ 0 w 90"/>
                    <a:gd name="T9" fmla="*/ 0 h 11"/>
                    <a:gd name="T10" fmla="*/ 0 w 90"/>
                    <a:gd name="T11" fmla="*/ 0 h 11"/>
                  </a:gdLst>
                  <a:ahLst/>
                  <a:cxnLst>
                    <a:cxn ang="0">
                      <a:pos x="T0" y="T1"/>
                    </a:cxn>
                    <a:cxn ang="0">
                      <a:pos x="T2" y="T3"/>
                    </a:cxn>
                    <a:cxn ang="0">
                      <a:pos x="T4" y="T5"/>
                    </a:cxn>
                    <a:cxn ang="0">
                      <a:pos x="T6" y="T7"/>
                    </a:cxn>
                    <a:cxn ang="0">
                      <a:pos x="T8" y="T9"/>
                    </a:cxn>
                    <a:cxn ang="0">
                      <a:pos x="T10" y="T11"/>
                    </a:cxn>
                  </a:cxnLst>
                  <a:rect l="0" t="0" r="r" b="b"/>
                  <a:pathLst>
                    <a:path w="90" h="11">
                      <a:moveTo>
                        <a:pt x="0" y="0"/>
                      </a:moveTo>
                      <a:lnTo>
                        <a:pt x="90" y="0"/>
                      </a:lnTo>
                      <a:lnTo>
                        <a:pt x="90" y="11"/>
                      </a:lnTo>
                      <a:lnTo>
                        <a:pt x="0" y="11"/>
                      </a:lnTo>
                      <a:lnTo>
                        <a:pt x="0" y="0"/>
                      </a:lnTo>
                      <a:lnTo>
                        <a:pt x="0" y="0"/>
                      </a:ln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7" name="Freeform 3747"/>
                <p:cNvSpPr>
                  <a:spLocks/>
                </p:cNvSpPr>
                <p:nvPr/>
              </p:nvSpPr>
              <p:spPr bwMode="auto">
                <a:xfrm>
                  <a:off x="6709550" y="5518150"/>
                  <a:ext cx="287338" cy="174625"/>
                </a:xfrm>
                <a:custGeom>
                  <a:avLst/>
                  <a:gdLst>
                    <a:gd name="T0" fmla="*/ 139 w 139"/>
                    <a:gd name="T1" fmla="*/ 79 h 84"/>
                    <a:gd name="T2" fmla="*/ 135 w 139"/>
                    <a:gd name="T3" fmla="*/ 84 h 84"/>
                    <a:gd name="T4" fmla="*/ 4 w 139"/>
                    <a:gd name="T5" fmla="*/ 84 h 84"/>
                    <a:gd name="T6" fmla="*/ 0 w 139"/>
                    <a:gd name="T7" fmla="*/ 79 h 84"/>
                    <a:gd name="T8" fmla="*/ 0 w 139"/>
                    <a:gd name="T9" fmla="*/ 4 h 84"/>
                    <a:gd name="T10" fmla="*/ 4 w 139"/>
                    <a:gd name="T11" fmla="*/ 0 h 84"/>
                    <a:gd name="T12" fmla="*/ 135 w 139"/>
                    <a:gd name="T13" fmla="*/ 0 h 84"/>
                    <a:gd name="T14" fmla="*/ 139 w 139"/>
                    <a:gd name="T15" fmla="*/ 4 h 84"/>
                    <a:gd name="T16" fmla="*/ 139 w 139"/>
                    <a:gd name="T17" fmla="*/ 79 h 84"/>
                    <a:gd name="T18" fmla="*/ 139 w 139"/>
                    <a:gd name="T19"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84">
                      <a:moveTo>
                        <a:pt x="139" y="79"/>
                      </a:moveTo>
                      <a:cubicBezTo>
                        <a:pt x="139" y="82"/>
                        <a:pt x="137" y="84"/>
                        <a:pt x="135" y="84"/>
                      </a:cubicBezTo>
                      <a:cubicBezTo>
                        <a:pt x="4" y="84"/>
                        <a:pt x="4" y="84"/>
                        <a:pt x="4" y="84"/>
                      </a:cubicBezTo>
                      <a:cubicBezTo>
                        <a:pt x="1" y="84"/>
                        <a:pt x="0" y="82"/>
                        <a:pt x="0" y="79"/>
                      </a:cubicBezTo>
                      <a:cubicBezTo>
                        <a:pt x="0" y="4"/>
                        <a:pt x="0" y="4"/>
                        <a:pt x="0" y="4"/>
                      </a:cubicBezTo>
                      <a:cubicBezTo>
                        <a:pt x="0" y="1"/>
                        <a:pt x="1" y="0"/>
                        <a:pt x="4" y="0"/>
                      </a:cubicBezTo>
                      <a:cubicBezTo>
                        <a:pt x="135" y="0"/>
                        <a:pt x="135" y="0"/>
                        <a:pt x="135" y="0"/>
                      </a:cubicBezTo>
                      <a:cubicBezTo>
                        <a:pt x="137" y="0"/>
                        <a:pt x="139" y="1"/>
                        <a:pt x="139" y="4"/>
                      </a:cubicBezTo>
                      <a:cubicBezTo>
                        <a:pt x="139" y="79"/>
                        <a:pt x="139" y="79"/>
                        <a:pt x="139" y="79"/>
                      </a:cubicBezTo>
                      <a:cubicBezTo>
                        <a:pt x="139" y="79"/>
                        <a:pt x="139" y="79"/>
                        <a:pt x="139" y="7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8" name="Freeform 3748"/>
                <p:cNvSpPr>
                  <a:spLocks/>
                </p:cNvSpPr>
                <p:nvPr/>
              </p:nvSpPr>
              <p:spPr bwMode="auto">
                <a:xfrm>
                  <a:off x="6736537" y="5537200"/>
                  <a:ext cx="233363" cy="130175"/>
                </a:xfrm>
                <a:custGeom>
                  <a:avLst/>
                  <a:gdLst>
                    <a:gd name="T0" fmla="*/ 113 w 113"/>
                    <a:gd name="T1" fmla="*/ 60 h 63"/>
                    <a:gd name="T2" fmla="*/ 112 w 113"/>
                    <a:gd name="T3" fmla="*/ 63 h 63"/>
                    <a:gd name="T4" fmla="*/ 1 w 113"/>
                    <a:gd name="T5" fmla="*/ 63 h 63"/>
                    <a:gd name="T6" fmla="*/ 0 w 113"/>
                    <a:gd name="T7" fmla="*/ 60 h 63"/>
                    <a:gd name="T8" fmla="*/ 0 w 113"/>
                    <a:gd name="T9" fmla="*/ 1 h 63"/>
                    <a:gd name="T10" fmla="*/ 1 w 113"/>
                    <a:gd name="T11" fmla="*/ 0 h 63"/>
                    <a:gd name="T12" fmla="*/ 112 w 113"/>
                    <a:gd name="T13" fmla="*/ 0 h 63"/>
                    <a:gd name="T14" fmla="*/ 113 w 113"/>
                    <a:gd name="T15" fmla="*/ 1 h 63"/>
                    <a:gd name="T16" fmla="*/ 113 w 113"/>
                    <a:gd name="T17" fmla="*/ 60 h 63"/>
                    <a:gd name="T18" fmla="*/ 113 w 113"/>
                    <a:gd name="T19"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63">
                      <a:moveTo>
                        <a:pt x="113" y="60"/>
                      </a:moveTo>
                      <a:cubicBezTo>
                        <a:pt x="113" y="61"/>
                        <a:pt x="112" y="63"/>
                        <a:pt x="112" y="63"/>
                      </a:cubicBezTo>
                      <a:cubicBezTo>
                        <a:pt x="1" y="63"/>
                        <a:pt x="1" y="63"/>
                        <a:pt x="1" y="63"/>
                      </a:cubicBezTo>
                      <a:cubicBezTo>
                        <a:pt x="0" y="63"/>
                        <a:pt x="0" y="61"/>
                        <a:pt x="0" y="60"/>
                      </a:cubicBezTo>
                      <a:cubicBezTo>
                        <a:pt x="0" y="1"/>
                        <a:pt x="0" y="1"/>
                        <a:pt x="0" y="1"/>
                      </a:cubicBezTo>
                      <a:cubicBezTo>
                        <a:pt x="0" y="0"/>
                        <a:pt x="0" y="0"/>
                        <a:pt x="1" y="0"/>
                      </a:cubicBezTo>
                      <a:cubicBezTo>
                        <a:pt x="112" y="0"/>
                        <a:pt x="112" y="0"/>
                        <a:pt x="112" y="0"/>
                      </a:cubicBezTo>
                      <a:cubicBezTo>
                        <a:pt x="112" y="0"/>
                        <a:pt x="113" y="0"/>
                        <a:pt x="113" y="1"/>
                      </a:cubicBezTo>
                      <a:cubicBezTo>
                        <a:pt x="113" y="60"/>
                        <a:pt x="113" y="60"/>
                        <a:pt x="113" y="60"/>
                      </a:cubicBezTo>
                      <a:cubicBezTo>
                        <a:pt x="113" y="60"/>
                        <a:pt x="113" y="60"/>
                        <a:pt x="113" y="60"/>
                      </a:cubicBez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9" name="Freeform 3749"/>
                <p:cNvSpPr>
                  <a:spLocks/>
                </p:cNvSpPr>
                <p:nvPr/>
              </p:nvSpPr>
              <p:spPr bwMode="auto">
                <a:xfrm>
                  <a:off x="6836550" y="5688012"/>
                  <a:ext cx="33338" cy="47625"/>
                </a:xfrm>
                <a:custGeom>
                  <a:avLst/>
                  <a:gdLst>
                    <a:gd name="T0" fmla="*/ 0 w 21"/>
                    <a:gd name="T1" fmla="*/ 0 h 30"/>
                    <a:gd name="T2" fmla="*/ 21 w 21"/>
                    <a:gd name="T3" fmla="*/ 0 h 30"/>
                    <a:gd name="T4" fmla="*/ 21 w 21"/>
                    <a:gd name="T5" fmla="*/ 30 h 30"/>
                    <a:gd name="T6" fmla="*/ 0 w 21"/>
                    <a:gd name="T7" fmla="*/ 30 h 30"/>
                    <a:gd name="T8" fmla="*/ 0 w 21"/>
                    <a:gd name="T9" fmla="*/ 0 h 30"/>
                    <a:gd name="T10" fmla="*/ 0 w 21"/>
                    <a:gd name="T11" fmla="*/ 0 h 30"/>
                  </a:gdLst>
                  <a:ahLst/>
                  <a:cxnLst>
                    <a:cxn ang="0">
                      <a:pos x="T0" y="T1"/>
                    </a:cxn>
                    <a:cxn ang="0">
                      <a:pos x="T2" y="T3"/>
                    </a:cxn>
                    <a:cxn ang="0">
                      <a:pos x="T4" y="T5"/>
                    </a:cxn>
                    <a:cxn ang="0">
                      <a:pos x="T6" y="T7"/>
                    </a:cxn>
                    <a:cxn ang="0">
                      <a:pos x="T8" y="T9"/>
                    </a:cxn>
                    <a:cxn ang="0">
                      <a:pos x="T10" y="T11"/>
                    </a:cxn>
                  </a:cxnLst>
                  <a:rect l="0" t="0" r="r" b="b"/>
                  <a:pathLst>
                    <a:path w="21" h="30">
                      <a:moveTo>
                        <a:pt x="0" y="0"/>
                      </a:moveTo>
                      <a:lnTo>
                        <a:pt x="21" y="0"/>
                      </a:lnTo>
                      <a:lnTo>
                        <a:pt x="21" y="30"/>
                      </a:lnTo>
                      <a:lnTo>
                        <a:pt x="0" y="30"/>
                      </a:lnTo>
                      <a:lnTo>
                        <a:pt x="0" y="0"/>
                      </a:lnTo>
                      <a:lnTo>
                        <a:pt x="0" y="0"/>
                      </a:ln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0" name="Freeform 3750"/>
                <p:cNvSpPr>
                  <a:spLocks/>
                </p:cNvSpPr>
                <p:nvPr/>
              </p:nvSpPr>
              <p:spPr bwMode="auto">
                <a:xfrm>
                  <a:off x="6917512" y="5619750"/>
                  <a:ext cx="103188" cy="184150"/>
                </a:xfrm>
                <a:custGeom>
                  <a:avLst/>
                  <a:gdLst>
                    <a:gd name="T0" fmla="*/ 50 w 50"/>
                    <a:gd name="T1" fmla="*/ 86 h 89"/>
                    <a:gd name="T2" fmla="*/ 47 w 50"/>
                    <a:gd name="T3" fmla="*/ 89 h 89"/>
                    <a:gd name="T4" fmla="*/ 5 w 50"/>
                    <a:gd name="T5" fmla="*/ 89 h 89"/>
                    <a:gd name="T6" fmla="*/ 0 w 50"/>
                    <a:gd name="T7" fmla="*/ 86 h 89"/>
                    <a:gd name="T8" fmla="*/ 0 w 50"/>
                    <a:gd name="T9" fmla="*/ 5 h 89"/>
                    <a:gd name="T10" fmla="*/ 5 w 50"/>
                    <a:gd name="T11" fmla="*/ 0 h 89"/>
                    <a:gd name="T12" fmla="*/ 47 w 50"/>
                    <a:gd name="T13" fmla="*/ 0 h 89"/>
                    <a:gd name="T14" fmla="*/ 50 w 50"/>
                    <a:gd name="T15" fmla="*/ 5 h 89"/>
                    <a:gd name="T16" fmla="*/ 50 w 50"/>
                    <a:gd name="T17" fmla="*/ 86 h 89"/>
                    <a:gd name="T18" fmla="*/ 50 w 50"/>
                    <a:gd name="T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9">
                      <a:moveTo>
                        <a:pt x="50" y="86"/>
                      </a:moveTo>
                      <a:cubicBezTo>
                        <a:pt x="50" y="88"/>
                        <a:pt x="49" y="89"/>
                        <a:pt x="47" y="89"/>
                      </a:cubicBezTo>
                      <a:cubicBezTo>
                        <a:pt x="5" y="89"/>
                        <a:pt x="5" y="89"/>
                        <a:pt x="5" y="89"/>
                      </a:cubicBezTo>
                      <a:cubicBezTo>
                        <a:pt x="2" y="89"/>
                        <a:pt x="0" y="88"/>
                        <a:pt x="0" y="86"/>
                      </a:cubicBezTo>
                      <a:cubicBezTo>
                        <a:pt x="0" y="5"/>
                        <a:pt x="0" y="5"/>
                        <a:pt x="0" y="5"/>
                      </a:cubicBezTo>
                      <a:cubicBezTo>
                        <a:pt x="0" y="2"/>
                        <a:pt x="2" y="0"/>
                        <a:pt x="5" y="0"/>
                      </a:cubicBezTo>
                      <a:cubicBezTo>
                        <a:pt x="47" y="0"/>
                        <a:pt x="47" y="0"/>
                        <a:pt x="47" y="0"/>
                      </a:cubicBezTo>
                      <a:cubicBezTo>
                        <a:pt x="49" y="0"/>
                        <a:pt x="50" y="2"/>
                        <a:pt x="50" y="5"/>
                      </a:cubicBezTo>
                      <a:cubicBezTo>
                        <a:pt x="50" y="86"/>
                        <a:pt x="50" y="86"/>
                        <a:pt x="50" y="86"/>
                      </a:cubicBezTo>
                      <a:cubicBezTo>
                        <a:pt x="50" y="86"/>
                        <a:pt x="50" y="86"/>
                        <a:pt x="50" y="86"/>
                      </a:cubicBez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1" name="Freeform 3751"/>
                <p:cNvSpPr>
                  <a:spLocks/>
                </p:cNvSpPr>
                <p:nvPr/>
              </p:nvSpPr>
              <p:spPr bwMode="auto">
                <a:xfrm>
                  <a:off x="6558737" y="5603875"/>
                  <a:ext cx="230188" cy="160338"/>
                </a:xfrm>
                <a:custGeom>
                  <a:avLst/>
                  <a:gdLst>
                    <a:gd name="T0" fmla="*/ 0 w 145"/>
                    <a:gd name="T1" fmla="*/ 0 h 101"/>
                    <a:gd name="T2" fmla="*/ 145 w 145"/>
                    <a:gd name="T3" fmla="*/ 0 h 101"/>
                    <a:gd name="T4" fmla="*/ 145 w 145"/>
                    <a:gd name="T5" fmla="*/ 101 h 101"/>
                    <a:gd name="T6" fmla="*/ 0 w 145"/>
                    <a:gd name="T7" fmla="*/ 101 h 101"/>
                    <a:gd name="T8" fmla="*/ 0 w 145"/>
                    <a:gd name="T9" fmla="*/ 0 h 101"/>
                    <a:gd name="T10" fmla="*/ 0 w 145"/>
                    <a:gd name="T11" fmla="*/ 0 h 101"/>
                  </a:gdLst>
                  <a:ahLst/>
                  <a:cxnLst>
                    <a:cxn ang="0">
                      <a:pos x="T0" y="T1"/>
                    </a:cxn>
                    <a:cxn ang="0">
                      <a:pos x="T2" y="T3"/>
                    </a:cxn>
                    <a:cxn ang="0">
                      <a:pos x="T4" y="T5"/>
                    </a:cxn>
                    <a:cxn ang="0">
                      <a:pos x="T6" y="T7"/>
                    </a:cxn>
                    <a:cxn ang="0">
                      <a:pos x="T8" y="T9"/>
                    </a:cxn>
                    <a:cxn ang="0">
                      <a:pos x="T10" y="T11"/>
                    </a:cxn>
                  </a:cxnLst>
                  <a:rect l="0" t="0" r="r" b="b"/>
                  <a:pathLst>
                    <a:path w="145" h="101">
                      <a:moveTo>
                        <a:pt x="0" y="0"/>
                      </a:moveTo>
                      <a:lnTo>
                        <a:pt x="145" y="0"/>
                      </a:lnTo>
                      <a:lnTo>
                        <a:pt x="145" y="101"/>
                      </a:lnTo>
                      <a:lnTo>
                        <a:pt x="0" y="101"/>
                      </a:lnTo>
                      <a:lnTo>
                        <a:pt x="0" y="0"/>
                      </a:lnTo>
                      <a:lnTo>
                        <a:pt x="0" y="0"/>
                      </a:lnTo>
                      <a:close/>
                    </a:path>
                  </a:pathLst>
                </a:custGeom>
                <a:solidFill>
                  <a:srgbClr val="D2D2D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2" name="Freeform 3752"/>
                <p:cNvSpPr>
                  <a:spLocks/>
                </p:cNvSpPr>
                <p:nvPr/>
              </p:nvSpPr>
              <p:spPr bwMode="auto">
                <a:xfrm>
                  <a:off x="6566675" y="5618162"/>
                  <a:ext cx="217488" cy="139700"/>
                </a:xfrm>
                <a:custGeom>
                  <a:avLst/>
                  <a:gdLst>
                    <a:gd name="T0" fmla="*/ 0 w 137"/>
                    <a:gd name="T1" fmla="*/ 0 h 88"/>
                    <a:gd name="T2" fmla="*/ 137 w 137"/>
                    <a:gd name="T3" fmla="*/ 0 h 88"/>
                    <a:gd name="T4" fmla="*/ 137 w 137"/>
                    <a:gd name="T5" fmla="*/ 88 h 88"/>
                    <a:gd name="T6" fmla="*/ 0 w 137"/>
                    <a:gd name="T7" fmla="*/ 88 h 88"/>
                    <a:gd name="T8" fmla="*/ 0 w 137"/>
                    <a:gd name="T9" fmla="*/ 0 h 88"/>
                    <a:gd name="T10" fmla="*/ 0 w 137"/>
                    <a:gd name="T11" fmla="*/ 0 h 88"/>
                  </a:gdLst>
                  <a:ahLst/>
                  <a:cxnLst>
                    <a:cxn ang="0">
                      <a:pos x="T0" y="T1"/>
                    </a:cxn>
                    <a:cxn ang="0">
                      <a:pos x="T2" y="T3"/>
                    </a:cxn>
                    <a:cxn ang="0">
                      <a:pos x="T4" y="T5"/>
                    </a:cxn>
                    <a:cxn ang="0">
                      <a:pos x="T6" y="T7"/>
                    </a:cxn>
                    <a:cxn ang="0">
                      <a:pos x="T8" y="T9"/>
                    </a:cxn>
                    <a:cxn ang="0">
                      <a:pos x="T10" y="T11"/>
                    </a:cxn>
                  </a:cxnLst>
                  <a:rect l="0" t="0" r="r" b="b"/>
                  <a:pathLst>
                    <a:path w="137" h="88">
                      <a:moveTo>
                        <a:pt x="0" y="0"/>
                      </a:moveTo>
                      <a:lnTo>
                        <a:pt x="137" y="0"/>
                      </a:lnTo>
                      <a:lnTo>
                        <a:pt x="137" y="88"/>
                      </a:lnTo>
                      <a:lnTo>
                        <a:pt x="0" y="88"/>
                      </a:lnTo>
                      <a:lnTo>
                        <a:pt x="0" y="0"/>
                      </a:lnTo>
                      <a:lnTo>
                        <a:pt x="0" y="0"/>
                      </a:ln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3" name="Freeform 3753"/>
                <p:cNvSpPr>
                  <a:spLocks/>
                </p:cNvSpPr>
                <p:nvPr/>
              </p:nvSpPr>
              <p:spPr bwMode="auto">
                <a:xfrm>
                  <a:off x="6520637" y="5767387"/>
                  <a:ext cx="301625" cy="11113"/>
                </a:xfrm>
                <a:custGeom>
                  <a:avLst/>
                  <a:gdLst>
                    <a:gd name="T0" fmla="*/ 0 w 146"/>
                    <a:gd name="T1" fmla="*/ 0 h 6"/>
                    <a:gd name="T2" fmla="*/ 0 w 146"/>
                    <a:gd name="T3" fmla="*/ 0 h 6"/>
                    <a:gd name="T4" fmla="*/ 6 w 146"/>
                    <a:gd name="T5" fmla="*/ 6 h 6"/>
                    <a:gd name="T6" fmla="*/ 140 w 146"/>
                    <a:gd name="T7" fmla="*/ 6 h 6"/>
                    <a:gd name="T8" fmla="*/ 146 w 146"/>
                    <a:gd name="T9" fmla="*/ 0 h 6"/>
                    <a:gd name="T10" fmla="*/ 146 w 146"/>
                    <a:gd name="T11" fmla="*/ 0 h 6"/>
                    <a:gd name="T12" fmla="*/ 0 w 146"/>
                    <a:gd name="T13" fmla="*/ 0 h 6"/>
                    <a:gd name="T14" fmla="*/ 0 w 14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6">
                      <a:moveTo>
                        <a:pt x="0" y="0"/>
                      </a:moveTo>
                      <a:cubicBezTo>
                        <a:pt x="0" y="0"/>
                        <a:pt x="0" y="0"/>
                        <a:pt x="0" y="0"/>
                      </a:cubicBezTo>
                      <a:cubicBezTo>
                        <a:pt x="0" y="3"/>
                        <a:pt x="3" y="6"/>
                        <a:pt x="6" y="6"/>
                      </a:cubicBezTo>
                      <a:cubicBezTo>
                        <a:pt x="140" y="6"/>
                        <a:pt x="140" y="6"/>
                        <a:pt x="140" y="6"/>
                      </a:cubicBezTo>
                      <a:cubicBezTo>
                        <a:pt x="144" y="6"/>
                        <a:pt x="146" y="3"/>
                        <a:pt x="146" y="0"/>
                      </a:cubicBezTo>
                      <a:cubicBezTo>
                        <a:pt x="146" y="0"/>
                        <a:pt x="146" y="0"/>
                        <a:pt x="146" y="0"/>
                      </a:cubicBezTo>
                      <a:cubicBezTo>
                        <a:pt x="0" y="0"/>
                        <a:pt x="0" y="0"/>
                        <a:pt x="0" y="0"/>
                      </a:cubicBezTo>
                      <a:cubicBezTo>
                        <a:pt x="0" y="0"/>
                        <a:pt x="0" y="0"/>
                        <a:pt x="0" y="0"/>
                      </a:cubicBezTo>
                      <a:close/>
                    </a:path>
                  </a:pathLst>
                </a:custGeom>
                <a:solidFill>
                  <a:srgbClr val="96969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4" name="Freeform 3754"/>
                <p:cNvSpPr>
                  <a:spLocks/>
                </p:cNvSpPr>
                <p:nvPr/>
              </p:nvSpPr>
              <p:spPr bwMode="auto">
                <a:xfrm>
                  <a:off x="6653987" y="5710237"/>
                  <a:ext cx="271463" cy="174625"/>
                </a:xfrm>
                <a:custGeom>
                  <a:avLst/>
                  <a:gdLst>
                    <a:gd name="T0" fmla="*/ 132 w 132"/>
                    <a:gd name="T1" fmla="*/ 75 h 84"/>
                    <a:gd name="T2" fmla="*/ 122 w 132"/>
                    <a:gd name="T3" fmla="*/ 26 h 84"/>
                    <a:gd name="T4" fmla="*/ 122 w 132"/>
                    <a:gd name="T5" fmla="*/ 5 h 84"/>
                    <a:gd name="T6" fmla="*/ 117 w 132"/>
                    <a:gd name="T7" fmla="*/ 0 h 84"/>
                    <a:gd name="T8" fmla="*/ 84 w 132"/>
                    <a:gd name="T9" fmla="*/ 0 h 84"/>
                    <a:gd name="T10" fmla="*/ 66 w 132"/>
                    <a:gd name="T11" fmla="*/ 0 h 84"/>
                    <a:gd name="T12" fmla="*/ 6 w 132"/>
                    <a:gd name="T13" fmla="*/ 0 h 84"/>
                    <a:gd name="T14" fmla="*/ 0 w 132"/>
                    <a:gd name="T15" fmla="*/ 5 h 84"/>
                    <a:gd name="T16" fmla="*/ 0 w 132"/>
                    <a:gd name="T17" fmla="*/ 79 h 84"/>
                    <a:gd name="T18" fmla="*/ 6 w 132"/>
                    <a:gd name="T19" fmla="*/ 84 h 84"/>
                    <a:gd name="T20" fmla="*/ 117 w 132"/>
                    <a:gd name="T21" fmla="*/ 84 h 84"/>
                    <a:gd name="T22" fmla="*/ 122 w 132"/>
                    <a:gd name="T23" fmla="*/ 79 h 84"/>
                    <a:gd name="T24" fmla="*/ 122 w 132"/>
                    <a:gd name="T25" fmla="*/ 78 h 84"/>
                    <a:gd name="T26" fmla="*/ 130 w 132"/>
                    <a:gd name="T27" fmla="*/ 78 h 84"/>
                    <a:gd name="T28" fmla="*/ 132 w 132"/>
                    <a:gd name="T29" fmla="*/ 76 h 84"/>
                    <a:gd name="T30" fmla="*/ 132 w 132"/>
                    <a:gd name="T31" fmla="*/ 7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84">
                      <a:moveTo>
                        <a:pt x="132" y="75"/>
                      </a:moveTo>
                      <a:cubicBezTo>
                        <a:pt x="122" y="26"/>
                        <a:pt x="122" y="26"/>
                        <a:pt x="122" y="26"/>
                      </a:cubicBezTo>
                      <a:cubicBezTo>
                        <a:pt x="122" y="5"/>
                        <a:pt x="122" y="5"/>
                        <a:pt x="122" y="5"/>
                      </a:cubicBezTo>
                      <a:cubicBezTo>
                        <a:pt x="122" y="2"/>
                        <a:pt x="120" y="0"/>
                        <a:pt x="117" y="0"/>
                      </a:cubicBezTo>
                      <a:cubicBezTo>
                        <a:pt x="84" y="0"/>
                        <a:pt x="84" y="0"/>
                        <a:pt x="84" y="0"/>
                      </a:cubicBezTo>
                      <a:cubicBezTo>
                        <a:pt x="66" y="0"/>
                        <a:pt x="66" y="0"/>
                        <a:pt x="66" y="0"/>
                      </a:cubicBezTo>
                      <a:cubicBezTo>
                        <a:pt x="6" y="0"/>
                        <a:pt x="6" y="0"/>
                        <a:pt x="6" y="0"/>
                      </a:cubicBezTo>
                      <a:cubicBezTo>
                        <a:pt x="2" y="0"/>
                        <a:pt x="0" y="2"/>
                        <a:pt x="0" y="5"/>
                      </a:cubicBezTo>
                      <a:cubicBezTo>
                        <a:pt x="0" y="79"/>
                        <a:pt x="0" y="79"/>
                        <a:pt x="0" y="79"/>
                      </a:cubicBezTo>
                      <a:cubicBezTo>
                        <a:pt x="0" y="82"/>
                        <a:pt x="2" y="84"/>
                        <a:pt x="6" y="84"/>
                      </a:cubicBezTo>
                      <a:cubicBezTo>
                        <a:pt x="117" y="84"/>
                        <a:pt x="117" y="84"/>
                        <a:pt x="117" y="84"/>
                      </a:cubicBezTo>
                      <a:cubicBezTo>
                        <a:pt x="120" y="84"/>
                        <a:pt x="122" y="82"/>
                        <a:pt x="122" y="79"/>
                      </a:cubicBezTo>
                      <a:cubicBezTo>
                        <a:pt x="122" y="78"/>
                        <a:pt x="122" y="78"/>
                        <a:pt x="122" y="78"/>
                      </a:cubicBezTo>
                      <a:cubicBezTo>
                        <a:pt x="130" y="78"/>
                        <a:pt x="130" y="78"/>
                        <a:pt x="130" y="78"/>
                      </a:cubicBezTo>
                      <a:cubicBezTo>
                        <a:pt x="132" y="78"/>
                        <a:pt x="132" y="77"/>
                        <a:pt x="132" y="76"/>
                      </a:cubicBezTo>
                      <a:cubicBezTo>
                        <a:pt x="132" y="76"/>
                        <a:pt x="132" y="75"/>
                        <a:pt x="132" y="75"/>
                      </a:cubicBezTo>
                      <a:close/>
                    </a:path>
                  </a:pathLst>
                </a:custGeom>
                <a:solidFill>
                  <a:srgbClr val="0072C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5" name="Freeform 3755"/>
                <p:cNvSpPr>
                  <a:spLocks/>
                </p:cNvSpPr>
                <p:nvPr/>
              </p:nvSpPr>
              <p:spPr bwMode="auto">
                <a:xfrm>
                  <a:off x="6669862" y="5727700"/>
                  <a:ext cx="219075" cy="141288"/>
                </a:xfrm>
                <a:custGeom>
                  <a:avLst/>
                  <a:gdLst>
                    <a:gd name="T0" fmla="*/ 0 w 138"/>
                    <a:gd name="T1" fmla="*/ 0 h 89"/>
                    <a:gd name="T2" fmla="*/ 138 w 138"/>
                    <a:gd name="T3" fmla="*/ 0 h 89"/>
                    <a:gd name="T4" fmla="*/ 138 w 138"/>
                    <a:gd name="T5" fmla="*/ 89 h 89"/>
                    <a:gd name="T6" fmla="*/ 0 w 138"/>
                    <a:gd name="T7" fmla="*/ 89 h 89"/>
                    <a:gd name="T8" fmla="*/ 0 w 138"/>
                    <a:gd name="T9" fmla="*/ 0 h 89"/>
                    <a:gd name="T10" fmla="*/ 0 w 138"/>
                    <a:gd name="T11" fmla="*/ 0 h 89"/>
                  </a:gdLst>
                  <a:ahLst/>
                  <a:cxnLst>
                    <a:cxn ang="0">
                      <a:pos x="T0" y="T1"/>
                    </a:cxn>
                    <a:cxn ang="0">
                      <a:pos x="T2" y="T3"/>
                    </a:cxn>
                    <a:cxn ang="0">
                      <a:pos x="T4" y="T5"/>
                    </a:cxn>
                    <a:cxn ang="0">
                      <a:pos x="T6" y="T7"/>
                    </a:cxn>
                    <a:cxn ang="0">
                      <a:pos x="T8" y="T9"/>
                    </a:cxn>
                    <a:cxn ang="0">
                      <a:pos x="T10" y="T11"/>
                    </a:cxn>
                  </a:cxnLst>
                  <a:rect l="0" t="0" r="r" b="b"/>
                  <a:pathLst>
                    <a:path w="138" h="89">
                      <a:moveTo>
                        <a:pt x="0" y="0"/>
                      </a:moveTo>
                      <a:lnTo>
                        <a:pt x="138" y="0"/>
                      </a:lnTo>
                      <a:lnTo>
                        <a:pt x="138" y="89"/>
                      </a:lnTo>
                      <a:lnTo>
                        <a:pt x="0" y="89"/>
                      </a:lnTo>
                      <a:lnTo>
                        <a:pt x="0" y="0"/>
                      </a:lnTo>
                      <a:lnTo>
                        <a:pt x="0" y="0"/>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72" name="Freeform 3777"/>
                <p:cNvSpPr>
                  <a:spLocks/>
                </p:cNvSpPr>
                <p:nvPr/>
              </p:nvSpPr>
              <p:spPr bwMode="auto">
                <a:xfrm>
                  <a:off x="6928625" y="5645150"/>
                  <a:ext cx="82550" cy="131762"/>
                </a:xfrm>
                <a:custGeom>
                  <a:avLst/>
                  <a:gdLst>
                    <a:gd name="T0" fmla="*/ 0 w 52"/>
                    <a:gd name="T1" fmla="*/ 0 h 83"/>
                    <a:gd name="T2" fmla="*/ 52 w 52"/>
                    <a:gd name="T3" fmla="*/ 0 h 83"/>
                    <a:gd name="T4" fmla="*/ 52 w 52"/>
                    <a:gd name="T5" fmla="*/ 83 h 83"/>
                    <a:gd name="T6" fmla="*/ 0 w 52"/>
                    <a:gd name="T7" fmla="*/ 83 h 83"/>
                    <a:gd name="T8" fmla="*/ 0 w 52"/>
                    <a:gd name="T9" fmla="*/ 0 h 83"/>
                    <a:gd name="T10" fmla="*/ 0 w 52"/>
                    <a:gd name="T11" fmla="*/ 0 h 83"/>
                  </a:gdLst>
                  <a:ahLst/>
                  <a:cxnLst>
                    <a:cxn ang="0">
                      <a:pos x="T0" y="T1"/>
                    </a:cxn>
                    <a:cxn ang="0">
                      <a:pos x="T2" y="T3"/>
                    </a:cxn>
                    <a:cxn ang="0">
                      <a:pos x="T4" y="T5"/>
                    </a:cxn>
                    <a:cxn ang="0">
                      <a:pos x="T6" y="T7"/>
                    </a:cxn>
                    <a:cxn ang="0">
                      <a:pos x="T8" y="T9"/>
                    </a:cxn>
                    <a:cxn ang="0">
                      <a:pos x="T10" y="T11"/>
                    </a:cxn>
                  </a:cxnLst>
                  <a:rect l="0" t="0" r="r" b="b"/>
                  <a:pathLst>
                    <a:path w="52" h="83">
                      <a:moveTo>
                        <a:pt x="0" y="0"/>
                      </a:moveTo>
                      <a:lnTo>
                        <a:pt x="52" y="0"/>
                      </a:lnTo>
                      <a:lnTo>
                        <a:pt x="52" y="83"/>
                      </a:lnTo>
                      <a:lnTo>
                        <a:pt x="0" y="83"/>
                      </a:lnTo>
                      <a:lnTo>
                        <a:pt x="0" y="0"/>
                      </a:lnTo>
                      <a:lnTo>
                        <a:pt x="0" y="0"/>
                      </a:ln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nvGrpSpPr>
              <p:cNvPr id="54" name="Group 53"/>
              <p:cNvGrpSpPr/>
              <p:nvPr/>
            </p:nvGrpSpPr>
            <p:grpSpPr>
              <a:xfrm>
                <a:off x="6108699" y="5893739"/>
                <a:ext cx="237203" cy="273096"/>
                <a:chOff x="6123537" y="5918802"/>
                <a:chExt cx="237203" cy="273096"/>
              </a:xfrm>
            </p:grpSpPr>
            <p:sp>
              <p:nvSpPr>
                <p:cNvPr id="682" name="Rectangle 29"/>
                <p:cNvSpPr>
                  <a:spLocks noChangeArrowheads="1"/>
                </p:cNvSpPr>
                <p:nvPr/>
              </p:nvSpPr>
              <p:spPr bwMode="auto">
                <a:xfrm>
                  <a:off x="6189080" y="6004633"/>
                  <a:ext cx="21848" cy="10455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83" name="Freeform 30"/>
                <p:cNvSpPr>
                  <a:spLocks/>
                </p:cNvSpPr>
                <p:nvPr/>
              </p:nvSpPr>
              <p:spPr bwMode="auto">
                <a:xfrm>
                  <a:off x="6224973" y="6004633"/>
                  <a:ext cx="84270" cy="104557"/>
                </a:xfrm>
                <a:custGeom>
                  <a:avLst/>
                  <a:gdLst>
                    <a:gd name="T0" fmla="*/ 54 w 54"/>
                    <a:gd name="T1" fmla="*/ 11 h 67"/>
                    <a:gd name="T2" fmla="*/ 34 w 54"/>
                    <a:gd name="T3" fmla="*/ 11 h 67"/>
                    <a:gd name="T4" fmla="*/ 34 w 54"/>
                    <a:gd name="T5" fmla="*/ 67 h 67"/>
                    <a:gd name="T6" fmla="*/ 20 w 54"/>
                    <a:gd name="T7" fmla="*/ 67 h 67"/>
                    <a:gd name="T8" fmla="*/ 20 w 54"/>
                    <a:gd name="T9" fmla="*/ 11 h 67"/>
                    <a:gd name="T10" fmla="*/ 0 w 54"/>
                    <a:gd name="T11" fmla="*/ 11 h 67"/>
                    <a:gd name="T12" fmla="*/ 0 w 54"/>
                    <a:gd name="T13" fmla="*/ 0 h 67"/>
                    <a:gd name="T14" fmla="*/ 54 w 54"/>
                    <a:gd name="T15" fmla="*/ 0 h 67"/>
                    <a:gd name="T16" fmla="*/ 54 w 54"/>
                    <a:gd name="T1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7">
                      <a:moveTo>
                        <a:pt x="54" y="11"/>
                      </a:moveTo>
                      <a:lnTo>
                        <a:pt x="34" y="11"/>
                      </a:lnTo>
                      <a:lnTo>
                        <a:pt x="34" y="67"/>
                      </a:lnTo>
                      <a:lnTo>
                        <a:pt x="20" y="67"/>
                      </a:lnTo>
                      <a:lnTo>
                        <a:pt x="20" y="11"/>
                      </a:lnTo>
                      <a:lnTo>
                        <a:pt x="0" y="11"/>
                      </a:lnTo>
                      <a:lnTo>
                        <a:pt x="0" y="0"/>
                      </a:lnTo>
                      <a:lnTo>
                        <a:pt x="54" y="0"/>
                      </a:lnTo>
                      <a:lnTo>
                        <a:pt x="54"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684" name="Freeform 31"/>
                <p:cNvSpPr>
                  <a:spLocks noEditPoints="1"/>
                </p:cNvSpPr>
                <p:nvPr/>
              </p:nvSpPr>
              <p:spPr bwMode="auto">
                <a:xfrm>
                  <a:off x="6123537" y="5918802"/>
                  <a:ext cx="237203" cy="273096"/>
                </a:xfrm>
                <a:custGeom>
                  <a:avLst/>
                  <a:gdLst>
                    <a:gd name="T0" fmla="*/ 75 w 152"/>
                    <a:gd name="T1" fmla="*/ 0 h 175"/>
                    <a:gd name="T2" fmla="*/ 0 w 152"/>
                    <a:gd name="T3" fmla="*/ 44 h 175"/>
                    <a:gd name="T4" fmla="*/ 0 w 152"/>
                    <a:gd name="T5" fmla="*/ 132 h 175"/>
                    <a:gd name="T6" fmla="*/ 77 w 152"/>
                    <a:gd name="T7" fmla="*/ 175 h 175"/>
                    <a:gd name="T8" fmla="*/ 152 w 152"/>
                    <a:gd name="T9" fmla="*/ 132 h 175"/>
                    <a:gd name="T10" fmla="*/ 152 w 152"/>
                    <a:gd name="T11" fmla="*/ 44 h 175"/>
                    <a:gd name="T12" fmla="*/ 75 w 152"/>
                    <a:gd name="T13" fmla="*/ 0 h 175"/>
                    <a:gd name="T14" fmla="*/ 141 w 152"/>
                    <a:gd name="T15" fmla="*/ 125 h 175"/>
                    <a:gd name="T16" fmla="*/ 77 w 152"/>
                    <a:gd name="T17" fmla="*/ 163 h 175"/>
                    <a:gd name="T18" fmla="*/ 11 w 152"/>
                    <a:gd name="T19" fmla="*/ 125 h 175"/>
                    <a:gd name="T20" fmla="*/ 11 w 152"/>
                    <a:gd name="T21" fmla="*/ 51 h 175"/>
                    <a:gd name="T22" fmla="*/ 75 w 152"/>
                    <a:gd name="T23" fmla="*/ 13 h 175"/>
                    <a:gd name="T24" fmla="*/ 141 w 152"/>
                    <a:gd name="T25" fmla="*/ 51 h 175"/>
                    <a:gd name="T26" fmla="*/ 141 w 152"/>
                    <a:gd name="T27" fmla="*/ 12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75">
                      <a:moveTo>
                        <a:pt x="75" y="0"/>
                      </a:moveTo>
                      <a:lnTo>
                        <a:pt x="0" y="44"/>
                      </a:lnTo>
                      <a:lnTo>
                        <a:pt x="0" y="132"/>
                      </a:lnTo>
                      <a:lnTo>
                        <a:pt x="77" y="175"/>
                      </a:lnTo>
                      <a:lnTo>
                        <a:pt x="152" y="132"/>
                      </a:lnTo>
                      <a:lnTo>
                        <a:pt x="152" y="44"/>
                      </a:lnTo>
                      <a:lnTo>
                        <a:pt x="75" y="0"/>
                      </a:lnTo>
                      <a:close/>
                      <a:moveTo>
                        <a:pt x="141" y="125"/>
                      </a:moveTo>
                      <a:lnTo>
                        <a:pt x="77" y="163"/>
                      </a:lnTo>
                      <a:lnTo>
                        <a:pt x="11" y="125"/>
                      </a:lnTo>
                      <a:lnTo>
                        <a:pt x="11" y="51"/>
                      </a:lnTo>
                      <a:lnTo>
                        <a:pt x="75" y="13"/>
                      </a:lnTo>
                      <a:lnTo>
                        <a:pt x="141" y="51"/>
                      </a:lnTo>
                      <a:lnTo>
                        <a:pt x="141" y="1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grpSp>
          <p:sp>
            <p:nvSpPr>
              <p:cNvPr id="432" name="Freeform 3462"/>
              <p:cNvSpPr>
                <a:spLocks/>
              </p:cNvSpPr>
              <p:nvPr/>
            </p:nvSpPr>
            <p:spPr bwMode="auto">
              <a:xfrm>
                <a:off x="6074550" y="5575299"/>
                <a:ext cx="1588" cy="1587"/>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close/>
                  </a:path>
                </a:pathLst>
              </a:custGeom>
              <a:solidFill>
                <a:srgbClr val="FFD6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43" name="Freeform 3743"/>
              <p:cNvSpPr>
                <a:spLocks/>
              </p:cNvSpPr>
              <p:nvPr/>
            </p:nvSpPr>
            <p:spPr bwMode="auto">
              <a:xfrm>
                <a:off x="6131700" y="5702300"/>
                <a:ext cx="112713" cy="122238"/>
              </a:xfrm>
              <a:custGeom>
                <a:avLst/>
                <a:gdLst>
                  <a:gd name="T0" fmla="*/ 71 w 71"/>
                  <a:gd name="T1" fmla="*/ 59 h 77"/>
                  <a:gd name="T2" fmla="*/ 71 w 71"/>
                  <a:gd name="T3" fmla="*/ 59 h 77"/>
                  <a:gd name="T4" fmla="*/ 36 w 71"/>
                  <a:gd name="T5" fmla="*/ 77 h 77"/>
                  <a:gd name="T6" fmla="*/ 0 w 71"/>
                  <a:gd name="T7" fmla="*/ 59 h 77"/>
                  <a:gd name="T8" fmla="*/ 0 w 71"/>
                  <a:gd name="T9" fmla="*/ 0 h 77"/>
                  <a:gd name="T10" fmla="*/ 71 w 71"/>
                  <a:gd name="T11" fmla="*/ 0 h 77"/>
                  <a:gd name="T12" fmla="*/ 71 w 71"/>
                  <a:gd name="T13" fmla="*/ 59 h 77"/>
                </a:gdLst>
                <a:ahLst/>
                <a:cxnLst>
                  <a:cxn ang="0">
                    <a:pos x="T0" y="T1"/>
                  </a:cxn>
                  <a:cxn ang="0">
                    <a:pos x="T2" y="T3"/>
                  </a:cxn>
                  <a:cxn ang="0">
                    <a:pos x="T4" y="T5"/>
                  </a:cxn>
                  <a:cxn ang="0">
                    <a:pos x="T6" y="T7"/>
                  </a:cxn>
                  <a:cxn ang="0">
                    <a:pos x="T8" y="T9"/>
                  </a:cxn>
                  <a:cxn ang="0">
                    <a:pos x="T10" y="T11"/>
                  </a:cxn>
                  <a:cxn ang="0">
                    <a:pos x="T12" y="T13"/>
                  </a:cxn>
                </a:cxnLst>
                <a:rect l="0" t="0" r="r" b="b"/>
                <a:pathLst>
                  <a:path w="71" h="77">
                    <a:moveTo>
                      <a:pt x="71" y="59"/>
                    </a:moveTo>
                    <a:lnTo>
                      <a:pt x="71" y="59"/>
                    </a:lnTo>
                    <a:lnTo>
                      <a:pt x="36" y="77"/>
                    </a:lnTo>
                    <a:lnTo>
                      <a:pt x="0" y="59"/>
                    </a:lnTo>
                    <a:lnTo>
                      <a:pt x="0" y="0"/>
                    </a:lnTo>
                    <a:lnTo>
                      <a:pt x="71" y="0"/>
                    </a:lnTo>
                    <a:lnTo>
                      <a:pt x="71" y="59"/>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6" name="Freeform 3756"/>
              <p:cNvSpPr>
                <a:spLocks/>
              </p:cNvSpPr>
              <p:nvPr/>
            </p:nvSpPr>
            <p:spPr bwMode="auto">
              <a:xfrm>
                <a:off x="5615762" y="5903912"/>
                <a:ext cx="28575" cy="79375"/>
              </a:xfrm>
              <a:custGeom>
                <a:avLst/>
                <a:gdLst>
                  <a:gd name="T0" fmla="*/ 12 w 18"/>
                  <a:gd name="T1" fmla="*/ 0 h 50"/>
                  <a:gd name="T2" fmla="*/ 0 w 18"/>
                  <a:gd name="T3" fmla="*/ 49 h 50"/>
                  <a:gd name="T4" fmla="*/ 6 w 18"/>
                  <a:gd name="T5" fmla="*/ 50 h 50"/>
                  <a:gd name="T6" fmla="*/ 18 w 18"/>
                  <a:gd name="T7" fmla="*/ 1 h 50"/>
                  <a:gd name="T8" fmla="*/ 12 w 18"/>
                  <a:gd name="T9" fmla="*/ 0 h 50"/>
                  <a:gd name="T10" fmla="*/ 12 w 18"/>
                  <a:gd name="T11" fmla="*/ 0 h 50"/>
                  <a:gd name="T12" fmla="*/ 12 w 18"/>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8" h="50">
                    <a:moveTo>
                      <a:pt x="12" y="0"/>
                    </a:moveTo>
                    <a:lnTo>
                      <a:pt x="0" y="49"/>
                    </a:lnTo>
                    <a:lnTo>
                      <a:pt x="6" y="50"/>
                    </a:lnTo>
                    <a:lnTo>
                      <a:pt x="18" y="1"/>
                    </a:lnTo>
                    <a:lnTo>
                      <a:pt x="12" y="0"/>
                    </a:lnTo>
                    <a:lnTo>
                      <a:pt x="12" y="0"/>
                    </a:lnTo>
                    <a:lnTo>
                      <a:pt x="12" y="0"/>
                    </a:lnTo>
                    <a:close/>
                  </a:path>
                </a:pathLst>
              </a:custGeom>
              <a:solidFill>
                <a:srgbClr val="F3F3F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58" name="Freeform 3758"/>
              <p:cNvSpPr>
                <a:spLocks/>
              </p:cNvSpPr>
              <p:nvPr/>
            </p:nvSpPr>
            <p:spPr bwMode="auto">
              <a:xfrm>
                <a:off x="6731775" y="5903912"/>
                <a:ext cx="25400" cy="79375"/>
              </a:xfrm>
              <a:custGeom>
                <a:avLst/>
                <a:gdLst>
                  <a:gd name="T0" fmla="*/ 7 w 16"/>
                  <a:gd name="T1" fmla="*/ 0 h 50"/>
                  <a:gd name="T2" fmla="*/ 16 w 16"/>
                  <a:gd name="T3" fmla="*/ 49 h 50"/>
                  <a:gd name="T4" fmla="*/ 9 w 16"/>
                  <a:gd name="T5" fmla="*/ 50 h 50"/>
                  <a:gd name="T6" fmla="*/ 0 w 16"/>
                  <a:gd name="T7" fmla="*/ 1 h 50"/>
                  <a:gd name="T8" fmla="*/ 7 w 16"/>
                  <a:gd name="T9" fmla="*/ 0 h 50"/>
                  <a:gd name="T10" fmla="*/ 7 w 16"/>
                  <a:gd name="T11" fmla="*/ 0 h 50"/>
                  <a:gd name="T12" fmla="*/ 7 w 16"/>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6" h="50">
                    <a:moveTo>
                      <a:pt x="7" y="0"/>
                    </a:moveTo>
                    <a:lnTo>
                      <a:pt x="16" y="49"/>
                    </a:lnTo>
                    <a:lnTo>
                      <a:pt x="9" y="50"/>
                    </a:lnTo>
                    <a:lnTo>
                      <a:pt x="0" y="1"/>
                    </a:lnTo>
                    <a:lnTo>
                      <a:pt x="7" y="0"/>
                    </a:lnTo>
                    <a:lnTo>
                      <a:pt x="7" y="0"/>
                    </a:lnTo>
                    <a:lnTo>
                      <a:pt x="7" y="0"/>
                    </a:lnTo>
                    <a:close/>
                  </a:path>
                </a:pathLst>
              </a:custGeom>
              <a:solidFill>
                <a:srgbClr val="F3F3F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nvGrpSpPr>
              <p:cNvPr id="52" name="Group 51"/>
              <p:cNvGrpSpPr/>
              <p:nvPr/>
            </p:nvGrpSpPr>
            <p:grpSpPr>
              <a:xfrm>
                <a:off x="6445427" y="5784418"/>
                <a:ext cx="545913" cy="192088"/>
                <a:chOff x="6446837" y="5783262"/>
                <a:chExt cx="545913" cy="192088"/>
              </a:xfrm>
            </p:grpSpPr>
            <p:sp>
              <p:nvSpPr>
                <p:cNvPr id="459" name="Freeform 3759"/>
                <p:cNvSpPr>
                  <a:spLocks/>
                </p:cNvSpPr>
                <p:nvPr/>
              </p:nvSpPr>
              <p:spPr bwMode="auto">
                <a:xfrm>
                  <a:off x="6446837" y="5783262"/>
                  <a:ext cx="370358" cy="192088"/>
                </a:xfrm>
                <a:custGeom>
                  <a:avLst/>
                  <a:gdLst>
                    <a:gd name="T0" fmla="*/ 94 w 234"/>
                    <a:gd name="T1" fmla="*/ 61 h 121"/>
                    <a:gd name="T2" fmla="*/ 223 w 234"/>
                    <a:gd name="T3" fmla="*/ 34 h 121"/>
                    <a:gd name="T4" fmla="*/ 234 w 234"/>
                    <a:gd name="T5" fmla="*/ 90 h 121"/>
                    <a:gd name="T6" fmla="*/ 80 w 234"/>
                    <a:gd name="T7" fmla="*/ 121 h 121"/>
                    <a:gd name="T8" fmla="*/ 80 w 234"/>
                    <a:gd name="T9" fmla="*/ 121 h 121"/>
                    <a:gd name="T10" fmla="*/ 80 w 234"/>
                    <a:gd name="T11" fmla="*/ 121 h 121"/>
                    <a:gd name="T12" fmla="*/ 0 w 234"/>
                    <a:gd name="T13" fmla="*/ 63 h 121"/>
                    <a:gd name="T14" fmla="*/ 10 w 234"/>
                    <a:gd name="T15" fmla="*/ 0 h 121"/>
                    <a:gd name="T16" fmla="*/ 94 w 234"/>
                    <a:gd name="T17" fmla="*/ 61 h 121"/>
                    <a:gd name="T18" fmla="*/ 94 w 234"/>
                    <a:gd name="T19" fmla="*/ 61 h 121"/>
                    <a:gd name="T20" fmla="*/ 94 w 234"/>
                    <a:gd name="T21"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121">
                      <a:moveTo>
                        <a:pt x="94" y="61"/>
                      </a:moveTo>
                      <a:lnTo>
                        <a:pt x="223" y="34"/>
                      </a:lnTo>
                      <a:lnTo>
                        <a:pt x="234" y="90"/>
                      </a:lnTo>
                      <a:lnTo>
                        <a:pt x="80" y="121"/>
                      </a:lnTo>
                      <a:lnTo>
                        <a:pt x="80" y="121"/>
                      </a:lnTo>
                      <a:lnTo>
                        <a:pt x="80" y="121"/>
                      </a:lnTo>
                      <a:lnTo>
                        <a:pt x="0" y="63"/>
                      </a:lnTo>
                      <a:lnTo>
                        <a:pt x="10" y="0"/>
                      </a:lnTo>
                      <a:lnTo>
                        <a:pt x="94" y="61"/>
                      </a:lnTo>
                      <a:lnTo>
                        <a:pt x="94" y="61"/>
                      </a:lnTo>
                      <a:lnTo>
                        <a:pt x="94" y="61"/>
                      </a:lnTo>
                      <a:close/>
                    </a:path>
                  </a:pathLst>
                </a:custGeom>
                <a:solidFill>
                  <a:srgbClr val="0072C6"/>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0" name="Freeform 3760"/>
                <p:cNvSpPr>
                  <a:spLocks/>
                </p:cNvSpPr>
                <p:nvPr/>
              </p:nvSpPr>
              <p:spPr bwMode="auto">
                <a:xfrm>
                  <a:off x="6807012" y="5830886"/>
                  <a:ext cx="185738" cy="82550"/>
                </a:xfrm>
                <a:custGeom>
                  <a:avLst/>
                  <a:gdLst>
                    <a:gd name="T0" fmla="*/ 0 w 90"/>
                    <a:gd name="T1" fmla="*/ 11 h 40"/>
                    <a:gd name="T2" fmla="*/ 19 w 90"/>
                    <a:gd name="T3" fmla="*/ 4 h 40"/>
                    <a:gd name="T4" fmla="*/ 27 w 90"/>
                    <a:gd name="T5" fmla="*/ 6 h 40"/>
                    <a:gd name="T6" fmla="*/ 47 w 90"/>
                    <a:gd name="T7" fmla="*/ 1 h 40"/>
                    <a:gd name="T8" fmla="*/ 60 w 90"/>
                    <a:gd name="T9" fmla="*/ 9 h 40"/>
                    <a:gd name="T10" fmla="*/ 60 w 90"/>
                    <a:gd name="T11" fmla="*/ 10 h 40"/>
                    <a:gd name="T12" fmla="*/ 50 w 90"/>
                    <a:gd name="T13" fmla="*/ 12 h 40"/>
                    <a:gd name="T14" fmla="*/ 39 w 90"/>
                    <a:gd name="T15" fmla="*/ 14 h 40"/>
                    <a:gd name="T16" fmla="*/ 53 w 90"/>
                    <a:gd name="T17" fmla="*/ 20 h 40"/>
                    <a:gd name="T18" fmla="*/ 77 w 90"/>
                    <a:gd name="T19" fmla="*/ 3 h 40"/>
                    <a:gd name="T20" fmla="*/ 90 w 90"/>
                    <a:gd name="T21" fmla="*/ 5 h 40"/>
                    <a:gd name="T22" fmla="*/ 90 w 90"/>
                    <a:gd name="T23" fmla="*/ 5 h 40"/>
                    <a:gd name="T24" fmla="*/ 83 w 90"/>
                    <a:gd name="T25" fmla="*/ 11 h 40"/>
                    <a:gd name="T26" fmla="*/ 75 w 90"/>
                    <a:gd name="T27" fmla="*/ 16 h 40"/>
                    <a:gd name="T28" fmla="*/ 43 w 90"/>
                    <a:gd name="T29" fmla="*/ 40 h 40"/>
                    <a:gd name="T30" fmla="*/ 43 w 90"/>
                    <a:gd name="T31" fmla="*/ 40 h 40"/>
                    <a:gd name="T32" fmla="*/ 43 w 90"/>
                    <a:gd name="T33" fmla="*/ 40 h 40"/>
                    <a:gd name="T34" fmla="*/ 38 w 90"/>
                    <a:gd name="T35" fmla="*/ 39 h 40"/>
                    <a:gd name="T36" fmla="*/ 30 w 90"/>
                    <a:gd name="T37" fmla="*/ 38 h 40"/>
                    <a:gd name="T38" fmla="*/ 30 w 90"/>
                    <a:gd name="T39" fmla="*/ 38 h 40"/>
                    <a:gd name="T40" fmla="*/ 14 w 90"/>
                    <a:gd name="T41" fmla="*/ 35 h 40"/>
                    <a:gd name="T42" fmla="*/ 5 w 90"/>
                    <a:gd name="T43" fmla="*/ 37 h 40"/>
                    <a:gd name="T44" fmla="*/ 0 w 90"/>
                    <a:gd name="T45" fmla="*/ 11 h 40"/>
                    <a:gd name="T46" fmla="*/ 0 w 90"/>
                    <a:gd name="T4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40">
                      <a:moveTo>
                        <a:pt x="0" y="11"/>
                      </a:moveTo>
                      <a:cubicBezTo>
                        <a:pt x="0" y="11"/>
                        <a:pt x="14" y="4"/>
                        <a:pt x="19" y="4"/>
                      </a:cubicBezTo>
                      <a:cubicBezTo>
                        <a:pt x="22" y="4"/>
                        <a:pt x="25" y="5"/>
                        <a:pt x="27" y="6"/>
                      </a:cubicBezTo>
                      <a:cubicBezTo>
                        <a:pt x="47" y="1"/>
                        <a:pt x="47" y="1"/>
                        <a:pt x="47" y="1"/>
                      </a:cubicBezTo>
                      <a:cubicBezTo>
                        <a:pt x="53" y="0"/>
                        <a:pt x="59" y="3"/>
                        <a:pt x="60" y="9"/>
                      </a:cubicBezTo>
                      <a:cubicBezTo>
                        <a:pt x="60" y="10"/>
                        <a:pt x="60" y="10"/>
                        <a:pt x="60" y="10"/>
                      </a:cubicBezTo>
                      <a:cubicBezTo>
                        <a:pt x="50" y="12"/>
                        <a:pt x="50" y="12"/>
                        <a:pt x="50" y="12"/>
                      </a:cubicBezTo>
                      <a:cubicBezTo>
                        <a:pt x="39" y="14"/>
                        <a:pt x="39" y="14"/>
                        <a:pt x="39" y="14"/>
                      </a:cubicBezTo>
                      <a:cubicBezTo>
                        <a:pt x="53" y="20"/>
                        <a:pt x="53" y="20"/>
                        <a:pt x="53" y="20"/>
                      </a:cubicBezTo>
                      <a:cubicBezTo>
                        <a:pt x="77" y="3"/>
                        <a:pt x="77" y="3"/>
                        <a:pt x="77" y="3"/>
                      </a:cubicBezTo>
                      <a:cubicBezTo>
                        <a:pt x="81" y="0"/>
                        <a:pt x="87" y="0"/>
                        <a:pt x="90" y="5"/>
                      </a:cubicBezTo>
                      <a:cubicBezTo>
                        <a:pt x="90" y="5"/>
                        <a:pt x="90" y="5"/>
                        <a:pt x="90" y="5"/>
                      </a:cubicBezTo>
                      <a:cubicBezTo>
                        <a:pt x="83" y="11"/>
                        <a:pt x="83" y="11"/>
                        <a:pt x="83" y="11"/>
                      </a:cubicBezTo>
                      <a:cubicBezTo>
                        <a:pt x="75" y="16"/>
                        <a:pt x="75" y="16"/>
                        <a:pt x="75" y="16"/>
                      </a:cubicBezTo>
                      <a:cubicBezTo>
                        <a:pt x="43" y="40"/>
                        <a:pt x="43" y="40"/>
                        <a:pt x="43" y="40"/>
                      </a:cubicBezTo>
                      <a:cubicBezTo>
                        <a:pt x="43" y="40"/>
                        <a:pt x="43" y="40"/>
                        <a:pt x="43" y="40"/>
                      </a:cubicBezTo>
                      <a:cubicBezTo>
                        <a:pt x="43" y="40"/>
                        <a:pt x="43" y="40"/>
                        <a:pt x="43" y="40"/>
                      </a:cubicBezTo>
                      <a:cubicBezTo>
                        <a:pt x="38" y="39"/>
                        <a:pt x="38" y="39"/>
                        <a:pt x="38" y="39"/>
                      </a:cubicBezTo>
                      <a:cubicBezTo>
                        <a:pt x="30" y="38"/>
                        <a:pt x="30" y="38"/>
                        <a:pt x="30" y="38"/>
                      </a:cubicBezTo>
                      <a:cubicBezTo>
                        <a:pt x="30" y="38"/>
                        <a:pt x="30" y="38"/>
                        <a:pt x="30" y="38"/>
                      </a:cubicBezTo>
                      <a:cubicBezTo>
                        <a:pt x="14" y="35"/>
                        <a:pt x="14" y="35"/>
                        <a:pt x="14" y="35"/>
                      </a:cubicBezTo>
                      <a:cubicBezTo>
                        <a:pt x="5" y="37"/>
                        <a:pt x="5" y="37"/>
                        <a:pt x="5" y="37"/>
                      </a:cubicBezTo>
                      <a:cubicBezTo>
                        <a:pt x="0" y="11"/>
                        <a:pt x="0" y="11"/>
                        <a:pt x="0" y="11"/>
                      </a:cubicBezTo>
                      <a:cubicBezTo>
                        <a:pt x="0" y="11"/>
                        <a:pt x="0" y="11"/>
                        <a:pt x="0" y="11"/>
                      </a:cubicBezTo>
                      <a:close/>
                    </a:path>
                  </a:pathLst>
                </a:custGeom>
                <a:solidFill>
                  <a:srgbClr val="CEA57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grpSp>
            <p:nvGrpSpPr>
              <p:cNvPr id="48" name="Group 47"/>
              <p:cNvGrpSpPr/>
              <p:nvPr/>
            </p:nvGrpSpPr>
            <p:grpSpPr>
              <a:xfrm>
                <a:off x="5475714" y="5791993"/>
                <a:ext cx="552450" cy="192088"/>
                <a:chOff x="5513387" y="5783262"/>
                <a:chExt cx="552450" cy="192088"/>
              </a:xfrm>
            </p:grpSpPr>
            <p:sp>
              <p:nvSpPr>
                <p:cNvPr id="457" name="Freeform 3757"/>
                <p:cNvSpPr>
                  <a:spLocks/>
                </p:cNvSpPr>
                <p:nvPr/>
              </p:nvSpPr>
              <p:spPr bwMode="auto">
                <a:xfrm>
                  <a:off x="5692774" y="5783262"/>
                  <a:ext cx="373063" cy="192088"/>
                </a:xfrm>
                <a:custGeom>
                  <a:avLst/>
                  <a:gdLst>
                    <a:gd name="T0" fmla="*/ 142 w 235"/>
                    <a:gd name="T1" fmla="*/ 61 h 121"/>
                    <a:gd name="T2" fmla="*/ 11 w 235"/>
                    <a:gd name="T3" fmla="*/ 34 h 121"/>
                    <a:gd name="T4" fmla="*/ 0 w 235"/>
                    <a:gd name="T5" fmla="*/ 90 h 121"/>
                    <a:gd name="T6" fmla="*/ 155 w 235"/>
                    <a:gd name="T7" fmla="*/ 121 h 121"/>
                    <a:gd name="T8" fmla="*/ 155 w 235"/>
                    <a:gd name="T9" fmla="*/ 121 h 121"/>
                    <a:gd name="T10" fmla="*/ 155 w 235"/>
                    <a:gd name="T11" fmla="*/ 121 h 121"/>
                    <a:gd name="T12" fmla="*/ 235 w 235"/>
                    <a:gd name="T13" fmla="*/ 63 h 121"/>
                    <a:gd name="T14" fmla="*/ 224 w 235"/>
                    <a:gd name="T15" fmla="*/ 0 h 121"/>
                    <a:gd name="T16" fmla="*/ 142 w 235"/>
                    <a:gd name="T17" fmla="*/ 61 h 121"/>
                    <a:gd name="T18" fmla="*/ 142 w 235"/>
                    <a:gd name="T19" fmla="*/ 61 h 121"/>
                    <a:gd name="T20" fmla="*/ 142 w 235"/>
                    <a:gd name="T21"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121">
                      <a:moveTo>
                        <a:pt x="142" y="61"/>
                      </a:moveTo>
                      <a:lnTo>
                        <a:pt x="11" y="34"/>
                      </a:lnTo>
                      <a:lnTo>
                        <a:pt x="0" y="90"/>
                      </a:lnTo>
                      <a:lnTo>
                        <a:pt x="155" y="121"/>
                      </a:lnTo>
                      <a:lnTo>
                        <a:pt x="155" y="121"/>
                      </a:lnTo>
                      <a:lnTo>
                        <a:pt x="155" y="121"/>
                      </a:lnTo>
                      <a:lnTo>
                        <a:pt x="235" y="63"/>
                      </a:lnTo>
                      <a:lnTo>
                        <a:pt x="224" y="0"/>
                      </a:lnTo>
                      <a:lnTo>
                        <a:pt x="142" y="61"/>
                      </a:lnTo>
                      <a:lnTo>
                        <a:pt x="142" y="61"/>
                      </a:lnTo>
                      <a:lnTo>
                        <a:pt x="142" y="61"/>
                      </a:lnTo>
                      <a:close/>
                    </a:path>
                  </a:pathLst>
                </a:custGeom>
                <a:solidFill>
                  <a:srgbClr val="0072C6"/>
                </a:solidFill>
                <a:ln>
                  <a:noFill/>
                </a:ln>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61" name="Freeform 3761"/>
                <p:cNvSpPr>
                  <a:spLocks/>
                </p:cNvSpPr>
                <p:nvPr/>
              </p:nvSpPr>
              <p:spPr bwMode="auto">
                <a:xfrm>
                  <a:off x="5513387" y="5829299"/>
                  <a:ext cx="185738" cy="82550"/>
                </a:xfrm>
                <a:custGeom>
                  <a:avLst/>
                  <a:gdLst>
                    <a:gd name="T0" fmla="*/ 90 w 90"/>
                    <a:gd name="T1" fmla="*/ 11 h 40"/>
                    <a:gd name="T2" fmla="*/ 71 w 90"/>
                    <a:gd name="T3" fmla="*/ 4 h 40"/>
                    <a:gd name="T4" fmla="*/ 63 w 90"/>
                    <a:gd name="T5" fmla="*/ 6 h 40"/>
                    <a:gd name="T6" fmla="*/ 43 w 90"/>
                    <a:gd name="T7" fmla="*/ 1 h 40"/>
                    <a:gd name="T8" fmla="*/ 30 w 90"/>
                    <a:gd name="T9" fmla="*/ 9 h 40"/>
                    <a:gd name="T10" fmla="*/ 30 w 90"/>
                    <a:gd name="T11" fmla="*/ 10 h 40"/>
                    <a:gd name="T12" fmla="*/ 40 w 90"/>
                    <a:gd name="T13" fmla="*/ 12 h 40"/>
                    <a:gd name="T14" fmla="*/ 51 w 90"/>
                    <a:gd name="T15" fmla="*/ 14 h 40"/>
                    <a:gd name="T16" fmla="*/ 37 w 90"/>
                    <a:gd name="T17" fmla="*/ 20 h 40"/>
                    <a:gd name="T18" fmla="*/ 13 w 90"/>
                    <a:gd name="T19" fmla="*/ 3 h 40"/>
                    <a:gd name="T20" fmla="*/ 0 w 90"/>
                    <a:gd name="T21" fmla="*/ 5 h 40"/>
                    <a:gd name="T22" fmla="*/ 0 w 90"/>
                    <a:gd name="T23" fmla="*/ 5 h 40"/>
                    <a:gd name="T24" fmla="*/ 7 w 90"/>
                    <a:gd name="T25" fmla="*/ 11 h 40"/>
                    <a:gd name="T26" fmla="*/ 15 w 90"/>
                    <a:gd name="T27" fmla="*/ 16 h 40"/>
                    <a:gd name="T28" fmla="*/ 47 w 90"/>
                    <a:gd name="T29" fmla="*/ 40 h 40"/>
                    <a:gd name="T30" fmla="*/ 47 w 90"/>
                    <a:gd name="T31" fmla="*/ 40 h 40"/>
                    <a:gd name="T32" fmla="*/ 47 w 90"/>
                    <a:gd name="T33" fmla="*/ 40 h 40"/>
                    <a:gd name="T34" fmla="*/ 52 w 90"/>
                    <a:gd name="T35" fmla="*/ 39 h 40"/>
                    <a:gd name="T36" fmla="*/ 60 w 90"/>
                    <a:gd name="T37" fmla="*/ 38 h 40"/>
                    <a:gd name="T38" fmla="*/ 60 w 90"/>
                    <a:gd name="T39" fmla="*/ 38 h 40"/>
                    <a:gd name="T40" fmla="*/ 76 w 90"/>
                    <a:gd name="T41" fmla="*/ 35 h 40"/>
                    <a:gd name="T42" fmla="*/ 85 w 90"/>
                    <a:gd name="T43" fmla="*/ 37 h 40"/>
                    <a:gd name="T44" fmla="*/ 90 w 90"/>
                    <a:gd name="T45" fmla="*/ 11 h 40"/>
                    <a:gd name="T46" fmla="*/ 90 w 90"/>
                    <a:gd name="T47"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40">
                      <a:moveTo>
                        <a:pt x="90" y="11"/>
                      </a:moveTo>
                      <a:cubicBezTo>
                        <a:pt x="90" y="11"/>
                        <a:pt x="76" y="4"/>
                        <a:pt x="71" y="4"/>
                      </a:cubicBezTo>
                      <a:cubicBezTo>
                        <a:pt x="68" y="4"/>
                        <a:pt x="65" y="5"/>
                        <a:pt x="63" y="6"/>
                      </a:cubicBezTo>
                      <a:cubicBezTo>
                        <a:pt x="43" y="1"/>
                        <a:pt x="43" y="1"/>
                        <a:pt x="43" y="1"/>
                      </a:cubicBezTo>
                      <a:cubicBezTo>
                        <a:pt x="37" y="0"/>
                        <a:pt x="31" y="3"/>
                        <a:pt x="30" y="9"/>
                      </a:cubicBezTo>
                      <a:cubicBezTo>
                        <a:pt x="30" y="10"/>
                        <a:pt x="30" y="10"/>
                        <a:pt x="30" y="10"/>
                      </a:cubicBezTo>
                      <a:cubicBezTo>
                        <a:pt x="40" y="12"/>
                        <a:pt x="40" y="12"/>
                        <a:pt x="40" y="12"/>
                      </a:cubicBezTo>
                      <a:cubicBezTo>
                        <a:pt x="51" y="14"/>
                        <a:pt x="51" y="14"/>
                        <a:pt x="51" y="14"/>
                      </a:cubicBezTo>
                      <a:cubicBezTo>
                        <a:pt x="37" y="20"/>
                        <a:pt x="37" y="20"/>
                        <a:pt x="37" y="20"/>
                      </a:cubicBezTo>
                      <a:cubicBezTo>
                        <a:pt x="13" y="3"/>
                        <a:pt x="13" y="3"/>
                        <a:pt x="13" y="3"/>
                      </a:cubicBezTo>
                      <a:cubicBezTo>
                        <a:pt x="9" y="0"/>
                        <a:pt x="3" y="0"/>
                        <a:pt x="0" y="5"/>
                      </a:cubicBezTo>
                      <a:cubicBezTo>
                        <a:pt x="0" y="5"/>
                        <a:pt x="0" y="5"/>
                        <a:pt x="0" y="5"/>
                      </a:cubicBezTo>
                      <a:cubicBezTo>
                        <a:pt x="7" y="11"/>
                        <a:pt x="7" y="11"/>
                        <a:pt x="7" y="11"/>
                      </a:cubicBezTo>
                      <a:cubicBezTo>
                        <a:pt x="15" y="16"/>
                        <a:pt x="15" y="16"/>
                        <a:pt x="15" y="16"/>
                      </a:cubicBezTo>
                      <a:cubicBezTo>
                        <a:pt x="47" y="40"/>
                        <a:pt x="47" y="40"/>
                        <a:pt x="47" y="40"/>
                      </a:cubicBezTo>
                      <a:cubicBezTo>
                        <a:pt x="47" y="40"/>
                        <a:pt x="47" y="40"/>
                        <a:pt x="47" y="40"/>
                      </a:cubicBezTo>
                      <a:cubicBezTo>
                        <a:pt x="47" y="40"/>
                        <a:pt x="47" y="40"/>
                        <a:pt x="47" y="40"/>
                      </a:cubicBezTo>
                      <a:cubicBezTo>
                        <a:pt x="52" y="39"/>
                        <a:pt x="52" y="39"/>
                        <a:pt x="52" y="39"/>
                      </a:cubicBezTo>
                      <a:cubicBezTo>
                        <a:pt x="60" y="38"/>
                        <a:pt x="60" y="38"/>
                        <a:pt x="60" y="38"/>
                      </a:cubicBezTo>
                      <a:cubicBezTo>
                        <a:pt x="60" y="38"/>
                        <a:pt x="60" y="38"/>
                        <a:pt x="60" y="38"/>
                      </a:cubicBezTo>
                      <a:cubicBezTo>
                        <a:pt x="76" y="35"/>
                        <a:pt x="76" y="35"/>
                        <a:pt x="76" y="35"/>
                      </a:cubicBezTo>
                      <a:cubicBezTo>
                        <a:pt x="85" y="37"/>
                        <a:pt x="85" y="37"/>
                        <a:pt x="85" y="37"/>
                      </a:cubicBezTo>
                      <a:cubicBezTo>
                        <a:pt x="90" y="11"/>
                        <a:pt x="90" y="11"/>
                        <a:pt x="90" y="11"/>
                      </a:cubicBezTo>
                      <a:cubicBezTo>
                        <a:pt x="90" y="11"/>
                        <a:pt x="90" y="11"/>
                        <a:pt x="90" y="11"/>
                      </a:cubicBezTo>
                      <a:close/>
                    </a:path>
                  </a:pathLst>
                </a:custGeom>
                <a:solidFill>
                  <a:srgbClr val="CEA57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sp>
            <p:nvSpPr>
              <p:cNvPr id="471" name="Rectangle 3776"/>
              <p:cNvSpPr>
                <a:spLocks noChangeArrowheads="1"/>
              </p:cNvSpPr>
              <p:nvPr/>
            </p:nvSpPr>
            <p:spPr bwMode="auto">
              <a:xfrm>
                <a:off x="5906686" y="6320450"/>
                <a:ext cx="61395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980" b="1" dirty="0">
                    <a:solidFill>
                      <a:srgbClr val="FFFFFF"/>
                    </a:solidFill>
                    <a:latin typeface="Segoe UI" panose="020B0502040204020203" pitchFamily="34" charset="0"/>
                  </a:rPr>
                  <a:t>dual goals</a:t>
                </a:r>
                <a:endParaRPr lang="en-US" altLang="en-US" sz="1765" dirty="0">
                  <a:solidFill>
                    <a:srgbClr val="505050"/>
                  </a:solidFill>
                  <a:latin typeface="Segoe UI" panose="020B0502040204020203" pitchFamily="34" charset="0"/>
                </a:endParaRPr>
              </a:p>
            </p:txBody>
          </p:sp>
        </p:grpSp>
      </p:grpSp>
      <p:pic>
        <p:nvPicPr>
          <p:cNvPr id="526" name="Picture 525"/>
          <p:cNvPicPr>
            <a:picLocks noChangeAspect="1"/>
          </p:cNvPicPr>
          <p:nvPr/>
        </p:nvPicPr>
        <p:blipFill>
          <a:blip r:embed="rId8"/>
          <a:stretch>
            <a:fillRect/>
          </a:stretch>
        </p:blipFill>
        <p:spPr>
          <a:xfrm>
            <a:off x="3406726" y="3064134"/>
            <a:ext cx="1949908" cy="1037185"/>
          </a:xfrm>
          <a:prstGeom prst="rect">
            <a:avLst/>
          </a:prstGeom>
        </p:spPr>
      </p:pic>
      <p:pic>
        <p:nvPicPr>
          <p:cNvPr id="687" name="Picture 686"/>
          <p:cNvPicPr>
            <a:picLocks noChangeAspect="1"/>
          </p:cNvPicPr>
          <p:nvPr/>
        </p:nvPicPr>
        <p:blipFill>
          <a:blip r:embed="rId5"/>
          <a:stretch>
            <a:fillRect/>
          </a:stretch>
        </p:blipFill>
        <p:spPr>
          <a:xfrm>
            <a:off x="7108874" y="3054173"/>
            <a:ext cx="1545495" cy="838359"/>
          </a:xfrm>
          <a:prstGeom prst="rect">
            <a:avLst/>
          </a:prstGeom>
        </p:spPr>
      </p:pic>
      <p:grpSp>
        <p:nvGrpSpPr>
          <p:cNvPr id="69" name="Group 68"/>
          <p:cNvGrpSpPr/>
          <p:nvPr/>
        </p:nvGrpSpPr>
        <p:grpSpPr>
          <a:xfrm>
            <a:off x="7036001" y="1886403"/>
            <a:ext cx="1674571" cy="1129989"/>
            <a:chOff x="7177087" y="1923733"/>
            <a:chExt cx="1708150" cy="1152648"/>
          </a:xfrm>
        </p:grpSpPr>
        <p:grpSp>
          <p:nvGrpSpPr>
            <p:cNvPr id="66" name="Group 65"/>
            <p:cNvGrpSpPr/>
            <p:nvPr/>
          </p:nvGrpSpPr>
          <p:grpSpPr>
            <a:xfrm>
              <a:off x="7177087" y="1923733"/>
              <a:ext cx="1708150" cy="1152648"/>
              <a:chOff x="7177087" y="1923733"/>
              <a:chExt cx="1708150" cy="1152648"/>
            </a:xfrm>
          </p:grpSpPr>
          <p:grpSp>
            <p:nvGrpSpPr>
              <p:cNvPr id="32" name="Group 31"/>
              <p:cNvGrpSpPr/>
              <p:nvPr/>
            </p:nvGrpSpPr>
            <p:grpSpPr>
              <a:xfrm>
                <a:off x="7286624" y="1923733"/>
                <a:ext cx="1571626" cy="1152648"/>
                <a:chOff x="7286624" y="1923733"/>
                <a:chExt cx="1571626" cy="1152648"/>
              </a:xfrm>
            </p:grpSpPr>
            <p:sp>
              <p:nvSpPr>
                <p:cNvPr id="197" name="Freeform 3448"/>
                <p:cNvSpPr>
                  <a:spLocks/>
                </p:cNvSpPr>
                <p:nvPr/>
              </p:nvSpPr>
              <p:spPr bwMode="auto">
                <a:xfrm>
                  <a:off x="7599362" y="1923733"/>
                  <a:ext cx="481013" cy="179387"/>
                </a:xfrm>
                <a:custGeom>
                  <a:avLst/>
                  <a:gdLst>
                    <a:gd name="T0" fmla="*/ 246 w 303"/>
                    <a:gd name="T1" fmla="*/ 85 h 113"/>
                    <a:gd name="T2" fmla="*/ 0 w 303"/>
                    <a:gd name="T3" fmla="*/ 85 h 113"/>
                    <a:gd name="T4" fmla="*/ 0 w 303"/>
                    <a:gd name="T5" fmla="*/ 29 h 113"/>
                    <a:gd name="T6" fmla="*/ 246 w 303"/>
                    <a:gd name="T7" fmla="*/ 29 h 113"/>
                    <a:gd name="T8" fmla="*/ 246 w 303"/>
                    <a:gd name="T9" fmla="*/ 0 h 113"/>
                    <a:gd name="T10" fmla="*/ 303 w 303"/>
                    <a:gd name="T11" fmla="*/ 56 h 113"/>
                    <a:gd name="T12" fmla="*/ 246 w 303"/>
                    <a:gd name="T13" fmla="*/ 113 h 113"/>
                    <a:gd name="T14" fmla="*/ 246 w 303"/>
                    <a:gd name="T15" fmla="*/ 85 h 113"/>
                    <a:gd name="T16" fmla="*/ 246 w 303"/>
                    <a:gd name="T17" fmla="*/ 85 h 113"/>
                    <a:gd name="T18" fmla="*/ 246 w 303"/>
                    <a:gd name="T19" fmla="*/ 8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113">
                      <a:moveTo>
                        <a:pt x="246" y="85"/>
                      </a:moveTo>
                      <a:lnTo>
                        <a:pt x="0" y="85"/>
                      </a:lnTo>
                      <a:lnTo>
                        <a:pt x="0" y="29"/>
                      </a:lnTo>
                      <a:lnTo>
                        <a:pt x="246" y="29"/>
                      </a:lnTo>
                      <a:lnTo>
                        <a:pt x="246" y="0"/>
                      </a:lnTo>
                      <a:lnTo>
                        <a:pt x="303" y="56"/>
                      </a:lnTo>
                      <a:lnTo>
                        <a:pt x="246" y="113"/>
                      </a:lnTo>
                      <a:lnTo>
                        <a:pt x="246" y="85"/>
                      </a:lnTo>
                      <a:lnTo>
                        <a:pt x="246" y="85"/>
                      </a:lnTo>
                      <a:lnTo>
                        <a:pt x="246" y="85"/>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198" name="Rectangle 3449"/>
                <p:cNvSpPr>
                  <a:spLocks noChangeArrowheads="1"/>
                </p:cNvSpPr>
                <p:nvPr/>
              </p:nvSpPr>
              <p:spPr bwMode="auto">
                <a:xfrm>
                  <a:off x="7286624" y="2577783"/>
                  <a:ext cx="1571626" cy="49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lnSpc>
                      <a:spcPct val="120000"/>
                    </a:lnSpc>
                  </a:pPr>
                  <a:r>
                    <a:rPr lang="en-US" altLang="en-US" sz="882" dirty="0">
                      <a:solidFill>
                        <a:srgbClr val="002050"/>
                      </a:solidFill>
                      <a:latin typeface="Segoe UI" panose="020B0502040204020203" pitchFamily="34" charset="0"/>
                    </a:rPr>
                    <a:t>… for companies that try</a:t>
                  </a:r>
                  <a:r>
                    <a:rPr lang="en-US" altLang="en-US" sz="882" spc="-39" dirty="0">
                      <a:solidFill>
                        <a:srgbClr val="002050"/>
                      </a:solidFill>
                      <a:latin typeface="Segoe UI" panose="020B0502040204020203" pitchFamily="34" charset="0"/>
                    </a:rPr>
                    <a:t> to adapt their existing</a:t>
                  </a:r>
                  <a:r>
                    <a:rPr lang="en-US" altLang="en-US" sz="882" dirty="0">
                      <a:solidFill>
                        <a:srgbClr val="002050"/>
                      </a:solidFill>
                      <a:latin typeface="Segoe UI" panose="020B0502040204020203" pitchFamily="34" charset="0"/>
                    </a:rPr>
                    <a:t> </a:t>
                  </a:r>
                  <a:r>
                    <a:rPr lang="en-US" altLang="en-US" sz="882" spc="-39" dirty="0">
                      <a:solidFill>
                        <a:srgbClr val="002050"/>
                      </a:solidFill>
                      <a:latin typeface="Segoe UI" panose="020B0502040204020203" pitchFamily="34" charset="0"/>
                    </a:rPr>
                    <a:t>tools </a:t>
                  </a:r>
                  <a:r>
                    <a:rPr lang="en-US" altLang="en-US" sz="882" dirty="0">
                      <a:solidFill>
                        <a:srgbClr val="002050"/>
                      </a:solidFill>
                      <a:latin typeface="Segoe UI" panose="020B0502040204020203" pitchFamily="34" charset="0"/>
                    </a:rPr>
                    <a:t>for </a:t>
                  </a:r>
                  <a:r>
                    <a:rPr lang="en-US" altLang="en-US" sz="882" b="1" dirty="0">
                      <a:solidFill>
                        <a:srgbClr val="002050"/>
                      </a:solidFill>
                      <a:latin typeface="Segoe UI" panose="020B0502040204020203" pitchFamily="34" charset="0"/>
                    </a:rPr>
                    <a:t>DevOps practices</a:t>
                  </a:r>
                  <a:endParaRPr lang="en-US" altLang="en-US" sz="1765" b="1" dirty="0">
                    <a:solidFill>
                      <a:srgbClr val="505050"/>
                    </a:solidFill>
                    <a:latin typeface="Segoe UI" panose="020B0502040204020203" pitchFamily="34" charset="0"/>
                  </a:endParaRPr>
                </a:p>
              </p:txBody>
            </p:sp>
            <p:sp>
              <p:nvSpPr>
                <p:cNvPr id="199" name="Freeform 3455"/>
                <p:cNvSpPr>
                  <a:spLocks/>
                </p:cNvSpPr>
                <p:nvPr/>
              </p:nvSpPr>
              <p:spPr bwMode="auto">
                <a:xfrm>
                  <a:off x="7413624" y="2090421"/>
                  <a:ext cx="760413" cy="242887"/>
                </a:xfrm>
                <a:custGeom>
                  <a:avLst/>
                  <a:gdLst>
                    <a:gd name="T0" fmla="*/ 406 w 479"/>
                    <a:gd name="T1" fmla="*/ 114 h 153"/>
                    <a:gd name="T2" fmla="*/ 0 w 479"/>
                    <a:gd name="T3" fmla="*/ 114 h 153"/>
                    <a:gd name="T4" fmla="*/ 0 w 479"/>
                    <a:gd name="T5" fmla="*/ 38 h 153"/>
                    <a:gd name="T6" fmla="*/ 406 w 479"/>
                    <a:gd name="T7" fmla="*/ 38 h 153"/>
                    <a:gd name="T8" fmla="*/ 406 w 479"/>
                    <a:gd name="T9" fmla="*/ 0 h 153"/>
                    <a:gd name="T10" fmla="*/ 479 w 479"/>
                    <a:gd name="T11" fmla="*/ 77 h 153"/>
                    <a:gd name="T12" fmla="*/ 406 w 479"/>
                    <a:gd name="T13" fmla="*/ 153 h 153"/>
                    <a:gd name="T14" fmla="*/ 406 w 479"/>
                    <a:gd name="T15" fmla="*/ 114 h 153"/>
                    <a:gd name="T16" fmla="*/ 406 w 479"/>
                    <a:gd name="T17" fmla="*/ 114 h 153"/>
                    <a:gd name="T18" fmla="*/ 406 w 479"/>
                    <a:gd name="T19" fmla="*/ 1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153">
                      <a:moveTo>
                        <a:pt x="406" y="114"/>
                      </a:moveTo>
                      <a:lnTo>
                        <a:pt x="0" y="114"/>
                      </a:lnTo>
                      <a:lnTo>
                        <a:pt x="0" y="38"/>
                      </a:lnTo>
                      <a:lnTo>
                        <a:pt x="406" y="38"/>
                      </a:lnTo>
                      <a:lnTo>
                        <a:pt x="406" y="0"/>
                      </a:lnTo>
                      <a:lnTo>
                        <a:pt x="479" y="77"/>
                      </a:lnTo>
                      <a:lnTo>
                        <a:pt x="406" y="153"/>
                      </a:lnTo>
                      <a:lnTo>
                        <a:pt x="406" y="114"/>
                      </a:lnTo>
                      <a:lnTo>
                        <a:pt x="406" y="114"/>
                      </a:lnTo>
                      <a:lnTo>
                        <a:pt x="406" y="114"/>
                      </a:lnTo>
                      <a:close/>
                    </a:path>
                  </a:pathLst>
                </a:custGeom>
                <a:solidFill>
                  <a:srgbClr val="5859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200" name="Freeform 3456"/>
                <p:cNvSpPr>
                  <a:spLocks/>
                </p:cNvSpPr>
                <p:nvPr/>
              </p:nvSpPr>
              <p:spPr bwMode="auto">
                <a:xfrm>
                  <a:off x="7327899" y="1985646"/>
                  <a:ext cx="630238" cy="234950"/>
                </a:xfrm>
                <a:custGeom>
                  <a:avLst/>
                  <a:gdLst>
                    <a:gd name="T0" fmla="*/ 323 w 397"/>
                    <a:gd name="T1" fmla="*/ 111 h 148"/>
                    <a:gd name="T2" fmla="*/ 0 w 397"/>
                    <a:gd name="T3" fmla="*/ 112 h 148"/>
                    <a:gd name="T4" fmla="*/ 0 w 397"/>
                    <a:gd name="T5" fmla="*/ 38 h 148"/>
                    <a:gd name="T6" fmla="*/ 323 w 397"/>
                    <a:gd name="T7" fmla="*/ 36 h 148"/>
                    <a:gd name="T8" fmla="*/ 323 w 397"/>
                    <a:gd name="T9" fmla="*/ 0 h 148"/>
                    <a:gd name="T10" fmla="*/ 397 w 397"/>
                    <a:gd name="T11" fmla="*/ 73 h 148"/>
                    <a:gd name="T12" fmla="*/ 323 w 397"/>
                    <a:gd name="T13" fmla="*/ 148 h 148"/>
                    <a:gd name="T14" fmla="*/ 323 w 397"/>
                    <a:gd name="T15" fmla="*/ 111 h 148"/>
                    <a:gd name="T16" fmla="*/ 323 w 397"/>
                    <a:gd name="T17" fmla="*/ 111 h 148"/>
                    <a:gd name="T18" fmla="*/ 323 w 397"/>
                    <a:gd name="T19" fmla="*/ 11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7" h="148">
                      <a:moveTo>
                        <a:pt x="323" y="111"/>
                      </a:moveTo>
                      <a:lnTo>
                        <a:pt x="0" y="112"/>
                      </a:lnTo>
                      <a:lnTo>
                        <a:pt x="0" y="38"/>
                      </a:lnTo>
                      <a:lnTo>
                        <a:pt x="323" y="36"/>
                      </a:lnTo>
                      <a:lnTo>
                        <a:pt x="323" y="0"/>
                      </a:lnTo>
                      <a:lnTo>
                        <a:pt x="397" y="73"/>
                      </a:lnTo>
                      <a:lnTo>
                        <a:pt x="323" y="148"/>
                      </a:lnTo>
                      <a:lnTo>
                        <a:pt x="323" y="111"/>
                      </a:lnTo>
                      <a:lnTo>
                        <a:pt x="323" y="111"/>
                      </a:lnTo>
                      <a:lnTo>
                        <a:pt x="323" y="111"/>
                      </a:lnTo>
                      <a:close/>
                    </a:path>
                  </a:pathLst>
                </a:custGeom>
                <a:solidFill>
                  <a:srgbClr val="7FBA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sp>
            <p:nvSpPr>
              <p:cNvPr id="201" name="Freeform 3457"/>
              <p:cNvSpPr>
                <a:spLocks/>
              </p:cNvSpPr>
              <p:nvPr/>
            </p:nvSpPr>
            <p:spPr bwMode="auto">
              <a:xfrm>
                <a:off x="7177087" y="2076133"/>
                <a:ext cx="1708150" cy="561975"/>
              </a:xfrm>
              <a:custGeom>
                <a:avLst/>
                <a:gdLst>
                  <a:gd name="T0" fmla="*/ 897 w 1076"/>
                  <a:gd name="T1" fmla="*/ 354 h 354"/>
                  <a:gd name="T2" fmla="*/ 1076 w 1076"/>
                  <a:gd name="T3" fmla="*/ 176 h 354"/>
                  <a:gd name="T4" fmla="*/ 901 w 1076"/>
                  <a:gd name="T5" fmla="*/ 0 h 354"/>
                  <a:gd name="T6" fmla="*/ 897 w 1076"/>
                  <a:gd name="T7" fmla="*/ 0 h 354"/>
                  <a:gd name="T8" fmla="*/ 897 w 1076"/>
                  <a:gd name="T9" fmla="*/ 84 h 354"/>
                  <a:gd name="T10" fmla="*/ 0 w 1076"/>
                  <a:gd name="T11" fmla="*/ 84 h 354"/>
                  <a:gd name="T12" fmla="*/ 0 w 1076"/>
                  <a:gd name="T13" fmla="*/ 266 h 354"/>
                  <a:gd name="T14" fmla="*/ 897 w 1076"/>
                  <a:gd name="T15" fmla="*/ 266 h 354"/>
                  <a:gd name="T16" fmla="*/ 897 w 1076"/>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6" h="354">
                    <a:moveTo>
                      <a:pt x="897" y="354"/>
                    </a:moveTo>
                    <a:lnTo>
                      <a:pt x="1076" y="176"/>
                    </a:lnTo>
                    <a:lnTo>
                      <a:pt x="901" y="0"/>
                    </a:lnTo>
                    <a:lnTo>
                      <a:pt x="897" y="0"/>
                    </a:lnTo>
                    <a:lnTo>
                      <a:pt x="897" y="84"/>
                    </a:lnTo>
                    <a:lnTo>
                      <a:pt x="0" y="84"/>
                    </a:lnTo>
                    <a:lnTo>
                      <a:pt x="0" y="266"/>
                    </a:lnTo>
                    <a:lnTo>
                      <a:pt x="897" y="266"/>
                    </a:lnTo>
                    <a:lnTo>
                      <a:pt x="897" y="354"/>
                    </a:ln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grpSp>
        <p:sp>
          <p:nvSpPr>
            <p:cNvPr id="202" name="Rectangle 3458"/>
            <p:cNvSpPr>
              <a:spLocks noChangeArrowheads="1"/>
            </p:cNvSpPr>
            <p:nvPr/>
          </p:nvSpPr>
          <p:spPr bwMode="auto">
            <a:xfrm>
              <a:off x="7254876" y="2206308"/>
              <a:ext cx="2372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765" dirty="0">
                  <a:solidFill>
                    <a:srgbClr val="FFFFFF"/>
                  </a:solidFill>
                  <a:latin typeface="Segoe UI Light" panose="020B0502040204020203" pitchFamily="34" charset="0"/>
                </a:rPr>
                <a:t>80</a:t>
              </a:r>
              <a:endParaRPr lang="en-US" altLang="en-US" sz="1765" dirty="0">
                <a:solidFill>
                  <a:srgbClr val="505050"/>
                </a:solidFill>
                <a:latin typeface="Segoe UI" panose="020B0502040204020203" pitchFamily="34" charset="0"/>
              </a:endParaRPr>
            </a:p>
          </p:txBody>
        </p:sp>
        <p:sp>
          <p:nvSpPr>
            <p:cNvPr id="203" name="Rectangle 3459"/>
            <p:cNvSpPr>
              <a:spLocks noChangeArrowheads="1"/>
            </p:cNvSpPr>
            <p:nvPr/>
          </p:nvSpPr>
          <p:spPr bwMode="auto">
            <a:xfrm>
              <a:off x="7513636" y="2214563"/>
              <a:ext cx="14106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372" dirty="0">
                  <a:solidFill>
                    <a:srgbClr val="FFFFFF"/>
                  </a:solidFill>
                  <a:latin typeface="Segoe UI Light" panose="020B0502040204020203" pitchFamily="34" charset="0"/>
                </a:rPr>
                <a:t>%</a:t>
              </a:r>
              <a:endParaRPr lang="en-US" altLang="en-US" sz="1765" dirty="0">
                <a:solidFill>
                  <a:srgbClr val="505050"/>
                </a:solidFill>
                <a:latin typeface="Segoe UI" panose="020B0502040204020203" pitchFamily="34" charset="0"/>
              </a:endParaRPr>
            </a:p>
          </p:txBody>
        </p:sp>
        <p:sp>
          <p:nvSpPr>
            <p:cNvPr id="204" name="Rectangle 3460"/>
            <p:cNvSpPr>
              <a:spLocks noChangeArrowheads="1"/>
            </p:cNvSpPr>
            <p:nvPr/>
          </p:nvSpPr>
          <p:spPr bwMode="auto">
            <a:xfrm>
              <a:off x="7704044" y="2285142"/>
              <a:ext cx="665247"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FFFFFF"/>
                  </a:solidFill>
                  <a:latin typeface="Segoe UI" panose="020B0502040204020203" pitchFamily="34" charset="0"/>
                </a:rPr>
                <a:t>failure rate …</a:t>
              </a:r>
            </a:p>
          </p:txBody>
        </p:sp>
      </p:grpSp>
      <p:grpSp>
        <p:nvGrpSpPr>
          <p:cNvPr id="55" name="Group 54"/>
          <p:cNvGrpSpPr/>
          <p:nvPr/>
        </p:nvGrpSpPr>
        <p:grpSpPr>
          <a:xfrm>
            <a:off x="6964407" y="3577442"/>
            <a:ext cx="1697915" cy="1560962"/>
            <a:chOff x="7132637" y="3878262"/>
            <a:chExt cx="1731962" cy="1592263"/>
          </a:xfrm>
        </p:grpSpPr>
        <p:sp>
          <p:nvSpPr>
            <p:cNvPr id="473" name="Freeform 3527"/>
            <p:cNvSpPr>
              <a:spLocks/>
            </p:cNvSpPr>
            <p:nvPr/>
          </p:nvSpPr>
          <p:spPr bwMode="auto">
            <a:xfrm>
              <a:off x="7569199" y="3878262"/>
              <a:ext cx="901700" cy="595312"/>
            </a:xfrm>
            <a:custGeom>
              <a:avLst/>
              <a:gdLst>
                <a:gd name="T0" fmla="*/ 368 w 437"/>
                <a:gd name="T1" fmla="*/ 126 h 288"/>
                <a:gd name="T2" fmla="*/ 368 w 437"/>
                <a:gd name="T3" fmla="*/ 122 h 288"/>
                <a:gd name="T4" fmla="*/ 247 w 437"/>
                <a:gd name="T5" fmla="*/ 0 h 288"/>
                <a:gd name="T6" fmla="*/ 147 w 437"/>
                <a:gd name="T7" fmla="*/ 56 h 288"/>
                <a:gd name="T8" fmla="*/ 114 w 437"/>
                <a:gd name="T9" fmla="*/ 47 h 288"/>
                <a:gd name="T10" fmla="*/ 75 w 437"/>
                <a:gd name="T11" fmla="*/ 58 h 288"/>
                <a:gd name="T12" fmla="*/ 44 w 437"/>
                <a:gd name="T13" fmla="*/ 113 h 288"/>
                <a:gd name="T14" fmla="*/ 0 w 437"/>
                <a:gd name="T15" fmla="*/ 193 h 288"/>
                <a:gd name="T16" fmla="*/ 86 w 437"/>
                <a:gd name="T17" fmla="*/ 288 h 288"/>
                <a:gd name="T18" fmla="*/ 95 w 437"/>
                <a:gd name="T19" fmla="*/ 288 h 288"/>
                <a:gd name="T20" fmla="*/ 106 w 437"/>
                <a:gd name="T21" fmla="*/ 288 h 288"/>
                <a:gd name="T22" fmla="*/ 302 w 437"/>
                <a:gd name="T23" fmla="*/ 288 h 288"/>
                <a:gd name="T24" fmla="*/ 306 w 437"/>
                <a:gd name="T25" fmla="*/ 288 h 288"/>
                <a:gd name="T26" fmla="*/ 311 w 437"/>
                <a:gd name="T27" fmla="*/ 288 h 288"/>
                <a:gd name="T28" fmla="*/ 324 w 437"/>
                <a:gd name="T29" fmla="*/ 288 h 288"/>
                <a:gd name="T30" fmla="*/ 357 w 437"/>
                <a:gd name="T31" fmla="*/ 288 h 288"/>
                <a:gd name="T32" fmla="*/ 437 w 437"/>
                <a:gd name="T33" fmla="*/ 208 h 288"/>
                <a:gd name="T34" fmla="*/ 368 w 437"/>
                <a:gd name="T3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288">
                  <a:moveTo>
                    <a:pt x="368" y="126"/>
                  </a:moveTo>
                  <a:cubicBezTo>
                    <a:pt x="368" y="122"/>
                    <a:pt x="368" y="122"/>
                    <a:pt x="368" y="122"/>
                  </a:cubicBezTo>
                  <a:cubicBezTo>
                    <a:pt x="368" y="56"/>
                    <a:pt x="313" y="0"/>
                    <a:pt x="247" y="0"/>
                  </a:cubicBezTo>
                  <a:cubicBezTo>
                    <a:pt x="205" y="0"/>
                    <a:pt x="167" y="23"/>
                    <a:pt x="147" y="56"/>
                  </a:cubicBezTo>
                  <a:cubicBezTo>
                    <a:pt x="136" y="49"/>
                    <a:pt x="125" y="47"/>
                    <a:pt x="114" y="47"/>
                  </a:cubicBezTo>
                  <a:cubicBezTo>
                    <a:pt x="99" y="47"/>
                    <a:pt x="86" y="49"/>
                    <a:pt x="75" y="58"/>
                  </a:cubicBezTo>
                  <a:cubicBezTo>
                    <a:pt x="57" y="69"/>
                    <a:pt x="44" y="91"/>
                    <a:pt x="44" y="113"/>
                  </a:cubicBezTo>
                  <a:cubicBezTo>
                    <a:pt x="17" y="131"/>
                    <a:pt x="0" y="162"/>
                    <a:pt x="0" y="193"/>
                  </a:cubicBezTo>
                  <a:cubicBezTo>
                    <a:pt x="0" y="243"/>
                    <a:pt x="37" y="283"/>
                    <a:pt x="86" y="288"/>
                  </a:cubicBezTo>
                  <a:cubicBezTo>
                    <a:pt x="88" y="288"/>
                    <a:pt x="92" y="288"/>
                    <a:pt x="95" y="288"/>
                  </a:cubicBezTo>
                  <a:cubicBezTo>
                    <a:pt x="99" y="288"/>
                    <a:pt x="101" y="288"/>
                    <a:pt x="106" y="288"/>
                  </a:cubicBezTo>
                  <a:cubicBezTo>
                    <a:pt x="150" y="288"/>
                    <a:pt x="253" y="288"/>
                    <a:pt x="302" y="288"/>
                  </a:cubicBezTo>
                  <a:cubicBezTo>
                    <a:pt x="302" y="288"/>
                    <a:pt x="304" y="288"/>
                    <a:pt x="306" y="288"/>
                  </a:cubicBezTo>
                  <a:cubicBezTo>
                    <a:pt x="311" y="288"/>
                    <a:pt x="311" y="288"/>
                    <a:pt x="311" y="288"/>
                  </a:cubicBezTo>
                  <a:cubicBezTo>
                    <a:pt x="313" y="288"/>
                    <a:pt x="320" y="288"/>
                    <a:pt x="324" y="288"/>
                  </a:cubicBezTo>
                  <a:cubicBezTo>
                    <a:pt x="357" y="288"/>
                    <a:pt x="357" y="288"/>
                    <a:pt x="357" y="288"/>
                  </a:cubicBezTo>
                  <a:cubicBezTo>
                    <a:pt x="401" y="288"/>
                    <a:pt x="437" y="252"/>
                    <a:pt x="437" y="208"/>
                  </a:cubicBezTo>
                  <a:cubicBezTo>
                    <a:pt x="437" y="166"/>
                    <a:pt x="406" y="133"/>
                    <a:pt x="368" y="126"/>
                  </a:cubicBezTo>
                  <a:close/>
                </a:path>
              </a:pathLst>
            </a:custGeom>
            <a:solidFill>
              <a:srgbClr val="002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74" name="Rectangle 3528"/>
            <p:cNvSpPr>
              <a:spLocks noChangeArrowheads="1"/>
            </p:cNvSpPr>
            <p:nvPr/>
          </p:nvSpPr>
          <p:spPr bwMode="auto">
            <a:xfrm>
              <a:off x="8061324" y="4216400"/>
              <a:ext cx="32380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176" b="1" dirty="0">
                  <a:solidFill>
                    <a:srgbClr val="FFFFFF"/>
                  </a:solidFill>
                  <a:latin typeface="Segoe UI Semibold" panose="020B0702040204020203" pitchFamily="34" charset="0"/>
                </a:rPr>
                <a:t>CIOs</a:t>
              </a:r>
              <a:endParaRPr lang="en-US" altLang="en-US" sz="1765" dirty="0">
                <a:solidFill>
                  <a:srgbClr val="505050"/>
                </a:solidFill>
                <a:latin typeface="Segoe UI" panose="020B0502040204020203" pitchFamily="34" charset="0"/>
              </a:endParaRPr>
            </a:p>
          </p:txBody>
        </p:sp>
        <p:sp>
          <p:nvSpPr>
            <p:cNvPr id="475" name="Rectangle 3529"/>
            <p:cNvSpPr>
              <a:spLocks noChangeArrowheads="1"/>
            </p:cNvSpPr>
            <p:nvPr/>
          </p:nvSpPr>
          <p:spPr bwMode="auto">
            <a:xfrm>
              <a:off x="7732349" y="4001313"/>
              <a:ext cx="23403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765" dirty="0">
                  <a:solidFill>
                    <a:srgbClr val="FFFFFF"/>
                  </a:solidFill>
                  <a:latin typeface="Segoe UI Light" panose="020B0502040204020203" pitchFamily="34" charset="0"/>
                </a:rPr>
                <a:t>70</a:t>
              </a:r>
              <a:endParaRPr lang="en-US" altLang="en-US" sz="1765" dirty="0">
                <a:solidFill>
                  <a:srgbClr val="505050"/>
                </a:solidFill>
                <a:latin typeface="Segoe UI" panose="020B0502040204020203" pitchFamily="34" charset="0"/>
              </a:endParaRPr>
            </a:p>
          </p:txBody>
        </p:sp>
        <p:sp>
          <p:nvSpPr>
            <p:cNvPr id="476" name="Rectangle 3530"/>
            <p:cNvSpPr>
              <a:spLocks noChangeArrowheads="1"/>
            </p:cNvSpPr>
            <p:nvPr/>
          </p:nvSpPr>
          <p:spPr bwMode="auto">
            <a:xfrm>
              <a:off x="8005503" y="3950999"/>
              <a:ext cx="190758"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1863" dirty="0">
                  <a:solidFill>
                    <a:srgbClr val="FFFFFF"/>
                  </a:solidFill>
                  <a:latin typeface="Segoe UI Light" panose="020B0502040204020203" pitchFamily="34" charset="0"/>
                </a:rPr>
                <a:t>%</a:t>
              </a:r>
              <a:endParaRPr lang="en-US" altLang="en-US" sz="1765" dirty="0">
                <a:solidFill>
                  <a:srgbClr val="505050"/>
                </a:solidFill>
                <a:latin typeface="Segoe UI" panose="020B0502040204020203" pitchFamily="34" charset="0"/>
              </a:endParaRPr>
            </a:p>
          </p:txBody>
        </p:sp>
        <p:sp>
          <p:nvSpPr>
            <p:cNvPr id="477" name="Rectangle 3531"/>
            <p:cNvSpPr>
              <a:spLocks noChangeArrowheads="1"/>
            </p:cNvSpPr>
            <p:nvPr/>
          </p:nvSpPr>
          <p:spPr bwMode="auto">
            <a:xfrm>
              <a:off x="7132637" y="4981575"/>
              <a:ext cx="5033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896386"/>
              <a:r>
                <a:rPr lang="en-US" altLang="en-US" sz="882" dirty="0">
                  <a:solidFill>
                    <a:srgbClr val="002050"/>
                  </a:solidFill>
                  <a:latin typeface="Segoe UI" panose="020B0502040204020203" pitchFamily="34" charset="0"/>
                </a:rPr>
                <a:t>to </a:t>
              </a:r>
              <a:r>
                <a:rPr lang="en-US" altLang="en-US" sz="882" b="1" dirty="0">
                  <a:solidFill>
                    <a:srgbClr val="002050"/>
                  </a:solidFill>
                  <a:latin typeface="Segoe UI" panose="020B0502040204020203" pitchFamily="34" charset="0"/>
                </a:rPr>
                <a:t>reduce</a:t>
              </a:r>
              <a:br>
                <a:rPr lang="en-US" altLang="en-US" sz="882" b="1"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IT costs</a:t>
              </a:r>
              <a:endParaRPr lang="en-US" altLang="en-US" sz="1765" b="1" dirty="0">
                <a:solidFill>
                  <a:srgbClr val="505050"/>
                </a:solidFill>
                <a:latin typeface="Segoe UI" panose="020B0502040204020203" pitchFamily="34" charset="0"/>
              </a:endParaRPr>
            </a:p>
          </p:txBody>
        </p:sp>
        <p:sp>
          <p:nvSpPr>
            <p:cNvPr id="478" name="Rectangle 3535"/>
            <p:cNvSpPr>
              <a:spLocks noChangeArrowheads="1"/>
            </p:cNvSpPr>
            <p:nvPr/>
          </p:nvSpPr>
          <p:spPr bwMode="auto">
            <a:xfrm>
              <a:off x="7193170" y="4548187"/>
              <a:ext cx="444032"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896386"/>
              <a:r>
                <a:rPr lang="en-US" altLang="en-US" sz="882" dirty="0">
                  <a:solidFill>
                    <a:srgbClr val="002050"/>
                  </a:solidFill>
                  <a:latin typeface="Segoe UI" panose="020B0502040204020203" pitchFamily="34" charset="0"/>
                </a:rPr>
                <a:t>Would</a:t>
              </a:r>
              <a:br>
                <a:rPr lang="en-US" altLang="en-US" sz="882"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increase</a:t>
              </a:r>
              <a:br>
                <a:rPr lang="en-US" altLang="en-US" sz="882" b="1"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risk</a:t>
              </a:r>
              <a:endParaRPr lang="en-US" altLang="en-US" sz="1765" b="1" dirty="0">
                <a:solidFill>
                  <a:srgbClr val="505050"/>
                </a:solidFill>
                <a:latin typeface="Segoe UI" panose="020B0502040204020203" pitchFamily="34" charset="0"/>
              </a:endParaRPr>
            </a:p>
          </p:txBody>
        </p:sp>
        <p:sp>
          <p:nvSpPr>
            <p:cNvPr id="479" name="Freeform 3608"/>
            <p:cNvSpPr>
              <a:spLocks/>
            </p:cNvSpPr>
            <p:nvPr/>
          </p:nvSpPr>
          <p:spPr bwMode="auto">
            <a:xfrm>
              <a:off x="7640637" y="4298950"/>
              <a:ext cx="238125" cy="539750"/>
            </a:xfrm>
            <a:custGeom>
              <a:avLst/>
              <a:gdLst>
                <a:gd name="T0" fmla="*/ 112 w 150"/>
                <a:gd name="T1" fmla="*/ 75 h 340"/>
                <a:gd name="T2" fmla="*/ 112 w 150"/>
                <a:gd name="T3" fmla="*/ 340 h 340"/>
                <a:gd name="T4" fmla="*/ 38 w 150"/>
                <a:gd name="T5" fmla="*/ 340 h 340"/>
                <a:gd name="T6" fmla="*/ 38 w 150"/>
                <a:gd name="T7" fmla="*/ 75 h 340"/>
                <a:gd name="T8" fmla="*/ 0 w 150"/>
                <a:gd name="T9" fmla="*/ 75 h 340"/>
                <a:gd name="T10" fmla="*/ 74 w 150"/>
                <a:gd name="T11" fmla="*/ 0 h 340"/>
                <a:gd name="T12" fmla="*/ 150 w 150"/>
                <a:gd name="T13" fmla="*/ 75 h 340"/>
                <a:gd name="T14" fmla="*/ 112 w 150"/>
                <a:gd name="T15" fmla="*/ 75 h 340"/>
                <a:gd name="T16" fmla="*/ 112 w 150"/>
                <a:gd name="T17" fmla="*/ 75 h 340"/>
                <a:gd name="T18" fmla="*/ 112 w 150"/>
                <a:gd name="T19" fmla="*/ 7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340">
                  <a:moveTo>
                    <a:pt x="112" y="75"/>
                  </a:moveTo>
                  <a:lnTo>
                    <a:pt x="112" y="340"/>
                  </a:lnTo>
                  <a:lnTo>
                    <a:pt x="38" y="340"/>
                  </a:lnTo>
                  <a:lnTo>
                    <a:pt x="38" y="75"/>
                  </a:lnTo>
                  <a:lnTo>
                    <a:pt x="0" y="75"/>
                  </a:lnTo>
                  <a:lnTo>
                    <a:pt x="74" y="0"/>
                  </a:lnTo>
                  <a:lnTo>
                    <a:pt x="150" y="75"/>
                  </a:lnTo>
                  <a:lnTo>
                    <a:pt x="112" y="75"/>
                  </a:lnTo>
                  <a:lnTo>
                    <a:pt x="112" y="75"/>
                  </a:lnTo>
                  <a:lnTo>
                    <a:pt x="112" y="75"/>
                  </a:lnTo>
                  <a:close/>
                </a:path>
              </a:pathLst>
            </a:custGeom>
            <a:solidFill>
              <a:srgbClr val="00BCF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80" name="Freeform 3609"/>
            <p:cNvSpPr>
              <a:spLocks/>
            </p:cNvSpPr>
            <p:nvPr/>
          </p:nvSpPr>
          <p:spPr bwMode="auto">
            <a:xfrm>
              <a:off x="7640637" y="4838700"/>
              <a:ext cx="238125" cy="631825"/>
            </a:xfrm>
            <a:custGeom>
              <a:avLst/>
              <a:gdLst>
                <a:gd name="T0" fmla="*/ 112 w 150"/>
                <a:gd name="T1" fmla="*/ 324 h 398"/>
                <a:gd name="T2" fmla="*/ 112 w 150"/>
                <a:gd name="T3" fmla="*/ 0 h 398"/>
                <a:gd name="T4" fmla="*/ 38 w 150"/>
                <a:gd name="T5" fmla="*/ 0 h 398"/>
                <a:gd name="T6" fmla="*/ 38 w 150"/>
                <a:gd name="T7" fmla="*/ 324 h 398"/>
                <a:gd name="T8" fmla="*/ 0 w 150"/>
                <a:gd name="T9" fmla="*/ 324 h 398"/>
                <a:gd name="T10" fmla="*/ 74 w 150"/>
                <a:gd name="T11" fmla="*/ 398 h 398"/>
                <a:gd name="T12" fmla="*/ 150 w 150"/>
                <a:gd name="T13" fmla="*/ 324 h 398"/>
                <a:gd name="T14" fmla="*/ 112 w 150"/>
                <a:gd name="T15" fmla="*/ 324 h 398"/>
                <a:gd name="T16" fmla="*/ 112 w 150"/>
                <a:gd name="T17" fmla="*/ 324 h 398"/>
                <a:gd name="T18" fmla="*/ 112 w 150"/>
                <a:gd name="T19" fmla="*/ 32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398">
                  <a:moveTo>
                    <a:pt x="112" y="324"/>
                  </a:moveTo>
                  <a:lnTo>
                    <a:pt x="112" y="0"/>
                  </a:lnTo>
                  <a:lnTo>
                    <a:pt x="38" y="0"/>
                  </a:lnTo>
                  <a:lnTo>
                    <a:pt x="38" y="324"/>
                  </a:lnTo>
                  <a:lnTo>
                    <a:pt x="0" y="324"/>
                  </a:lnTo>
                  <a:lnTo>
                    <a:pt x="74" y="398"/>
                  </a:lnTo>
                  <a:lnTo>
                    <a:pt x="150" y="324"/>
                  </a:lnTo>
                  <a:lnTo>
                    <a:pt x="112" y="324"/>
                  </a:lnTo>
                  <a:lnTo>
                    <a:pt x="112" y="324"/>
                  </a:lnTo>
                  <a:lnTo>
                    <a:pt x="112" y="324"/>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81" name="Rectangle 3610"/>
            <p:cNvSpPr>
              <a:spLocks noChangeArrowheads="1"/>
            </p:cNvSpPr>
            <p:nvPr/>
          </p:nvSpPr>
          <p:spPr bwMode="auto">
            <a:xfrm>
              <a:off x="7891461" y="4981575"/>
              <a:ext cx="8319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002050"/>
                  </a:solidFill>
                  <a:latin typeface="Segoe UI" panose="020B0502040204020203" pitchFamily="34" charset="0"/>
                </a:rPr>
                <a:t>and </a:t>
              </a:r>
              <a:r>
                <a:rPr lang="en-US" altLang="en-US" sz="882" b="1" dirty="0">
                  <a:solidFill>
                    <a:srgbClr val="002050"/>
                  </a:solidFill>
                  <a:latin typeface="Segoe UI" panose="020B0502040204020203" pitchFamily="34" charset="0"/>
                </a:rPr>
                <a:t>accelerate</a:t>
              </a:r>
              <a:br>
                <a:rPr lang="en-US" altLang="en-US" sz="882" b="1" dirty="0">
                  <a:solidFill>
                    <a:srgbClr val="002050"/>
                  </a:solidFill>
                  <a:latin typeface="Segoe UI" panose="020B0502040204020203" pitchFamily="34" charset="0"/>
                </a:rPr>
              </a:br>
              <a:r>
                <a:rPr lang="en-US" altLang="en-US" sz="882" b="1" dirty="0">
                  <a:solidFill>
                    <a:srgbClr val="002050"/>
                  </a:solidFill>
                  <a:latin typeface="Segoe UI" panose="020B0502040204020203" pitchFamily="34" charset="0"/>
                </a:rPr>
                <a:t>business agility</a:t>
              </a:r>
            </a:p>
          </p:txBody>
        </p:sp>
        <p:sp>
          <p:nvSpPr>
            <p:cNvPr id="482" name="Freeform 3613"/>
            <p:cNvSpPr>
              <a:spLocks/>
            </p:cNvSpPr>
            <p:nvPr/>
          </p:nvSpPr>
          <p:spPr bwMode="auto">
            <a:xfrm>
              <a:off x="7897811" y="4783138"/>
              <a:ext cx="966788" cy="238125"/>
            </a:xfrm>
            <a:custGeom>
              <a:avLst/>
              <a:gdLst>
                <a:gd name="T0" fmla="*/ 535 w 609"/>
                <a:gd name="T1" fmla="*/ 38 h 150"/>
                <a:gd name="T2" fmla="*/ 0 w 609"/>
                <a:gd name="T3" fmla="*/ 38 h 150"/>
                <a:gd name="T4" fmla="*/ 0 w 609"/>
                <a:gd name="T5" fmla="*/ 112 h 150"/>
                <a:gd name="T6" fmla="*/ 535 w 609"/>
                <a:gd name="T7" fmla="*/ 112 h 150"/>
                <a:gd name="T8" fmla="*/ 535 w 609"/>
                <a:gd name="T9" fmla="*/ 150 h 150"/>
                <a:gd name="T10" fmla="*/ 609 w 609"/>
                <a:gd name="T11" fmla="*/ 76 h 150"/>
                <a:gd name="T12" fmla="*/ 535 w 609"/>
                <a:gd name="T13" fmla="*/ 0 h 150"/>
                <a:gd name="T14" fmla="*/ 535 w 609"/>
                <a:gd name="T15" fmla="*/ 38 h 150"/>
                <a:gd name="T16" fmla="*/ 535 w 609"/>
                <a:gd name="T17" fmla="*/ 38 h 150"/>
                <a:gd name="T18" fmla="*/ 535 w 609"/>
                <a:gd name="T19" fmla="*/ 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9" h="150">
                  <a:moveTo>
                    <a:pt x="535" y="38"/>
                  </a:moveTo>
                  <a:lnTo>
                    <a:pt x="0" y="38"/>
                  </a:lnTo>
                  <a:lnTo>
                    <a:pt x="0" y="112"/>
                  </a:lnTo>
                  <a:lnTo>
                    <a:pt x="535" y="112"/>
                  </a:lnTo>
                  <a:lnTo>
                    <a:pt x="535" y="150"/>
                  </a:lnTo>
                  <a:lnTo>
                    <a:pt x="609" y="76"/>
                  </a:lnTo>
                  <a:lnTo>
                    <a:pt x="535" y="0"/>
                  </a:lnTo>
                  <a:lnTo>
                    <a:pt x="535" y="38"/>
                  </a:lnTo>
                  <a:lnTo>
                    <a:pt x="535" y="38"/>
                  </a:lnTo>
                  <a:lnTo>
                    <a:pt x="535" y="38"/>
                  </a:lnTo>
                  <a:close/>
                </a:path>
              </a:pathLst>
            </a:custGeom>
            <a:solidFill>
              <a:srgbClr val="176C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1066669">
                <a:defRPr/>
              </a:pPr>
              <a:endParaRPr lang="en-US" sz="2157" kern="0">
                <a:solidFill>
                  <a:srgbClr val="505050"/>
                </a:solidFill>
              </a:endParaRPr>
            </a:p>
          </p:txBody>
        </p:sp>
        <p:sp>
          <p:nvSpPr>
            <p:cNvPr id="483" name="Rectangle 3778"/>
            <p:cNvSpPr>
              <a:spLocks noChangeArrowheads="1"/>
            </p:cNvSpPr>
            <p:nvPr/>
          </p:nvSpPr>
          <p:spPr bwMode="auto">
            <a:xfrm>
              <a:off x="7918449" y="4256088"/>
              <a:ext cx="67326"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FFFFFF"/>
                  </a:solidFill>
                  <a:latin typeface="Segoe UI" panose="020B0502040204020203" pitchFamily="34" charset="0"/>
                </a:rPr>
                <a:t>o</a:t>
              </a:r>
              <a:endParaRPr lang="en-US" altLang="en-US" sz="1765" dirty="0">
                <a:solidFill>
                  <a:srgbClr val="505050"/>
                </a:solidFill>
                <a:latin typeface="Segoe UI" panose="020B0502040204020203" pitchFamily="34" charset="0"/>
              </a:endParaRPr>
            </a:p>
          </p:txBody>
        </p:sp>
        <p:sp>
          <p:nvSpPr>
            <p:cNvPr id="484" name="Rectangle 3779"/>
            <p:cNvSpPr>
              <a:spLocks noChangeArrowheads="1"/>
            </p:cNvSpPr>
            <p:nvPr/>
          </p:nvSpPr>
          <p:spPr bwMode="auto">
            <a:xfrm>
              <a:off x="7983537" y="4256088"/>
              <a:ext cx="35973" cy="138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896386"/>
              <a:r>
                <a:rPr lang="en-US" altLang="en-US" sz="882" dirty="0">
                  <a:solidFill>
                    <a:srgbClr val="FFFFFF"/>
                  </a:solidFill>
                  <a:latin typeface="Segoe UI" panose="020B0502040204020203" pitchFamily="34" charset="0"/>
                </a:rPr>
                <a:t>f</a:t>
              </a:r>
              <a:endParaRPr lang="en-US" altLang="en-US" sz="1765" dirty="0">
                <a:solidFill>
                  <a:srgbClr val="505050"/>
                </a:solidFill>
                <a:latin typeface="Segoe UI" panose="020B0502040204020203" pitchFamily="34" charset="0"/>
              </a:endParaRPr>
            </a:p>
          </p:txBody>
        </p:sp>
      </p:grpSp>
    </p:spTree>
    <p:extLst>
      <p:ext uri="{BB962C8B-B14F-4D97-AF65-F5344CB8AC3E}">
        <p14:creationId xmlns:p14="http://schemas.microsoft.com/office/powerpoint/2010/main" val="27197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1000"/>
                                        <p:tgtEl>
                                          <p:spTgt spid="29"/>
                                        </p:tgtEl>
                                      </p:cBhvr>
                                    </p:animEffect>
                                  </p:childTnLst>
                                </p:cTn>
                              </p:par>
                            </p:childTnLst>
                          </p:cTn>
                        </p:par>
                        <p:par>
                          <p:cTn id="25" fill="hold">
                            <p:stCondLst>
                              <p:cond delay="2000"/>
                            </p:stCondLst>
                            <p:childTnLst>
                              <p:par>
                                <p:cTn id="26" presetID="12" presetClass="entr" presetSubtype="1" fill="hold" grpId="0" nodeType="afterEffect">
                                  <p:stCondLst>
                                    <p:cond delay="0"/>
                                  </p:stCondLst>
                                  <p:childTnLst>
                                    <p:set>
                                      <p:cBhvr>
                                        <p:cTn id="27" dur="1" fill="hold">
                                          <p:stCondLst>
                                            <p:cond delay="0"/>
                                          </p:stCondLst>
                                        </p:cTn>
                                        <p:tgtEl>
                                          <p:spTgt spid="266"/>
                                        </p:tgtEl>
                                        <p:attrNameLst>
                                          <p:attrName>style.visibility</p:attrName>
                                        </p:attrNameLst>
                                      </p:cBhvr>
                                      <p:to>
                                        <p:strVal val="visible"/>
                                      </p:to>
                                    </p:set>
                                    <p:anim calcmode="lin" valueType="num">
                                      <p:cBhvr additive="base">
                                        <p:cTn id="28" dur="500"/>
                                        <p:tgtEl>
                                          <p:spTgt spid="266"/>
                                        </p:tgtEl>
                                        <p:attrNameLst>
                                          <p:attrName>ppt_y</p:attrName>
                                        </p:attrNameLst>
                                      </p:cBhvr>
                                      <p:tavLst>
                                        <p:tav tm="0">
                                          <p:val>
                                            <p:strVal val="#ppt_y-#ppt_h*1.125000"/>
                                          </p:val>
                                        </p:tav>
                                        <p:tav tm="100000">
                                          <p:val>
                                            <p:strVal val="#ppt_y"/>
                                          </p:val>
                                        </p:tav>
                                      </p:tavLst>
                                    </p:anim>
                                    <p:animEffect transition="in" filter="wipe(down)">
                                      <p:cBhvr>
                                        <p:cTn id="29" dur="500"/>
                                        <p:tgtEl>
                                          <p:spTgt spid="266"/>
                                        </p:tgtEl>
                                      </p:cBhvr>
                                    </p:animEffect>
                                  </p:childTnLst>
                                </p:cTn>
                              </p:par>
                            </p:childTnLst>
                          </p:cTn>
                        </p:par>
                        <p:par>
                          <p:cTn id="30" fill="hold">
                            <p:stCondLst>
                              <p:cond delay="2500"/>
                            </p:stCondLst>
                            <p:childTnLst>
                              <p:par>
                                <p:cTn id="31" presetID="12" presetClass="entr" presetSubtype="1" fill="hold" grpId="0" nodeType="afterEffect">
                                  <p:stCondLst>
                                    <p:cond delay="0"/>
                                  </p:stCondLst>
                                  <p:childTnLst>
                                    <p:set>
                                      <p:cBhvr>
                                        <p:cTn id="32" dur="1" fill="hold">
                                          <p:stCondLst>
                                            <p:cond delay="0"/>
                                          </p:stCondLst>
                                        </p:cTn>
                                        <p:tgtEl>
                                          <p:spTgt spid="191"/>
                                        </p:tgtEl>
                                        <p:attrNameLst>
                                          <p:attrName>style.visibility</p:attrName>
                                        </p:attrNameLst>
                                      </p:cBhvr>
                                      <p:to>
                                        <p:strVal val="visible"/>
                                      </p:to>
                                    </p:set>
                                    <p:anim calcmode="lin" valueType="num">
                                      <p:cBhvr additive="base">
                                        <p:cTn id="33" dur="500"/>
                                        <p:tgtEl>
                                          <p:spTgt spid="191"/>
                                        </p:tgtEl>
                                        <p:attrNameLst>
                                          <p:attrName>ppt_y</p:attrName>
                                        </p:attrNameLst>
                                      </p:cBhvr>
                                      <p:tavLst>
                                        <p:tav tm="0">
                                          <p:val>
                                            <p:strVal val="#ppt_y-#ppt_h*1.125000"/>
                                          </p:val>
                                        </p:tav>
                                        <p:tav tm="100000">
                                          <p:val>
                                            <p:strVal val="#ppt_y"/>
                                          </p:val>
                                        </p:tav>
                                      </p:tavLst>
                                    </p:anim>
                                    <p:animEffect transition="in" filter="wipe(down)">
                                      <p:cBhvr>
                                        <p:cTn id="34" dur="500"/>
                                        <p:tgtEl>
                                          <p:spTgt spid="191"/>
                                        </p:tgtEl>
                                      </p:cBhvr>
                                    </p:animEffect>
                                  </p:childTnLst>
                                </p:cTn>
                              </p:par>
                            </p:childTnLst>
                          </p:cTn>
                        </p:par>
                        <p:par>
                          <p:cTn id="35" fill="hold">
                            <p:stCondLst>
                              <p:cond delay="3000"/>
                            </p:stCondLst>
                            <p:childTnLst>
                              <p:par>
                                <p:cTn id="36" presetID="12" presetClass="entr" presetSubtype="1" fill="hold" grpId="0" nodeType="afterEffect">
                                  <p:stCondLst>
                                    <p:cond delay="0"/>
                                  </p:stCondLst>
                                  <p:childTnLst>
                                    <p:set>
                                      <p:cBhvr>
                                        <p:cTn id="37" dur="1" fill="hold">
                                          <p:stCondLst>
                                            <p:cond delay="0"/>
                                          </p:stCondLst>
                                        </p:cTn>
                                        <p:tgtEl>
                                          <p:spTgt spid="192"/>
                                        </p:tgtEl>
                                        <p:attrNameLst>
                                          <p:attrName>style.visibility</p:attrName>
                                        </p:attrNameLst>
                                      </p:cBhvr>
                                      <p:to>
                                        <p:strVal val="visible"/>
                                      </p:to>
                                    </p:set>
                                    <p:anim calcmode="lin" valueType="num">
                                      <p:cBhvr additive="base">
                                        <p:cTn id="38" dur="500"/>
                                        <p:tgtEl>
                                          <p:spTgt spid="192"/>
                                        </p:tgtEl>
                                        <p:attrNameLst>
                                          <p:attrName>ppt_y</p:attrName>
                                        </p:attrNameLst>
                                      </p:cBhvr>
                                      <p:tavLst>
                                        <p:tav tm="0">
                                          <p:val>
                                            <p:strVal val="#ppt_y-#ppt_h*1.125000"/>
                                          </p:val>
                                        </p:tav>
                                        <p:tav tm="100000">
                                          <p:val>
                                            <p:strVal val="#ppt_y"/>
                                          </p:val>
                                        </p:tav>
                                      </p:tavLst>
                                    </p:anim>
                                    <p:animEffect transition="in" filter="wipe(down)">
                                      <p:cBhvr>
                                        <p:cTn id="39" dur="500"/>
                                        <p:tgtEl>
                                          <p:spTgt spid="192"/>
                                        </p:tgtEl>
                                      </p:cBhvr>
                                    </p:animEffect>
                                  </p:childTnLst>
                                </p:cTn>
                              </p:par>
                            </p:childTnLst>
                          </p:cTn>
                        </p:par>
                        <p:par>
                          <p:cTn id="40" fill="hold">
                            <p:stCondLst>
                              <p:cond delay="3500"/>
                            </p:stCondLst>
                            <p:childTnLst>
                              <p:par>
                                <p:cTn id="41" presetID="2" presetClass="entr" presetSubtype="4" fill="hold" nodeType="afterEffect">
                                  <p:stCondLst>
                                    <p:cond delay="0"/>
                                  </p:stCondLst>
                                  <p:childTnLst>
                                    <p:set>
                                      <p:cBhvr>
                                        <p:cTn id="42" dur="1" fill="hold">
                                          <p:stCondLst>
                                            <p:cond delay="0"/>
                                          </p:stCondLst>
                                        </p:cTn>
                                        <p:tgtEl>
                                          <p:spTgt spid="526"/>
                                        </p:tgtEl>
                                        <p:attrNameLst>
                                          <p:attrName>style.visibility</p:attrName>
                                        </p:attrNameLst>
                                      </p:cBhvr>
                                      <p:to>
                                        <p:strVal val="visible"/>
                                      </p:to>
                                    </p:set>
                                    <p:anim calcmode="lin" valueType="num">
                                      <p:cBhvr additive="base">
                                        <p:cTn id="43" dur="300" fill="hold"/>
                                        <p:tgtEl>
                                          <p:spTgt spid="526"/>
                                        </p:tgtEl>
                                        <p:attrNameLst>
                                          <p:attrName>ppt_x</p:attrName>
                                        </p:attrNameLst>
                                      </p:cBhvr>
                                      <p:tavLst>
                                        <p:tav tm="0">
                                          <p:val>
                                            <p:strVal val="#ppt_x"/>
                                          </p:val>
                                        </p:tav>
                                        <p:tav tm="100000">
                                          <p:val>
                                            <p:strVal val="#ppt_x"/>
                                          </p:val>
                                        </p:tav>
                                      </p:tavLst>
                                    </p:anim>
                                    <p:anim calcmode="lin" valueType="num">
                                      <p:cBhvr additive="base">
                                        <p:cTn id="44" dur="300" fill="hold"/>
                                        <p:tgtEl>
                                          <p:spTgt spid="526"/>
                                        </p:tgtEl>
                                        <p:attrNameLst>
                                          <p:attrName>ppt_y</p:attrName>
                                        </p:attrNameLst>
                                      </p:cBhvr>
                                      <p:tavLst>
                                        <p:tav tm="0">
                                          <p:val>
                                            <p:strVal val="1+#ppt_h/2"/>
                                          </p:val>
                                        </p:tav>
                                        <p:tav tm="100000">
                                          <p:val>
                                            <p:strVal val="#ppt_y"/>
                                          </p:val>
                                        </p:tav>
                                      </p:tavLst>
                                    </p:anim>
                                  </p:childTnLst>
                                </p:cTn>
                              </p:par>
                            </p:childTnLst>
                          </p:cTn>
                        </p:par>
                        <p:par>
                          <p:cTn id="45" fill="hold">
                            <p:stCondLst>
                              <p:cond delay="3800"/>
                            </p:stCondLst>
                            <p:childTnLst>
                              <p:par>
                                <p:cTn id="46" presetID="2" presetClass="entr" presetSubtype="1" fill="hold" nodeType="afterEffect">
                                  <p:stCondLst>
                                    <p:cond delay="0"/>
                                  </p:stCondLst>
                                  <p:childTnLst>
                                    <p:set>
                                      <p:cBhvr>
                                        <p:cTn id="47" dur="1" fill="hold">
                                          <p:stCondLst>
                                            <p:cond delay="0"/>
                                          </p:stCondLst>
                                        </p:cTn>
                                        <p:tgtEl>
                                          <p:spTgt spid="687"/>
                                        </p:tgtEl>
                                        <p:attrNameLst>
                                          <p:attrName>style.visibility</p:attrName>
                                        </p:attrNameLst>
                                      </p:cBhvr>
                                      <p:to>
                                        <p:strVal val="visible"/>
                                      </p:to>
                                    </p:set>
                                    <p:anim calcmode="lin" valueType="num">
                                      <p:cBhvr additive="base">
                                        <p:cTn id="48" dur="300" fill="hold"/>
                                        <p:tgtEl>
                                          <p:spTgt spid="687"/>
                                        </p:tgtEl>
                                        <p:attrNameLst>
                                          <p:attrName>ppt_x</p:attrName>
                                        </p:attrNameLst>
                                      </p:cBhvr>
                                      <p:tavLst>
                                        <p:tav tm="0">
                                          <p:val>
                                            <p:strVal val="#ppt_x"/>
                                          </p:val>
                                        </p:tav>
                                        <p:tav tm="100000">
                                          <p:val>
                                            <p:strVal val="#ppt_x"/>
                                          </p:val>
                                        </p:tav>
                                      </p:tavLst>
                                    </p:anim>
                                    <p:anim calcmode="lin" valueType="num">
                                      <p:cBhvr additive="base">
                                        <p:cTn id="49" dur="300" fill="hold"/>
                                        <p:tgtEl>
                                          <p:spTgt spid="687"/>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par>
                          <p:cTn id="81" fill="hold">
                            <p:stCondLst>
                              <p:cond delay="1500"/>
                            </p:stCondLst>
                            <p:childTnLst>
                              <p:par>
                                <p:cTn id="82" presetID="10" presetClass="entr" presetSubtype="0" fill="hold" nodeType="after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par>
                                <p:cTn id="85" presetID="2" presetClass="entr" presetSubtype="1" fill="hold" nodeType="withEffect">
                                  <p:stCondLst>
                                    <p:cond delay="0"/>
                                  </p:stCondLst>
                                  <p:childTnLst>
                                    <p:set>
                                      <p:cBhvr>
                                        <p:cTn id="86" dur="1" fill="hold">
                                          <p:stCondLst>
                                            <p:cond delay="0"/>
                                          </p:stCondLst>
                                        </p:cTn>
                                        <p:tgtEl>
                                          <p:spTgt spid="579"/>
                                        </p:tgtEl>
                                        <p:attrNameLst>
                                          <p:attrName>style.visibility</p:attrName>
                                        </p:attrNameLst>
                                      </p:cBhvr>
                                      <p:to>
                                        <p:strVal val="visible"/>
                                      </p:to>
                                    </p:set>
                                    <p:anim calcmode="lin" valueType="num">
                                      <p:cBhvr additive="base">
                                        <p:cTn id="87" dur="500" fill="hold"/>
                                        <p:tgtEl>
                                          <p:spTgt spid="579"/>
                                        </p:tgtEl>
                                        <p:attrNameLst>
                                          <p:attrName>ppt_x</p:attrName>
                                        </p:attrNameLst>
                                      </p:cBhvr>
                                      <p:tavLst>
                                        <p:tav tm="0">
                                          <p:val>
                                            <p:strVal val="#ppt_x"/>
                                          </p:val>
                                        </p:tav>
                                        <p:tav tm="100000">
                                          <p:val>
                                            <p:strVal val="#ppt_x"/>
                                          </p:val>
                                        </p:tav>
                                      </p:tavLst>
                                    </p:anim>
                                    <p:anim calcmode="lin" valueType="num">
                                      <p:cBhvr additive="base">
                                        <p:cTn id="88" dur="500" fill="hold"/>
                                        <p:tgtEl>
                                          <p:spTgt spid="579"/>
                                        </p:tgtEl>
                                        <p:attrNameLst>
                                          <p:attrName>ppt_y</p:attrName>
                                        </p:attrNameLst>
                                      </p:cBhvr>
                                      <p:tavLst>
                                        <p:tav tm="0">
                                          <p:val>
                                            <p:strVal val="0-#ppt_h/2"/>
                                          </p:val>
                                        </p:tav>
                                        <p:tav tm="100000">
                                          <p:val>
                                            <p:strVal val="#ppt_y"/>
                                          </p:val>
                                        </p:tav>
                                      </p:tavLst>
                                    </p:anim>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500"/>
                                        <p:tgtEl>
                                          <p:spTgt spid="58"/>
                                        </p:tgtEl>
                                      </p:cBhvr>
                                    </p:animEffect>
                                  </p:childTnLst>
                                </p:cTn>
                              </p:par>
                            </p:childTnLst>
                          </p:cTn>
                        </p:par>
                        <p:par>
                          <p:cTn id="101" fill="hold">
                            <p:stCondLst>
                              <p:cond delay="3500"/>
                            </p:stCondLst>
                            <p:childTnLst>
                              <p:par>
                                <p:cTn id="102" presetID="10" presetClass="entr" presetSubtype="0" fill="hold" nodeType="after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500"/>
                                        <p:tgtEl>
                                          <p:spTgt spid="57"/>
                                        </p:tgtEl>
                                      </p:cBhvr>
                                    </p:animEffect>
                                  </p:childTnLst>
                                </p:cTn>
                              </p:par>
                              <p:par>
                                <p:cTn id="105" presetID="2" presetClass="entr" presetSubtype="1" fill="hold" nodeType="withEffect">
                                  <p:stCondLst>
                                    <p:cond delay="0"/>
                                  </p:stCondLst>
                                  <p:childTnLst>
                                    <p:set>
                                      <p:cBhvr>
                                        <p:cTn id="106" dur="1" fill="hold">
                                          <p:stCondLst>
                                            <p:cond delay="0"/>
                                          </p:stCondLst>
                                        </p:cTn>
                                        <p:tgtEl>
                                          <p:spTgt spid="581"/>
                                        </p:tgtEl>
                                        <p:attrNameLst>
                                          <p:attrName>style.visibility</p:attrName>
                                        </p:attrNameLst>
                                      </p:cBhvr>
                                      <p:to>
                                        <p:strVal val="visible"/>
                                      </p:to>
                                    </p:set>
                                    <p:anim calcmode="lin" valueType="num">
                                      <p:cBhvr additive="base">
                                        <p:cTn id="107" dur="500" fill="hold"/>
                                        <p:tgtEl>
                                          <p:spTgt spid="581"/>
                                        </p:tgtEl>
                                        <p:attrNameLst>
                                          <p:attrName>ppt_x</p:attrName>
                                        </p:attrNameLst>
                                      </p:cBhvr>
                                      <p:tavLst>
                                        <p:tav tm="0">
                                          <p:val>
                                            <p:strVal val="#ppt_x"/>
                                          </p:val>
                                        </p:tav>
                                        <p:tav tm="100000">
                                          <p:val>
                                            <p:strVal val="#ppt_x"/>
                                          </p:val>
                                        </p:tav>
                                      </p:tavLst>
                                    </p:anim>
                                    <p:anim calcmode="lin" valueType="num">
                                      <p:cBhvr additive="base">
                                        <p:cTn id="108" dur="500" fill="hold"/>
                                        <p:tgtEl>
                                          <p:spTgt spid="581"/>
                                        </p:tgtEl>
                                        <p:attrNameLst>
                                          <p:attrName>ppt_y</p:attrName>
                                        </p:attrNameLst>
                                      </p:cBhvr>
                                      <p:tavLst>
                                        <p:tav tm="0">
                                          <p:val>
                                            <p:strVal val="0-#ppt_h/2"/>
                                          </p:val>
                                        </p:tav>
                                        <p:tav tm="100000">
                                          <p:val>
                                            <p:strVal val="#ppt_y"/>
                                          </p:val>
                                        </p:tav>
                                      </p:tavLst>
                                    </p:anim>
                                  </p:childTnLst>
                                </p:cTn>
                              </p:par>
                            </p:childTnLst>
                          </p:cTn>
                        </p:par>
                        <p:par>
                          <p:cTn id="109" fill="hold">
                            <p:stCondLst>
                              <p:cond delay="4000"/>
                            </p:stCondLst>
                            <p:childTnLst>
                              <p:par>
                                <p:cTn id="110" presetID="10" presetClass="entr" presetSubtype="0" fill="hold" nodeType="after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childTnLst>
                          </p:cTn>
                        </p:par>
                        <p:par>
                          <p:cTn id="113" fill="hold">
                            <p:stCondLst>
                              <p:cond delay="4500"/>
                            </p:stCondLst>
                            <p:childTnLst>
                              <p:par>
                                <p:cTn id="114" presetID="10" presetClass="entr" presetSubtype="0" fill="hold"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6" grpId="0" animBg="1"/>
      <p:bldP spid="192" grpId="0" animBg="1"/>
      <p:bldP spid="1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848746" y="2228929"/>
            <a:ext cx="6583161" cy="995697"/>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Developed and COTS software move swiftly from initial idea through creation and validation into a production release, without impediments or rework loops.</a:t>
            </a:r>
          </a:p>
        </p:txBody>
      </p:sp>
      <p:sp>
        <p:nvSpPr>
          <p:cNvPr id="2" name="Title 1"/>
          <p:cNvSpPr>
            <a:spLocks noGrp="1"/>
          </p:cNvSpPr>
          <p:nvPr>
            <p:ph type="title"/>
          </p:nvPr>
        </p:nvSpPr>
        <p:spPr/>
        <p:txBody>
          <a:bodyPr/>
          <a:lstStyle/>
          <a:p>
            <a:r>
              <a:rPr lang="en-US"/>
              <a:t>Flow (Flow of Customer Value) </a:t>
            </a:r>
            <a:endParaRPr lang="nl-NL" dirty="0"/>
          </a:p>
        </p:txBody>
      </p:sp>
      <p:sp>
        <p:nvSpPr>
          <p:cNvPr id="10" name="TextBox 9"/>
          <p:cNvSpPr txBox="1"/>
          <p:nvPr/>
        </p:nvSpPr>
        <p:spPr>
          <a:xfrm>
            <a:off x="2848747" y="3652535"/>
            <a:ext cx="6583161" cy="1599150"/>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Flow refers to an organization’s ability to move software swiftly. Reduced rework allows teams to focus on delivering more net-new value. Shorter cycle times support increased responsiveness, in turn fostering stakeholder satisfaction and trust.</a:t>
            </a:r>
          </a:p>
        </p:txBody>
      </p:sp>
    </p:spTree>
    <p:extLst>
      <p:ext uri="{BB962C8B-B14F-4D97-AF65-F5344CB8AC3E}">
        <p14:creationId xmlns:p14="http://schemas.microsoft.com/office/powerpoint/2010/main" val="4599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848746" y="1946559"/>
            <a:ext cx="6583161" cy="1297423"/>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have multidisciplinary feature crews who pull from a common product-backlog, minimize work in process, and deliver work ready to deploy live at the end of each sprint.</a:t>
            </a:r>
          </a:p>
        </p:txBody>
      </p:sp>
      <p:sp>
        <p:nvSpPr>
          <p:cNvPr id="2" name="Title 1"/>
          <p:cNvSpPr>
            <a:spLocks noGrp="1"/>
          </p:cNvSpPr>
          <p:nvPr>
            <p:ph type="title"/>
          </p:nvPr>
        </p:nvSpPr>
        <p:spPr/>
        <p:txBody>
          <a:bodyPr/>
          <a:lstStyle/>
          <a:p>
            <a:r>
              <a:rPr lang="en-US"/>
              <a:t>Schedule &amp; Team (Team Autonomy and Enterprise Alignment)</a:t>
            </a:r>
            <a:endParaRPr lang="nl-NL" dirty="0"/>
          </a:p>
        </p:txBody>
      </p:sp>
      <p:sp>
        <p:nvSpPr>
          <p:cNvPr id="10" name="TextBox 9"/>
          <p:cNvSpPr txBox="1"/>
          <p:nvPr/>
        </p:nvSpPr>
        <p:spPr>
          <a:xfrm>
            <a:off x="2848747" y="3652535"/>
            <a:ext cx="6583161" cy="1599150"/>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The goal for modern application delivery is responsiveness, which relies on flexible scheduling, limiting long-term commitments in favor of iterative experiments, and close team collaboration to facilitate real-time communication and eliminate wasteful handoffs. </a:t>
            </a:r>
          </a:p>
        </p:txBody>
      </p:sp>
    </p:spTree>
    <p:extLst>
      <p:ext uri="{BB962C8B-B14F-4D97-AF65-F5344CB8AC3E}">
        <p14:creationId xmlns:p14="http://schemas.microsoft.com/office/powerpoint/2010/main" val="142043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848746" y="1664188"/>
            <a:ext cx="6583161" cy="1599150"/>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pay continual attention to cleanliness through wide-ranging technical fundamentals, verifiability, traceability, security and awareness of the needs of production (quality of service and non-functional requirements) starting from day zero</a:t>
            </a:r>
          </a:p>
        </p:txBody>
      </p:sp>
      <p:sp>
        <p:nvSpPr>
          <p:cNvPr id="2" name="Title 1"/>
          <p:cNvSpPr>
            <a:spLocks noGrp="1"/>
          </p:cNvSpPr>
          <p:nvPr>
            <p:ph type="title"/>
          </p:nvPr>
        </p:nvSpPr>
        <p:spPr/>
        <p:txBody>
          <a:bodyPr/>
          <a:lstStyle/>
          <a:p>
            <a:r>
              <a:rPr lang="en-US"/>
              <a:t>Technical Debt (Managing Technical Debt) </a:t>
            </a:r>
            <a:endParaRPr lang="nl-NL" dirty="0"/>
          </a:p>
        </p:txBody>
      </p:sp>
      <p:sp>
        <p:nvSpPr>
          <p:cNvPr id="10" name="TextBox 9"/>
          <p:cNvSpPr txBox="1"/>
          <p:nvPr/>
        </p:nvSpPr>
        <p:spPr>
          <a:xfrm>
            <a:off x="2848747" y="3652535"/>
            <a:ext cx="6583161" cy="995697"/>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The right behaviors need to be considered for strategically managing the impact of short-term and long-term technical decisions.</a:t>
            </a:r>
          </a:p>
        </p:txBody>
      </p:sp>
    </p:spTree>
    <p:extLst>
      <p:ext uri="{BB962C8B-B14F-4D97-AF65-F5344CB8AC3E}">
        <p14:creationId xmlns:p14="http://schemas.microsoft.com/office/powerpoint/2010/main" val="262151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160499" y="3429000"/>
            <a:ext cx="7797551" cy="0"/>
          </a:xfrm>
          <a:prstGeom prst="line">
            <a:avLst/>
          </a:prstGeom>
          <a:noFill/>
          <a:ln w="9525" cap="flat" cmpd="sng" algn="ctr">
            <a:solidFill>
              <a:schemeClr val="tx2"/>
            </a:solidFill>
            <a:prstDash val="solid"/>
          </a:ln>
          <a:effectLst/>
        </p:spPr>
      </p:cxnSp>
      <p:sp>
        <p:nvSpPr>
          <p:cNvPr id="12" name="Rounded Rectangle 11"/>
          <p:cNvSpPr/>
          <p:nvPr/>
        </p:nvSpPr>
        <p:spPr>
          <a:xfrm>
            <a:off x="447357" y="3205466"/>
            <a:ext cx="1815224" cy="4470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2">
              <a:defRPr/>
            </a:pPr>
            <a:r>
              <a:rPr lang="en-US" sz="1000" b="1" i="1" spc="200" dirty="0">
                <a:solidFill>
                  <a:srgbClr val="FBFBFB"/>
                </a:solidFill>
                <a:cs typeface="Bodoni Std Bold Italic"/>
              </a:rPr>
              <a:t>DEVOPS PRINCIPLES</a:t>
            </a:r>
          </a:p>
        </p:txBody>
      </p:sp>
      <p:pic>
        <p:nvPicPr>
          <p:cNvPr id="13" name="Picture 12"/>
          <p:cNvPicPr>
            <a:picLocks noChangeAspect="1"/>
          </p:cNvPicPr>
          <p:nvPr/>
        </p:nvPicPr>
        <p:blipFill rotWithShape="1">
          <a:blip r:embed="rId3">
            <a:duotone>
              <a:schemeClr val="bg2">
                <a:shade val="45000"/>
                <a:satMod val="135000"/>
              </a:schemeClr>
              <a:prstClr val="white"/>
            </a:duotone>
          </a:blip>
          <a:srcRect r="26845"/>
          <a:stretch/>
        </p:blipFill>
        <p:spPr>
          <a:xfrm>
            <a:off x="9836881" y="1822670"/>
            <a:ext cx="2354255" cy="3212662"/>
          </a:xfrm>
          <a:prstGeom prst="rect">
            <a:avLst/>
          </a:prstGeom>
        </p:spPr>
      </p:pic>
      <p:sp>
        <p:nvSpPr>
          <p:cNvPr id="9" name="TextBox 8"/>
          <p:cNvSpPr txBox="1"/>
          <p:nvPr/>
        </p:nvSpPr>
        <p:spPr>
          <a:xfrm>
            <a:off x="2848746" y="2228929"/>
            <a:ext cx="6583161" cy="995697"/>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Statement: </a:t>
            </a:r>
            <a:r>
              <a:rPr lang="en-US" sz="1961" i="1" kern="0" spc="-10" dirty="0">
                <a:solidFill>
                  <a:srgbClr val="635D59"/>
                </a:solidFill>
                <a:cs typeface="Arial" pitchFamily="34" charset="0"/>
              </a:rPr>
              <a:t>We use flexible infrastructure of public cloud and continually improve architecture to refactor into more independent, discrete services.</a:t>
            </a:r>
          </a:p>
        </p:txBody>
      </p:sp>
      <p:sp>
        <p:nvSpPr>
          <p:cNvPr id="2" name="Title 1"/>
          <p:cNvSpPr>
            <a:spLocks noGrp="1"/>
          </p:cNvSpPr>
          <p:nvPr>
            <p:ph type="title"/>
          </p:nvPr>
        </p:nvSpPr>
        <p:spPr/>
        <p:txBody>
          <a:bodyPr/>
          <a:lstStyle/>
          <a:p>
            <a:r>
              <a:rPr lang="en-US"/>
              <a:t>Cloud (Managing Infrastructure as a Flexible Resource) </a:t>
            </a:r>
            <a:endParaRPr lang="nl-NL" dirty="0"/>
          </a:p>
        </p:txBody>
      </p:sp>
      <p:sp>
        <p:nvSpPr>
          <p:cNvPr id="10" name="TextBox 9"/>
          <p:cNvSpPr txBox="1"/>
          <p:nvPr/>
        </p:nvSpPr>
        <p:spPr>
          <a:xfrm>
            <a:off x="2848747" y="3652535"/>
            <a:ext cx="6583161" cy="995697"/>
          </a:xfrm>
          <a:prstGeom prst="rect">
            <a:avLst/>
          </a:prstGeom>
          <a:noFill/>
        </p:spPr>
        <p:txBody>
          <a:bodyPr wrap="square" rtlCol="0">
            <a:spAutoFit/>
          </a:bodyPr>
          <a:lstStyle/>
          <a:p>
            <a:pPr defTabSz="914225">
              <a:defRPr/>
            </a:pPr>
            <a:r>
              <a:rPr lang="en-US" sz="1961" b="1" i="1" kern="0" spc="-10" dirty="0">
                <a:solidFill>
                  <a:srgbClr val="635D59"/>
                </a:solidFill>
                <a:cs typeface="Arial" pitchFamily="34" charset="0"/>
              </a:rPr>
              <a:t>Rationale: </a:t>
            </a:r>
            <a:r>
              <a:rPr lang="en-US" sz="1961" i="1" kern="0" spc="-10" dirty="0">
                <a:solidFill>
                  <a:srgbClr val="635D59"/>
                </a:solidFill>
                <a:cs typeface="Arial" pitchFamily="34" charset="0"/>
              </a:rPr>
              <a:t>Using the cloud provides scale on demand and makes it easy to stand up services for continuous feedback from constant usage.</a:t>
            </a:r>
          </a:p>
        </p:txBody>
      </p:sp>
    </p:spTree>
    <p:extLst>
      <p:ext uri="{BB962C8B-B14F-4D97-AF65-F5344CB8AC3E}">
        <p14:creationId xmlns:p14="http://schemas.microsoft.com/office/powerpoint/2010/main" val="225151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F7101-5654-4266-BCF9-A922FA297546}"/>
              </a:ext>
            </a:extLst>
          </p:cNvPr>
          <p:cNvSpPr>
            <a:spLocks noGrp="1"/>
          </p:cNvSpPr>
          <p:nvPr>
            <p:ph type="title"/>
          </p:nvPr>
        </p:nvSpPr>
        <p:spPr/>
        <p:txBody>
          <a:bodyPr/>
          <a:lstStyle/>
          <a:p>
            <a:r>
              <a:rPr lang="en-US" dirty="0"/>
              <a:t>DevOps Goals &amp; Changes</a:t>
            </a:r>
          </a:p>
        </p:txBody>
      </p:sp>
    </p:spTree>
    <p:extLst>
      <p:ext uri="{BB962C8B-B14F-4D97-AF65-F5344CB8AC3E}">
        <p14:creationId xmlns:p14="http://schemas.microsoft.com/office/powerpoint/2010/main" val="89646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7A0E-BAF4-4A90-B7C0-2EEEC445E8E0}"/>
              </a:ext>
            </a:extLst>
          </p:cNvPr>
          <p:cNvSpPr>
            <a:spLocks noGrp="1"/>
          </p:cNvSpPr>
          <p:nvPr>
            <p:ph type="title"/>
          </p:nvPr>
        </p:nvSpPr>
        <p:spPr/>
        <p:txBody>
          <a:bodyPr>
            <a:normAutofit/>
          </a:bodyPr>
          <a:lstStyle/>
          <a:p>
            <a:r>
              <a:rPr lang="en-US" dirty="0">
                <a:gradFill>
                  <a:gsLst>
                    <a:gs pos="1250">
                      <a:schemeClr val="accent2"/>
                    </a:gs>
                    <a:gs pos="100000">
                      <a:schemeClr val="accent2"/>
                    </a:gs>
                  </a:gsLst>
                  <a:lin ang="5400000" scaled="0"/>
                </a:gradFill>
              </a:rPr>
              <a:t>Goals</a:t>
            </a:r>
          </a:p>
        </p:txBody>
      </p:sp>
      <p:graphicFrame>
        <p:nvGraphicFramePr>
          <p:cNvPr id="4" name="Diagram 3">
            <a:extLst>
              <a:ext uri="{FF2B5EF4-FFF2-40B4-BE49-F238E27FC236}">
                <a16:creationId xmlns:a16="http://schemas.microsoft.com/office/drawing/2014/main" id="{5DA33C8C-822D-435B-9148-9C0AFB0B4662}"/>
              </a:ext>
            </a:extLst>
          </p:cNvPr>
          <p:cNvGraphicFramePr/>
          <p:nvPr>
            <p:extLst/>
          </p:nvPr>
        </p:nvGraphicFramePr>
        <p:xfrm>
          <a:off x="1951890" y="1690688"/>
          <a:ext cx="8997463" cy="3979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15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7A0E-BAF4-4A90-B7C0-2EEEC445E8E0}"/>
              </a:ext>
            </a:extLst>
          </p:cNvPr>
          <p:cNvSpPr>
            <a:spLocks noGrp="1"/>
          </p:cNvSpPr>
          <p:nvPr>
            <p:ph type="title"/>
          </p:nvPr>
        </p:nvSpPr>
        <p:spPr/>
        <p:txBody>
          <a:bodyPr>
            <a:normAutofit/>
          </a:bodyPr>
          <a:lstStyle/>
          <a:p>
            <a:r>
              <a:rPr lang="en-US">
                <a:gradFill>
                  <a:gsLst>
                    <a:gs pos="1250">
                      <a:schemeClr val="accent2"/>
                    </a:gs>
                    <a:gs pos="100000">
                      <a:schemeClr val="accent2"/>
                    </a:gs>
                  </a:gsLst>
                  <a:lin ang="5400000" scaled="0"/>
                </a:gradFill>
              </a:rPr>
              <a:t>Product Changes to Support DevOps </a:t>
            </a:r>
          </a:p>
        </p:txBody>
      </p:sp>
      <p:graphicFrame>
        <p:nvGraphicFramePr>
          <p:cNvPr id="4" name="Diagram 3">
            <a:extLst>
              <a:ext uri="{FF2B5EF4-FFF2-40B4-BE49-F238E27FC236}">
                <a16:creationId xmlns:a16="http://schemas.microsoft.com/office/drawing/2014/main" id="{5DA33C8C-822D-435B-9148-9C0AFB0B4662}"/>
              </a:ext>
            </a:extLst>
          </p:cNvPr>
          <p:cNvGraphicFramePr/>
          <p:nvPr>
            <p:extLst/>
          </p:nvPr>
        </p:nvGraphicFramePr>
        <p:xfrm>
          <a:off x="1951890" y="1690688"/>
          <a:ext cx="8997463" cy="3979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058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9D204C-D331-4755-A07A-EB4FA510EF2E}"/>
              </a:ext>
            </a:extLst>
          </p:cNvPr>
          <p:cNvSpPr>
            <a:spLocks noGrp="1"/>
          </p:cNvSpPr>
          <p:nvPr>
            <p:ph type="title"/>
          </p:nvPr>
        </p:nvSpPr>
        <p:spPr/>
        <p:txBody>
          <a:bodyPr/>
          <a:lstStyle/>
          <a:p>
            <a:r>
              <a:rPr lang="en-US"/>
              <a:t>Starting the Conversation</a:t>
            </a:r>
            <a:endParaRPr lang="en-US" dirty="0"/>
          </a:p>
        </p:txBody>
      </p:sp>
    </p:spTree>
    <p:extLst>
      <p:ext uri="{BB962C8B-B14F-4D97-AF65-F5344CB8AC3E}">
        <p14:creationId xmlns:p14="http://schemas.microsoft.com/office/powerpoint/2010/main" val="9493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The Shift </a:t>
            </a:r>
            <a:r>
              <a:rPr lang="nl-NL" dirty="0" err="1"/>
              <a:t>to</a:t>
            </a:r>
            <a:r>
              <a:rPr lang="nl-NL" dirty="0"/>
              <a:t> </a:t>
            </a:r>
            <a:r>
              <a:rPr lang="nl-NL" dirty="0" err="1"/>
              <a:t>DevOps</a:t>
            </a:r>
            <a:endParaRPr lang="nl-NL" dirty="0"/>
          </a:p>
        </p:txBody>
      </p:sp>
      <p:sp>
        <p:nvSpPr>
          <p:cNvPr id="3" name="Text Placeholder 2"/>
          <p:cNvSpPr>
            <a:spLocks noGrp="1"/>
          </p:cNvSpPr>
          <p:nvPr>
            <p:ph type="body" sz="quarter" idx="4294967295"/>
          </p:nvPr>
        </p:nvSpPr>
        <p:spPr>
          <a:xfrm>
            <a:off x="584200" y="1652587"/>
            <a:ext cx="5378450" cy="3552825"/>
          </a:xfrm>
          <a:solidFill>
            <a:schemeClr val="tx2">
              <a:lumMod val="50000"/>
            </a:schemeClr>
          </a:solidFill>
        </p:spPr>
        <p:txBody>
          <a:bodyPr/>
          <a:lstStyle/>
          <a:p>
            <a:r>
              <a:rPr lang="nl-NL" dirty="0">
                <a:solidFill>
                  <a:schemeClr val="bg1"/>
                </a:solidFill>
              </a:rPr>
              <a:t>Old World</a:t>
            </a:r>
          </a:p>
          <a:p>
            <a:r>
              <a:rPr lang="en-US" sz="2353" dirty="0">
                <a:solidFill>
                  <a:schemeClr val="bg1"/>
                </a:solidFill>
                <a:latin typeface="+mn-lt"/>
              </a:rPr>
              <a:t>Focus on </a:t>
            </a:r>
            <a:r>
              <a:rPr lang="en-US" sz="2353" b="1" dirty="0">
                <a:solidFill>
                  <a:schemeClr val="bg1"/>
                </a:solidFill>
                <a:latin typeface="+mn-lt"/>
              </a:rPr>
              <a:t>planning</a:t>
            </a:r>
          </a:p>
          <a:p>
            <a:r>
              <a:rPr lang="en-US" sz="2353" b="1" dirty="0">
                <a:solidFill>
                  <a:schemeClr val="bg1"/>
                </a:solidFill>
                <a:latin typeface="+mn-lt"/>
              </a:rPr>
              <a:t>Compete</a:t>
            </a:r>
            <a:r>
              <a:rPr lang="en-US" sz="2353" dirty="0">
                <a:solidFill>
                  <a:schemeClr val="bg1"/>
                </a:solidFill>
                <a:latin typeface="+mn-lt"/>
              </a:rPr>
              <a:t>, not collaborate</a:t>
            </a:r>
          </a:p>
          <a:p>
            <a:r>
              <a:rPr lang="en-US" sz="2353" dirty="0">
                <a:solidFill>
                  <a:schemeClr val="bg1"/>
                </a:solidFill>
                <a:latin typeface="+mn-lt"/>
              </a:rPr>
              <a:t>Static </a:t>
            </a:r>
            <a:r>
              <a:rPr lang="en-US" sz="2353" b="1" dirty="0">
                <a:solidFill>
                  <a:schemeClr val="bg1"/>
                </a:solidFill>
                <a:latin typeface="+mn-lt"/>
              </a:rPr>
              <a:t>hierarchies</a:t>
            </a:r>
          </a:p>
          <a:p>
            <a:r>
              <a:rPr lang="en-US" sz="2353" b="1" dirty="0">
                <a:solidFill>
                  <a:schemeClr val="bg1"/>
                </a:solidFill>
                <a:latin typeface="+mn-lt"/>
              </a:rPr>
              <a:t>Individual productivity </a:t>
            </a:r>
          </a:p>
          <a:p>
            <a:r>
              <a:rPr lang="en-US" sz="2353" dirty="0">
                <a:solidFill>
                  <a:schemeClr val="bg1"/>
                </a:solidFill>
                <a:latin typeface="+mn-lt"/>
              </a:rPr>
              <a:t>Efficiency of </a:t>
            </a:r>
            <a:r>
              <a:rPr lang="en-US" sz="2353" b="1" dirty="0">
                <a:solidFill>
                  <a:schemeClr val="bg1"/>
                </a:solidFill>
                <a:latin typeface="+mn-lt"/>
              </a:rPr>
              <a:t>process</a:t>
            </a:r>
          </a:p>
          <a:p>
            <a:r>
              <a:rPr lang="en-US" sz="2353" b="1" dirty="0">
                <a:solidFill>
                  <a:schemeClr val="bg1"/>
                </a:solidFill>
                <a:latin typeface="+mn-lt"/>
              </a:rPr>
              <a:t>Assumptions</a:t>
            </a:r>
            <a:r>
              <a:rPr lang="en-US" sz="2353" dirty="0">
                <a:solidFill>
                  <a:schemeClr val="bg1"/>
                </a:solidFill>
                <a:latin typeface="+mn-lt"/>
              </a:rPr>
              <a:t>, not data</a:t>
            </a:r>
          </a:p>
        </p:txBody>
      </p:sp>
      <p:sp>
        <p:nvSpPr>
          <p:cNvPr id="4" name="Text Placeholder 3"/>
          <p:cNvSpPr>
            <a:spLocks noGrp="1"/>
          </p:cNvSpPr>
          <p:nvPr>
            <p:ph type="body" sz="quarter" idx="4294967295"/>
          </p:nvPr>
        </p:nvSpPr>
        <p:spPr>
          <a:xfrm>
            <a:off x="6392926" y="1652587"/>
            <a:ext cx="5213857" cy="3552825"/>
          </a:xfrm>
          <a:solidFill>
            <a:srgbClr val="00B050"/>
          </a:solidFill>
        </p:spPr>
        <p:txBody>
          <a:bodyPr/>
          <a:lstStyle/>
          <a:p>
            <a:r>
              <a:rPr lang="nl-NL" dirty="0">
                <a:solidFill>
                  <a:schemeClr val="bg1"/>
                </a:solidFill>
              </a:rPr>
              <a:t>New World</a:t>
            </a:r>
          </a:p>
          <a:p>
            <a:r>
              <a:rPr lang="en-US" sz="2353" dirty="0">
                <a:solidFill>
                  <a:schemeClr val="bg1"/>
                </a:solidFill>
                <a:latin typeface="+mn-lt"/>
              </a:rPr>
              <a:t>Focus on </a:t>
            </a:r>
            <a:r>
              <a:rPr lang="en-US" sz="2353" b="1" dirty="0">
                <a:solidFill>
                  <a:schemeClr val="bg1"/>
                </a:solidFill>
                <a:latin typeface="+mn-lt"/>
              </a:rPr>
              <a:t>delivering</a:t>
            </a:r>
          </a:p>
          <a:p>
            <a:r>
              <a:rPr lang="en-US" sz="2353" b="1" dirty="0">
                <a:solidFill>
                  <a:schemeClr val="bg1"/>
                </a:solidFill>
                <a:latin typeface="+mn-lt"/>
              </a:rPr>
              <a:t>Collaborate</a:t>
            </a:r>
            <a:r>
              <a:rPr lang="en-US" sz="2353" dirty="0">
                <a:solidFill>
                  <a:schemeClr val="bg1"/>
                </a:solidFill>
                <a:latin typeface="+mn-lt"/>
              </a:rPr>
              <a:t> to win</a:t>
            </a:r>
          </a:p>
          <a:p>
            <a:r>
              <a:rPr lang="en-US" sz="2353" dirty="0">
                <a:solidFill>
                  <a:schemeClr val="bg1"/>
                </a:solidFill>
                <a:latin typeface="+mn-lt"/>
              </a:rPr>
              <a:t>Fluid and flexible </a:t>
            </a:r>
            <a:r>
              <a:rPr lang="en-US" sz="2353" b="1" dirty="0">
                <a:solidFill>
                  <a:schemeClr val="bg1"/>
                </a:solidFill>
                <a:latin typeface="+mn-lt"/>
              </a:rPr>
              <a:t>teams</a:t>
            </a:r>
          </a:p>
          <a:p>
            <a:r>
              <a:rPr lang="en-US" sz="2353" dirty="0">
                <a:solidFill>
                  <a:schemeClr val="bg1"/>
                </a:solidFill>
                <a:latin typeface="+mn-lt"/>
              </a:rPr>
              <a:t>Collective </a:t>
            </a:r>
            <a:r>
              <a:rPr lang="en-US" sz="2353" b="1" dirty="0">
                <a:solidFill>
                  <a:schemeClr val="bg1"/>
                </a:solidFill>
                <a:latin typeface="+mn-lt"/>
              </a:rPr>
              <a:t>value</a:t>
            </a:r>
            <a:r>
              <a:rPr lang="en-US" sz="2353" dirty="0">
                <a:solidFill>
                  <a:schemeClr val="bg1"/>
                </a:solidFill>
                <a:latin typeface="+mn-lt"/>
              </a:rPr>
              <a:t> creation</a:t>
            </a:r>
          </a:p>
          <a:p>
            <a:r>
              <a:rPr lang="en-US" sz="2353" dirty="0">
                <a:solidFill>
                  <a:schemeClr val="bg1"/>
                </a:solidFill>
                <a:latin typeface="+mn-lt"/>
              </a:rPr>
              <a:t>Effectiveness of </a:t>
            </a:r>
            <a:r>
              <a:rPr lang="en-US" sz="2353" b="1" dirty="0">
                <a:solidFill>
                  <a:schemeClr val="bg1"/>
                </a:solidFill>
                <a:latin typeface="+mn-lt"/>
              </a:rPr>
              <a:t>outcomes</a:t>
            </a:r>
          </a:p>
          <a:p>
            <a:r>
              <a:rPr lang="en-US" sz="2353" b="1" dirty="0">
                <a:solidFill>
                  <a:schemeClr val="bg1"/>
                </a:solidFill>
                <a:latin typeface="+mn-lt"/>
              </a:rPr>
              <a:t>Experiment</a:t>
            </a:r>
            <a:r>
              <a:rPr lang="en-US" sz="2353" dirty="0">
                <a:solidFill>
                  <a:schemeClr val="bg1"/>
                </a:solidFill>
                <a:latin typeface="+mn-lt"/>
              </a:rPr>
              <a:t>, learn and respond</a:t>
            </a:r>
          </a:p>
        </p:txBody>
      </p:sp>
    </p:spTree>
    <p:extLst>
      <p:ext uri="{BB962C8B-B14F-4D97-AF65-F5344CB8AC3E}">
        <p14:creationId xmlns:p14="http://schemas.microsoft.com/office/powerpoint/2010/main" val="31139581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73F5A-CC91-4C91-940C-9F19C4325BBA}"/>
              </a:ext>
            </a:extLst>
          </p:cNvPr>
          <p:cNvSpPr>
            <a:spLocks noGrp="1"/>
          </p:cNvSpPr>
          <p:nvPr>
            <p:ph type="title"/>
          </p:nvPr>
        </p:nvSpPr>
        <p:spPr>
          <a:xfrm>
            <a:off x="588263" y="457200"/>
            <a:ext cx="11018520" cy="677108"/>
          </a:xfrm>
        </p:spPr>
        <p:txBody>
          <a:bodyPr/>
          <a:lstStyle/>
          <a:p>
            <a:r>
              <a:rPr lang="en-US" sz="4400" dirty="0">
                <a:solidFill>
                  <a:schemeClr val="tx1"/>
                </a:solidFill>
              </a:rPr>
              <a:t>DevOps: the three stage conversation</a:t>
            </a:r>
            <a:endParaRPr lang="en-US" dirty="0"/>
          </a:p>
        </p:txBody>
      </p:sp>
      <p:grpSp>
        <p:nvGrpSpPr>
          <p:cNvPr id="84" name="Group 83"/>
          <p:cNvGrpSpPr/>
          <p:nvPr/>
        </p:nvGrpSpPr>
        <p:grpSpPr>
          <a:xfrm>
            <a:off x="4274539" y="5512033"/>
            <a:ext cx="3578722" cy="869935"/>
            <a:chOff x="4359987" y="5622366"/>
            <a:chExt cx="3651001" cy="887505"/>
          </a:xfrm>
          <a:solidFill>
            <a:srgbClr val="B4009E"/>
          </a:solidFill>
        </p:grpSpPr>
        <p:sp>
          <p:nvSpPr>
            <p:cNvPr id="85" name="Rectangle 84"/>
            <p:cNvSpPr/>
            <p:nvPr/>
          </p:nvSpPr>
          <p:spPr bwMode="auto">
            <a:xfrm>
              <a:off x="4359987" y="5622366"/>
              <a:ext cx="914400" cy="887505"/>
            </a:xfrm>
            <a:prstGeom prst="rect">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2</a:t>
              </a:r>
            </a:p>
          </p:txBody>
        </p:sp>
        <p:sp>
          <p:nvSpPr>
            <p:cNvPr id="86" name="Rectangle 85"/>
            <p:cNvSpPr/>
            <p:nvPr/>
          </p:nvSpPr>
          <p:spPr bwMode="auto">
            <a:xfrm>
              <a:off x="5292296" y="5622366"/>
              <a:ext cx="2718692" cy="887505"/>
            </a:xfrm>
            <a:prstGeom prst="rect">
              <a:avLst/>
            </a:prstGeom>
            <a:grpFill/>
            <a:ln w="10795" cap="flat" cmpd="sng" algn="ctr">
              <a:noFill/>
              <a:prstDash val="solid"/>
              <a:headEnd type="none" w="med" len="med"/>
              <a:tailEnd type="none" w="med" len="med"/>
            </a:ln>
            <a:effectLst/>
          </p:spPr>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Process</a:t>
              </a:r>
            </a:p>
          </p:txBody>
        </p:sp>
      </p:grpSp>
      <p:grpSp>
        <p:nvGrpSpPr>
          <p:cNvPr id="87" name="Group 86"/>
          <p:cNvGrpSpPr/>
          <p:nvPr/>
        </p:nvGrpSpPr>
        <p:grpSpPr>
          <a:xfrm>
            <a:off x="8046854" y="5512034"/>
            <a:ext cx="3578721" cy="869935"/>
            <a:chOff x="8208492" y="5622366"/>
            <a:chExt cx="3651000" cy="887505"/>
          </a:xfrm>
          <a:solidFill>
            <a:srgbClr val="E81123"/>
          </a:solidFill>
        </p:grpSpPr>
        <p:sp>
          <p:nvSpPr>
            <p:cNvPr id="88" name="Rectangle 87"/>
            <p:cNvSpPr/>
            <p:nvPr/>
          </p:nvSpPr>
          <p:spPr bwMode="auto">
            <a:xfrm>
              <a:off x="8208492" y="5622366"/>
              <a:ext cx="914400" cy="887505"/>
            </a:xfrm>
            <a:prstGeom prst="rect">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3</a:t>
              </a:r>
            </a:p>
          </p:txBody>
        </p:sp>
        <p:sp>
          <p:nvSpPr>
            <p:cNvPr id="89" name="Rectangle 88"/>
            <p:cNvSpPr/>
            <p:nvPr/>
          </p:nvSpPr>
          <p:spPr bwMode="auto">
            <a:xfrm>
              <a:off x="9140800" y="5622366"/>
              <a:ext cx="2718692" cy="887505"/>
            </a:xfrm>
            <a:prstGeom prst="rect">
              <a:avLst/>
            </a:prstGeom>
            <a:grpFill/>
            <a:ln w="10795" cap="flat" cmpd="sng" algn="ctr">
              <a:noFill/>
              <a:prstDash val="solid"/>
              <a:headEnd type="none" w="med" len="med"/>
              <a:tailEnd type="none" w="med" len="med"/>
            </a:ln>
            <a:effectLst/>
          </p:spPr>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Products</a:t>
              </a:r>
            </a:p>
          </p:txBody>
        </p:sp>
      </p:grpSp>
      <p:grpSp>
        <p:nvGrpSpPr>
          <p:cNvPr id="90" name="Group 89"/>
          <p:cNvGrpSpPr/>
          <p:nvPr/>
        </p:nvGrpSpPr>
        <p:grpSpPr>
          <a:xfrm>
            <a:off x="502222" y="5517244"/>
            <a:ext cx="3578724" cy="869935"/>
            <a:chOff x="511482" y="5622366"/>
            <a:chExt cx="3651001" cy="887505"/>
          </a:xfrm>
          <a:solidFill>
            <a:srgbClr val="5C2D91"/>
          </a:solidFill>
        </p:grpSpPr>
        <p:sp>
          <p:nvSpPr>
            <p:cNvPr id="91" name="Rectangle 90"/>
            <p:cNvSpPr/>
            <p:nvPr/>
          </p:nvSpPr>
          <p:spPr bwMode="auto">
            <a:xfrm>
              <a:off x="511482" y="5622366"/>
              <a:ext cx="914400" cy="887505"/>
            </a:xfrm>
            <a:prstGeom prst="rect">
              <a:avLst/>
            </a:prstGeom>
            <a:grpFill/>
            <a:ln w="10795" cap="flat" cmpd="sng" algn="ctr">
              <a:no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r>
                <a:rPr kumimoji="0" lang="en-US" sz="5293" b="1" i="0" u="none" strike="noStrike" kern="0" cap="none" spc="0" normalizeH="0" baseline="0" noProof="0">
                  <a:ln w="0"/>
                  <a:gradFill>
                    <a:gsLst>
                      <a:gs pos="1250">
                        <a:srgbClr val="FFFFFF"/>
                      </a:gs>
                      <a:gs pos="100000">
                        <a:srgbClr val="FFFFFF"/>
                      </a:gs>
                    </a:gsLst>
                    <a:lin ang="0" scaled="0"/>
                  </a:gradFill>
                  <a:effectLst/>
                  <a:uLnTx/>
                  <a:uFillTx/>
                  <a:latin typeface="Segoe UI"/>
                  <a:ea typeface="+mn-ea"/>
                  <a:cs typeface="+mn-cs"/>
                </a:rPr>
                <a:t>1</a:t>
              </a:r>
            </a:p>
          </p:txBody>
        </p:sp>
        <p:sp>
          <p:nvSpPr>
            <p:cNvPr id="92" name="Rectangle 91"/>
            <p:cNvSpPr/>
            <p:nvPr/>
          </p:nvSpPr>
          <p:spPr bwMode="auto">
            <a:xfrm>
              <a:off x="1443791" y="5622366"/>
              <a:ext cx="2718692" cy="887505"/>
            </a:xfrm>
            <a:prstGeom prst="rect">
              <a:avLst/>
            </a:prstGeom>
            <a:grpFill/>
            <a:ln w="10795" cap="flat" cmpd="sng" algn="ctr">
              <a:noFill/>
              <a:prstDash val="solid"/>
              <a:headEnd type="none" w="med" len="med"/>
              <a:tailEnd type="none" w="med" len="med"/>
            </a:ln>
            <a:effectLst/>
          </p:spPr>
          <p:txBody>
            <a:bodyPr vert="horz" wrap="square" lIns="179259" tIns="45713" rIns="0" bIns="45713" numCol="1" rtlCol="0" anchor="ctr" anchorCtr="0" compatLnSpc="1">
              <a:prstTxWarp prst="textNoShape">
                <a:avLst/>
              </a:prstTxWarp>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3920" b="0" i="0" u="none" strike="noStrike" kern="0" cap="none" spc="0" normalizeH="0" baseline="0" noProof="0">
                  <a:ln w="0"/>
                  <a:gradFill>
                    <a:gsLst>
                      <a:gs pos="1250">
                        <a:srgbClr val="FFFFFF"/>
                      </a:gs>
                      <a:gs pos="100000">
                        <a:srgbClr val="FFFFFF"/>
                      </a:gs>
                    </a:gsLst>
                    <a:lin ang="0" scaled="0"/>
                  </a:gradFill>
                  <a:effectLst/>
                  <a:uLnTx/>
                  <a:uFillTx/>
                  <a:latin typeface="Segoe UI Light"/>
                  <a:ea typeface="+mn-ea"/>
                  <a:cs typeface="+mn-cs"/>
                </a:rPr>
                <a:t>Culture</a:t>
              </a:r>
            </a:p>
          </p:txBody>
        </p:sp>
      </p:grpSp>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06" y="2060534"/>
            <a:ext cx="1691063" cy="3026756"/>
          </a:xfrm>
          <a:prstGeom prst="rect">
            <a:avLst/>
          </a:prstGeom>
        </p:spPr>
      </p:pic>
      <p:pic>
        <p:nvPicPr>
          <p:cNvPr id="94" name="Picture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2004" y="2432206"/>
            <a:ext cx="1303997" cy="2559869"/>
          </a:xfrm>
          <a:prstGeom prst="rect">
            <a:avLst/>
          </a:prstGeom>
        </p:spPr>
      </p:pic>
      <p:grpSp>
        <p:nvGrpSpPr>
          <p:cNvPr id="95" name="Group 94"/>
          <p:cNvGrpSpPr/>
          <p:nvPr/>
        </p:nvGrpSpPr>
        <p:grpSpPr>
          <a:xfrm>
            <a:off x="4478999" y="2059247"/>
            <a:ext cx="3234003" cy="3235118"/>
            <a:chOff x="3763989" y="1325427"/>
            <a:chExt cx="4610100" cy="4611688"/>
          </a:xfrm>
        </p:grpSpPr>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6300" y="2709936"/>
              <a:ext cx="1717500" cy="1552700"/>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892" y="2730500"/>
              <a:ext cx="1772163" cy="1609471"/>
            </a:xfrm>
            <a:prstGeom prst="rect">
              <a:avLst/>
            </a:prstGeom>
          </p:spPr>
        </p:pic>
        <p:pic>
          <p:nvPicPr>
            <p:cNvPr id="98" name="Picture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7154" y="3677327"/>
              <a:ext cx="248694" cy="204640"/>
            </a:xfrm>
            <a:prstGeom prst="rect">
              <a:avLst/>
            </a:prstGeom>
          </p:spPr>
        </p:pic>
        <p:pic>
          <p:nvPicPr>
            <p:cNvPr id="99" name="Picture 98"/>
            <p:cNvPicPr>
              <a:picLocks noChangeAspect="1"/>
            </p:cNvPicPr>
            <p:nvPr/>
          </p:nvPicPr>
          <p:blipFill>
            <a:blip r:embed="rId8" cstate="print">
              <a:duotone>
                <a:srgbClr val="D2D2D2">
                  <a:shade val="45000"/>
                  <a:satMod val="135000"/>
                </a:srgbClr>
                <a:prstClr val="white"/>
              </a:duotone>
              <a:extLst>
                <a:ext uri="{28A0092B-C50C-407E-A947-70E740481C1C}">
                  <a14:useLocalDpi xmlns:a14="http://schemas.microsoft.com/office/drawing/2010/main" val="0"/>
                </a:ext>
              </a:extLst>
            </a:blip>
            <a:stretch>
              <a:fillRect/>
            </a:stretch>
          </p:blipFill>
          <p:spPr>
            <a:xfrm>
              <a:off x="3844108" y="1405778"/>
              <a:ext cx="4449971" cy="4450143"/>
            </a:xfrm>
            <a:prstGeom prst="rect">
              <a:avLst/>
            </a:prstGeom>
          </p:spPr>
        </p:pic>
        <p:sp>
          <p:nvSpPr>
            <p:cNvPr id="100" name="Freeform 8"/>
            <p:cNvSpPr>
              <a:spLocks/>
            </p:cNvSpPr>
            <p:nvPr/>
          </p:nvSpPr>
          <p:spPr bwMode="auto">
            <a:xfrm>
              <a:off x="3763989" y="132542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 name="T12" fmla="*/ 80 w 2679"/>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lnTo>
                    <a:pt x="80" y="2678"/>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1" name="Freeform 10"/>
            <p:cNvSpPr>
              <a:spLocks/>
            </p:cNvSpPr>
            <p:nvPr/>
          </p:nvSpPr>
          <p:spPr bwMode="auto">
            <a:xfrm>
              <a:off x="3763989" y="363047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 name="T12" fmla="*/ 2679 w 2679"/>
                <a:gd name="T13" fmla="*/ 2679 h 2679"/>
              </a:gdLst>
              <a:ahLst/>
              <a:cxnLst>
                <a:cxn ang="0">
                  <a:pos x="T0" y="T1"/>
                </a:cxn>
                <a:cxn ang="0">
                  <a:pos x="T2" y="T3"/>
                </a:cxn>
                <a:cxn ang="0">
                  <a:pos x="T4" y="T5"/>
                </a:cxn>
                <a:cxn ang="0">
                  <a:pos x="T6" y="T7"/>
                </a:cxn>
                <a:cxn ang="0">
                  <a:pos x="T8" y="T9"/>
                </a:cxn>
                <a:cxn ang="0">
                  <a:pos x="T10" y="T11"/>
                </a:cxn>
                <a:cxn ang="0">
                  <a:pos x="T12" y="T13"/>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lnTo>
                    <a:pt x="2679" y="2679"/>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2" name="Freeform 13"/>
            <p:cNvSpPr>
              <a:spLocks/>
            </p:cNvSpPr>
            <p:nvPr/>
          </p:nvSpPr>
          <p:spPr bwMode="auto">
            <a:xfrm>
              <a:off x="6069039" y="132542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Lst>
              <a:ahLst/>
              <a:cxnLst>
                <a:cxn ang="0">
                  <a:pos x="T0" y="T1"/>
                </a:cxn>
                <a:cxn ang="0">
                  <a:pos x="T2" y="T3"/>
                </a:cxn>
                <a:cxn ang="0">
                  <a:pos x="T4" y="T5"/>
                </a:cxn>
                <a:cxn ang="0">
                  <a:pos x="T6" y="T7"/>
                </a:cxn>
                <a:cxn ang="0">
                  <a:pos x="T8" y="T9"/>
                </a:cxn>
                <a:cxn ang="0">
                  <a:pos x="T10" y="T11"/>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close/>
                </a:path>
              </a:pathLst>
            </a:custGeom>
            <a:solidFill>
              <a:srgbClr val="F6931A"/>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3" name="Freeform 7"/>
            <p:cNvSpPr>
              <a:spLocks/>
            </p:cNvSpPr>
            <p:nvPr/>
          </p:nvSpPr>
          <p:spPr bwMode="auto">
            <a:xfrm>
              <a:off x="3763989" y="1325427"/>
              <a:ext cx="2305050" cy="2305050"/>
            </a:xfrm>
            <a:custGeom>
              <a:avLst/>
              <a:gdLst>
                <a:gd name="T0" fmla="*/ 80 w 2679"/>
                <a:gd name="T1" fmla="*/ 2678 h 2678"/>
                <a:gd name="T2" fmla="*/ 80 w 2679"/>
                <a:gd name="T3" fmla="*/ 2678 h 2678"/>
                <a:gd name="T4" fmla="*/ 0 w 2679"/>
                <a:gd name="T5" fmla="*/ 2678 h 2678"/>
                <a:gd name="T6" fmla="*/ 2679 w 2679"/>
                <a:gd name="T7" fmla="*/ 0 h 2678"/>
                <a:gd name="T8" fmla="*/ 2679 w 2679"/>
                <a:gd name="T9" fmla="*/ 80 h 2678"/>
                <a:gd name="T10" fmla="*/ 80 w 2679"/>
                <a:gd name="T11" fmla="*/ 2678 h 2678"/>
              </a:gdLst>
              <a:ahLst/>
              <a:cxnLst>
                <a:cxn ang="0">
                  <a:pos x="T0" y="T1"/>
                </a:cxn>
                <a:cxn ang="0">
                  <a:pos x="T2" y="T3"/>
                </a:cxn>
                <a:cxn ang="0">
                  <a:pos x="T4" y="T5"/>
                </a:cxn>
                <a:cxn ang="0">
                  <a:pos x="T6" y="T7"/>
                </a:cxn>
                <a:cxn ang="0">
                  <a:pos x="T8" y="T9"/>
                </a:cxn>
                <a:cxn ang="0">
                  <a:pos x="T10" y="T11"/>
                </a:cxn>
              </a:cxnLst>
              <a:rect l="0" t="0" r="r" b="b"/>
              <a:pathLst>
                <a:path w="2679" h="2678">
                  <a:moveTo>
                    <a:pt x="80" y="2678"/>
                  </a:moveTo>
                  <a:lnTo>
                    <a:pt x="80" y="2678"/>
                  </a:lnTo>
                  <a:lnTo>
                    <a:pt x="0" y="2678"/>
                  </a:lnTo>
                  <a:cubicBezTo>
                    <a:pt x="0" y="1201"/>
                    <a:pt x="1202" y="0"/>
                    <a:pt x="2679" y="0"/>
                  </a:cubicBezTo>
                  <a:lnTo>
                    <a:pt x="2679" y="80"/>
                  </a:lnTo>
                  <a:cubicBezTo>
                    <a:pt x="1246" y="80"/>
                    <a:pt x="80" y="1245"/>
                    <a:pt x="80" y="2678"/>
                  </a:cubicBezTo>
                  <a:close/>
                </a:path>
              </a:pathLst>
            </a:custGeom>
            <a:solidFill>
              <a:srgbClr val="B92B9C"/>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4" name="Freeform 9"/>
            <p:cNvSpPr>
              <a:spLocks/>
            </p:cNvSpPr>
            <p:nvPr/>
          </p:nvSpPr>
          <p:spPr bwMode="auto">
            <a:xfrm>
              <a:off x="3763989" y="3630477"/>
              <a:ext cx="2305050" cy="2306638"/>
            </a:xfrm>
            <a:custGeom>
              <a:avLst/>
              <a:gdLst>
                <a:gd name="T0" fmla="*/ 2679 w 2679"/>
                <a:gd name="T1" fmla="*/ 2679 h 2679"/>
                <a:gd name="T2" fmla="*/ 2679 w 2679"/>
                <a:gd name="T3" fmla="*/ 2679 h 2679"/>
                <a:gd name="T4" fmla="*/ 0 w 2679"/>
                <a:gd name="T5" fmla="*/ 0 h 2679"/>
                <a:gd name="T6" fmla="*/ 80 w 2679"/>
                <a:gd name="T7" fmla="*/ 0 h 2679"/>
                <a:gd name="T8" fmla="*/ 2679 w 2679"/>
                <a:gd name="T9" fmla="*/ 2599 h 2679"/>
                <a:gd name="T10" fmla="*/ 2679 w 2679"/>
                <a:gd name="T11" fmla="*/ 2679 h 2679"/>
              </a:gdLst>
              <a:ahLst/>
              <a:cxnLst>
                <a:cxn ang="0">
                  <a:pos x="T0" y="T1"/>
                </a:cxn>
                <a:cxn ang="0">
                  <a:pos x="T2" y="T3"/>
                </a:cxn>
                <a:cxn ang="0">
                  <a:pos x="T4" y="T5"/>
                </a:cxn>
                <a:cxn ang="0">
                  <a:pos x="T6" y="T7"/>
                </a:cxn>
                <a:cxn ang="0">
                  <a:pos x="T8" y="T9"/>
                </a:cxn>
                <a:cxn ang="0">
                  <a:pos x="T10" y="T11"/>
                </a:cxn>
              </a:cxnLst>
              <a:rect l="0" t="0" r="r" b="b"/>
              <a:pathLst>
                <a:path w="2679" h="2679">
                  <a:moveTo>
                    <a:pt x="2679" y="2679"/>
                  </a:moveTo>
                  <a:lnTo>
                    <a:pt x="2679" y="2679"/>
                  </a:lnTo>
                  <a:cubicBezTo>
                    <a:pt x="1202" y="2679"/>
                    <a:pt x="0" y="1477"/>
                    <a:pt x="0" y="0"/>
                  </a:cubicBezTo>
                  <a:lnTo>
                    <a:pt x="80" y="0"/>
                  </a:lnTo>
                  <a:cubicBezTo>
                    <a:pt x="80" y="1433"/>
                    <a:pt x="1246" y="2599"/>
                    <a:pt x="2679" y="2599"/>
                  </a:cubicBezTo>
                  <a:lnTo>
                    <a:pt x="2679" y="2679"/>
                  </a:lnTo>
                  <a:close/>
                </a:path>
              </a:pathLst>
            </a:custGeom>
            <a:solidFill>
              <a:srgbClr val="C92424"/>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5" name="Freeform 11"/>
            <p:cNvSpPr>
              <a:spLocks/>
            </p:cNvSpPr>
            <p:nvPr/>
          </p:nvSpPr>
          <p:spPr bwMode="auto">
            <a:xfrm>
              <a:off x="6069039" y="3630477"/>
              <a:ext cx="2305050" cy="2306638"/>
            </a:xfrm>
            <a:custGeom>
              <a:avLst/>
              <a:gdLst>
                <a:gd name="T0" fmla="*/ 0 w 2678"/>
                <a:gd name="T1" fmla="*/ 2679 h 2679"/>
                <a:gd name="T2" fmla="*/ 0 w 2678"/>
                <a:gd name="T3" fmla="*/ 2679 h 2679"/>
                <a:gd name="T4" fmla="*/ 0 w 2678"/>
                <a:gd name="T5" fmla="*/ 2599 h 2679"/>
                <a:gd name="T6" fmla="*/ 2598 w 2678"/>
                <a:gd name="T7" fmla="*/ 0 h 2679"/>
                <a:gd name="T8" fmla="*/ 2678 w 2678"/>
                <a:gd name="T9" fmla="*/ 0 h 2679"/>
                <a:gd name="T10" fmla="*/ 0 w 2678"/>
                <a:gd name="T11" fmla="*/ 2679 h 2679"/>
              </a:gdLst>
              <a:ahLst/>
              <a:cxnLst>
                <a:cxn ang="0">
                  <a:pos x="T0" y="T1"/>
                </a:cxn>
                <a:cxn ang="0">
                  <a:pos x="T2" y="T3"/>
                </a:cxn>
                <a:cxn ang="0">
                  <a:pos x="T4" y="T5"/>
                </a:cxn>
                <a:cxn ang="0">
                  <a:pos x="T6" y="T7"/>
                </a:cxn>
                <a:cxn ang="0">
                  <a:pos x="T8" y="T9"/>
                </a:cxn>
                <a:cxn ang="0">
                  <a:pos x="T10" y="T11"/>
                </a:cxn>
              </a:cxnLst>
              <a:rect l="0" t="0" r="r" b="b"/>
              <a:pathLst>
                <a:path w="2678" h="2679">
                  <a:moveTo>
                    <a:pt x="0" y="2679"/>
                  </a:moveTo>
                  <a:lnTo>
                    <a:pt x="0" y="2679"/>
                  </a:lnTo>
                  <a:lnTo>
                    <a:pt x="0" y="2599"/>
                  </a:lnTo>
                  <a:cubicBezTo>
                    <a:pt x="1432" y="2599"/>
                    <a:pt x="2598" y="1433"/>
                    <a:pt x="2598" y="0"/>
                  </a:cubicBezTo>
                  <a:lnTo>
                    <a:pt x="2678" y="0"/>
                  </a:lnTo>
                  <a:cubicBezTo>
                    <a:pt x="2678" y="1477"/>
                    <a:pt x="1477" y="2679"/>
                    <a:pt x="0" y="2679"/>
                  </a:cubicBezTo>
                  <a:close/>
                </a:path>
              </a:pathLst>
            </a:custGeom>
            <a:solidFill>
              <a:srgbClr val="3D85CD"/>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sp>
          <p:nvSpPr>
            <p:cNvPr id="106" name="Freeform 14"/>
            <p:cNvSpPr>
              <a:spLocks/>
            </p:cNvSpPr>
            <p:nvPr/>
          </p:nvSpPr>
          <p:spPr bwMode="auto">
            <a:xfrm>
              <a:off x="6069039" y="1325427"/>
              <a:ext cx="2305050" cy="2305050"/>
            </a:xfrm>
            <a:custGeom>
              <a:avLst/>
              <a:gdLst>
                <a:gd name="T0" fmla="*/ 2678 w 2678"/>
                <a:gd name="T1" fmla="*/ 2678 h 2678"/>
                <a:gd name="T2" fmla="*/ 2678 w 2678"/>
                <a:gd name="T3" fmla="*/ 2678 h 2678"/>
                <a:gd name="T4" fmla="*/ 2598 w 2678"/>
                <a:gd name="T5" fmla="*/ 2678 h 2678"/>
                <a:gd name="T6" fmla="*/ 0 w 2678"/>
                <a:gd name="T7" fmla="*/ 80 h 2678"/>
                <a:gd name="T8" fmla="*/ 0 w 2678"/>
                <a:gd name="T9" fmla="*/ 0 h 2678"/>
                <a:gd name="T10" fmla="*/ 2678 w 2678"/>
                <a:gd name="T11" fmla="*/ 2678 h 2678"/>
                <a:gd name="T12" fmla="*/ 2678 w 2678"/>
                <a:gd name="T13" fmla="*/ 2678 h 2678"/>
              </a:gdLst>
              <a:ahLst/>
              <a:cxnLst>
                <a:cxn ang="0">
                  <a:pos x="T0" y="T1"/>
                </a:cxn>
                <a:cxn ang="0">
                  <a:pos x="T2" y="T3"/>
                </a:cxn>
                <a:cxn ang="0">
                  <a:pos x="T4" y="T5"/>
                </a:cxn>
                <a:cxn ang="0">
                  <a:pos x="T6" y="T7"/>
                </a:cxn>
                <a:cxn ang="0">
                  <a:pos x="T8" y="T9"/>
                </a:cxn>
                <a:cxn ang="0">
                  <a:pos x="T10" y="T11"/>
                </a:cxn>
                <a:cxn ang="0">
                  <a:pos x="T12" y="T13"/>
                </a:cxn>
              </a:cxnLst>
              <a:rect l="0" t="0" r="r" b="b"/>
              <a:pathLst>
                <a:path w="2678" h="2678">
                  <a:moveTo>
                    <a:pt x="2678" y="2678"/>
                  </a:moveTo>
                  <a:lnTo>
                    <a:pt x="2678" y="2678"/>
                  </a:lnTo>
                  <a:lnTo>
                    <a:pt x="2598" y="2678"/>
                  </a:lnTo>
                  <a:cubicBezTo>
                    <a:pt x="2598" y="1245"/>
                    <a:pt x="1432" y="80"/>
                    <a:pt x="0" y="80"/>
                  </a:cubicBezTo>
                  <a:lnTo>
                    <a:pt x="0" y="0"/>
                  </a:lnTo>
                  <a:cubicBezTo>
                    <a:pt x="1477" y="0"/>
                    <a:pt x="2678" y="1201"/>
                    <a:pt x="2678" y="2678"/>
                  </a:cubicBezTo>
                  <a:lnTo>
                    <a:pt x="2678" y="2678"/>
                  </a:lnTo>
                  <a:close/>
                </a:path>
              </a:pathLst>
            </a:custGeom>
            <a:noFill/>
            <a:ln w="22225"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Segoe UI"/>
                <a:ea typeface="+mn-ea"/>
                <a:cs typeface="+mn-cs"/>
              </a:endParaRPr>
            </a:p>
          </p:txBody>
        </p:sp>
      </p:grpSp>
      <p:grpSp>
        <p:nvGrpSpPr>
          <p:cNvPr id="122" name="Group 4"/>
          <p:cNvGrpSpPr>
            <a:grpSpLocks noChangeAspect="1"/>
          </p:cNvGrpSpPr>
          <p:nvPr/>
        </p:nvGrpSpPr>
        <p:grpSpPr bwMode="auto">
          <a:xfrm>
            <a:off x="7656798" y="1347474"/>
            <a:ext cx="4575502" cy="4575502"/>
            <a:chOff x="4849" y="732"/>
            <a:chExt cx="2940" cy="2940"/>
          </a:xfrm>
        </p:grpSpPr>
        <p:sp>
          <p:nvSpPr>
            <p:cNvPr id="123" name="AutoShape 3"/>
            <p:cNvSpPr>
              <a:spLocks noChangeAspect="1" noChangeArrowheads="1" noTextEdit="1"/>
            </p:cNvSpPr>
            <p:nvPr/>
          </p:nvSpPr>
          <p:spPr bwMode="auto">
            <a:xfrm>
              <a:off x="4849" y="732"/>
              <a:ext cx="2940" cy="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4" name="Freeform 5"/>
            <p:cNvSpPr>
              <a:spLocks/>
            </p:cNvSpPr>
            <p:nvPr/>
          </p:nvSpPr>
          <p:spPr bwMode="auto">
            <a:xfrm>
              <a:off x="7161" y="2751"/>
              <a:ext cx="255" cy="125"/>
            </a:xfrm>
            <a:custGeom>
              <a:avLst/>
              <a:gdLst>
                <a:gd name="T0" fmla="*/ 51 w 100"/>
                <a:gd name="T1" fmla="*/ 1 h 49"/>
                <a:gd name="T2" fmla="*/ 0 w 100"/>
                <a:gd name="T3" fmla="*/ 49 h 49"/>
                <a:gd name="T4" fmla="*/ 99 w 100"/>
                <a:gd name="T5" fmla="*/ 49 h 49"/>
                <a:gd name="T6" fmla="*/ 51 w 100"/>
                <a:gd name="T7" fmla="*/ 1 h 49"/>
              </a:gdLst>
              <a:ahLst/>
              <a:cxnLst>
                <a:cxn ang="0">
                  <a:pos x="T0" y="T1"/>
                </a:cxn>
                <a:cxn ang="0">
                  <a:pos x="T2" y="T3"/>
                </a:cxn>
                <a:cxn ang="0">
                  <a:pos x="T4" y="T5"/>
                </a:cxn>
                <a:cxn ang="0">
                  <a:pos x="T6" y="T7"/>
                </a:cxn>
              </a:cxnLst>
              <a:rect l="0" t="0" r="r" b="b"/>
              <a:pathLst>
                <a:path w="100" h="49">
                  <a:moveTo>
                    <a:pt x="51" y="1"/>
                  </a:moveTo>
                  <a:cubicBezTo>
                    <a:pt x="24" y="0"/>
                    <a:pt x="1" y="21"/>
                    <a:pt x="0" y="49"/>
                  </a:cubicBezTo>
                  <a:cubicBezTo>
                    <a:pt x="99" y="49"/>
                    <a:pt x="99" y="49"/>
                    <a:pt x="99" y="49"/>
                  </a:cubicBezTo>
                  <a:cubicBezTo>
                    <a:pt x="100" y="21"/>
                    <a:pt x="79" y="2"/>
                    <a:pt x="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5" name="Freeform 6"/>
            <p:cNvSpPr>
              <a:spLocks/>
            </p:cNvSpPr>
            <p:nvPr/>
          </p:nvSpPr>
          <p:spPr bwMode="auto">
            <a:xfrm>
              <a:off x="6691" y="2753"/>
              <a:ext cx="544" cy="69"/>
            </a:xfrm>
            <a:custGeom>
              <a:avLst/>
              <a:gdLst>
                <a:gd name="T0" fmla="*/ 210 w 213"/>
                <a:gd name="T1" fmla="*/ 27 h 27"/>
                <a:gd name="T2" fmla="*/ 188 w 213"/>
                <a:gd name="T3" fmla="*/ 17 h 27"/>
                <a:gd name="T4" fmla="*/ 142 w 213"/>
                <a:gd name="T5" fmla="*/ 8 h 27"/>
                <a:gd name="T6" fmla="*/ 0 w 213"/>
                <a:gd name="T7" fmla="*/ 8 h 27"/>
                <a:gd name="T8" fmla="*/ 0 w 213"/>
                <a:gd name="T9" fmla="*/ 0 h 27"/>
                <a:gd name="T10" fmla="*/ 142 w 213"/>
                <a:gd name="T11" fmla="*/ 0 h 27"/>
                <a:gd name="T12" fmla="*/ 191 w 213"/>
                <a:gd name="T13" fmla="*/ 10 h 27"/>
                <a:gd name="T14" fmla="*/ 213 w 213"/>
                <a:gd name="T15" fmla="*/ 20 h 27"/>
                <a:gd name="T16" fmla="*/ 210 w 213"/>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27">
                  <a:moveTo>
                    <a:pt x="210" y="27"/>
                  </a:moveTo>
                  <a:cubicBezTo>
                    <a:pt x="188" y="17"/>
                    <a:pt x="188" y="17"/>
                    <a:pt x="188" y="17"/>
                  </a:cubicBezTo>
                  <a:cubicBezTo>
                    <a:pt x="177" y="12"/>
                    <a:pt x="155" y="8"/>
                    <a:pt x="142" y="8"/>
                  </a:cubicBezTo>
                  <a:cubicBezTo>
                    <a:pt x="0" y="8"/>
                    <a:pt x="0" y="8"/>
                    <a:pt x="0" y="8"/>
                  </a:cubicBezTo>
                  <a:cubicBezTo>
                    <a:pt x="0" y="0"/>
                    <a:pt x="0" y="0"/>
                    <a:pt x="0" y="0"/>
                  </a:cubicBezTo>
                  <a:cubicBezTo>
                    <a:pt x="142" y="0"/>
                    <a:pt x="142" y="0"/>
                    <a:pt x="142" y="0"/>
                  </a:cubicBezTo>
                  <a:cubicBezTo>
                    <a:pt x="157" y="0"/>
                    <a:pt x="179" y="5"/>
                    <a:pt x="191" y="10"/>
                  </a:cubicBezTo>
                  <a:cubicBezTo>
                    <a:pt x="213" y="20"/>
                    <a:pt x="213" y="20"/>
                    <a:pt x="213" y="20"/>
                  </a:cubicBezTo>
                  <a:lnTo>
                    <a:pt x="210" y="2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6" name="Oval 7"/>
            <p:cNvSpPr>
              <a:spLocks noChangeArrowheads="1"/>
            </p:cNvSpPr>
            <p:nvPr/>
          </p:nvSpPr>
          <p:spPr bwMode="auto">
            <a:xfrm>
              <a:off x="5775" y="2554"/>
              <a:ext cx="567" cy="12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7" name="Freeform 8"/>
            <p:cNvSpPr>
              <a:spLocks/>
            </p:cNvSpPr>
            <p:nvPr/>
          </p:nvSpPr>
          <p:spPr bwMode="auto">
            <a:xfrm>
              <a:off x="5362" y="1663"/>
              <a:ext cx="1370" cy="952"/>
            </a:xfrm>
            <a:custGeom>
              <a:avLst/>
              <a:gdLst>
                <a:gd name="T0" fmla="*/ 527 w 537"/>
                <a:gd name="T1" fmla="*/ 373 h 373"/>
                <a:gd name="T2" fmla="*/ 537 w 537"/>
                <a:gd name="T3" fmla="*/ 362 h 373"/>
                <a:gd name="T4" fmla="*/ 537 w 537"/>
                <a:gd name="T5" fmla="*/ 11 h 373"/>
                <a:gd name="T6" fmla="*/ 527 w 537"/>
                <a:gd name="T7" fmla="*/ 0 h 373"/>
                <a:gd name="T8" fmla="*/ 11 w 537"/>
                <a:gd name="T9" fmla="*/ 0 h 373"/>
                <a:gd name="T10" fmla="*/ 0 w 537"/>
                <a:gd name="T11" fmla="*/ 11 h 373"/>
                <a:gd name="T12" fmla="*/ 0 w 537"/>
                <a:gd name="T13" fmla="*/ 362 h 373"/>
                <a:gd name="T14" fmla="*/ 11 w 537"/>
                <a:gd name="T15" fmla="*/ 373 h 373"/>
                <a:gd name="T16" fmla="*/ 527 w 537"/>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7" h="373">
                  <a:moveTo>
                    <a:pt x="527" y="373"/>
                  </a:moveTo>
                  <a:cubicBezTo>
                    <a:pt x="532" y="373"/>
                    <a:pt x="537" y="368"/>
                    <a:pt x="537" y="362"/>
                  </a:cubicBezTo>
                  <a:cubicBezTo>
                    <a:pt x="537" y="11"/>
                    <a:pt x="537" y="11"/>
                    <a:pt x="537" y="11"/>
                  </a:cubicBezTo>
                  <a:cubicBezTo>
                    <a:pt x="537" y="5"/>
                    <a:pt x="532" y="0"/>
                    <a:pt x="527" y="0"/>
                  </a:cubicBezTo>
                  <a:cubicBezTo>
                    <a:pt x="11" y="0"/>
                    <a:pt x="11" y="0"/>
                    <a:pt x="11" y="0"/>
                  </a:cubicBezTo>
                  <a:cubicBezTo>
                    <a:pt x="5" y="0"/>
                    <a:pt x="0" y="5"/>
                    <a:pt x="0" y="11"/>
                  </a:cubicBezTo>
                  <a:cubicBezTo>
                    <a:pt x="0" y="362"/>
                    <a:pt x="0" y="362"/>
                    <a:pt x="0" y="362"/>
                  </a:cubicBezTo>
                  <a:cubicBezTo>
                    <a:pt x="0" y="368"/>
                    <a:pt x="5" y="373"/>
                    <a:pt x="11" y="373"/>
                  </a:cubicBezTo>
                  <a:lnTo>
                    <a:pt x="527" y="3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8" name="Rectangle 9"/>
            <p:cNvSpPr>
              <a:spLocks noChangeArrowheads="1"/>
            </p:cNvSpPr>
            <p:nvPr/>
          </p:nvSpPr>
          <p:spPr bwMode="auto">
            <a:xfrm>
              <a:off x="5405" y="1707"/>
              <a:ext cx="1284" cy="72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29" name="Rectangle 10"/>
            <p:cNvSpPr>
              <a:spLocks noChangeArrowheads="1"/>
            </p:cNvSpPr>
            <p:nvPr/>
          </p:nvSpPr>
          <p:spPr bwMode="auto">
            <a:xfrm>
              <a:off x="5209" y="2809"/>
              <a:ext cx="1697" cy="64"/>
            </a:xfrm>
            <a:prstGeom prst="rect">
              <a:avLst/>
            </a:prstGeom>
            <a:solidFill>
              <a:schemeClr val="tx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0" name="Freeform 11"/>
            <p:cNvSpPr>
              <a:spLocks/>
            </p:cNvSpPr>
            <p:nvPr/>
          </p:nvSpPr>
          <p:spPr bwMode="auto">
            <a:xfrm>
              <a:off x="5209" y="2733"/>
              <a:ext cx="1697" cy="76"/>
            </a:xfrm>
            <a:custGeom>
              <a:avLst/>
              <a:gdLst>
                <a:gd name="T0" fmla="*/ 1697 w 1697"/>
                <a:gd name="T1" fmla="*/ 76 h 76"/>
                <a:gd name="T2" fmla="*/ 0 w 1697"/>
                <a:gd name="T3" fmla="*/ 76 h 76"/>
                <a:gd name="T4" fmla="*/ 107 w 1697"/>
                <a:gd name="T5" fmla="*/ 0 h 76"/>
                <a:gd name="T6" fmla="*/ 1592 w 1697"/>
                <a:gd name="T7" fmla="*/ 0 h 76"/>
                <a:gd name="T8" fmla="*/ 1697 w 1697"/>
                <a:gd name="T9" fmla="*/ 76 h 76"/>
              </a:gdLst>
              <a:ahLst/>
              <a:cxnLst>
                <a:cxn ang="0">
                  <a:pos x="T0" y="T1"/>
                </a:cxn>
                <a:cxn ang="0">
                  <a:pos x="T2" y="T3"/>
                </a:cxn>
                <a:cxn ang="0">
                  <a:pos x="T4" y="T5"/>
                </a:cxn>
                <a:cxn ang="0">
                  <a:pos x="T6" y="T7"/>
                </a:cxn>
                <a:cxn ang="0">
                  <a:pos x="T8" y="T9"/>
                </a:cxn>
              </a:cxnLst>
              <a:rect l="0" t="0" r="r" b="b"/>
              <a:pathLst>
                <a:path w="1697" h="76">
                  <a:moveTo>
                    <a:pt x="1697" y="76"/>
                  </a:moveTo>
                  <a:lnTo>
                    <a:pt x="0" y="76"/>
                  </a:lnTo>
                  <a:lnTo>
                    <a:pt x="107" y="0"/>
                  </a:lnTo>
                  <a:lnTo>
                    <a:pt x="1592" y="0"/>
                  </a:lnTo>
                  <a:lnTo>
                    <a:pt x="1697"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1" name="Oval 12"/>
            <p:cNvSpPr>
              <a:spLocks noChangeArrowheads="1"/>
            </p:cNvSpPr>
            <p:nvPr/>
          </p:nvSpPr>
          <p:spPr bwMode="auto">
            <a:xfrm>
              <a:off x="5732" y="1531"/>
              <a:ext cx="674" cy="674"/>
            </a:xfrm>
            <a:prstGeom prst="ellipse">
              <a:avLst/>
            </a:pr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32" name="Freeform 13"/>
            <p:cNvSpPr>
              <a:spLocks noEditPoints="1"/>
            </p:cNvSpPr>
            <p:nvPr/>
          </p:nvSpPr>
          <p:spPr bwMode="auto">
            <a:xfrm>
              <a:off x="5900" y="1725"/>
              <a:ext cx="337" cy="286"/>
            </a:xfrm>
            <a:custGeom>
              <a:avLst/>
              <a:gdLst>
                <a:gd name="T0" fmla="*/ 125 w 132"/>
                <a:gd name="T1" fmla="*/ 105 h 112"/>
                <a:gd name="T2" fmla="*/ 0 w 132"/>
                <a:gd name="T3" fmla="*/ 20 h 112"/>
                <a:gd name="T4" fmla="*/ 0 w 132"/>
                <a:gd name="T5" fmla="*/ 112 h 112"/>
                <a:gd name="T6" fmla="*/ 132 w 132"/>
                <a:gd name="T7" fmla="*/ 0 h 112"/>
                <a:gd name="T8" fmla="*/ 0 w 132"/>
                <a:gd name="T9" fmla="*/ 0 h 112"/>
                <a:gd name="T10" fmla="*/ 77 w 132"/>
                <a:gd name="T11" fmla="*/ 63 h 112"/>
                <a:gd name="T12" fmla="*/ 73 w 132"/>
                <a:gd name="T13" fmla="*/ 57 h 112"/>
                <a:gd name="T14" fmla="*/ 69 w 132"/>
                <a:gd name="T15" fmla="*/ 53 h 112"/>
                <a:gd name="T16" fmla="*/ 62 w 132"/>
                <a:gd name="T17" fmla="*/ 49 h 112"/>
                <a:gd name="T18" fmla="*/ 56 w 132"/>
                <a:gd name="T19" fmla="*/ 49 h 112"/>
                <a:gd name="T20" fmla="*/ 49 w 132"/>
                <a:gd name="T21" fmla="*/ 53 h 112"/>
                <a:gd name="T22" fmla="*/ 44 w 132"/>
                <a:gd name="T23" fmla="*/ 57 h 112"/>
                <a:gd name="T24" fmla="*/ 41 w 132"/>
                <a:gd name="T25" fmla="*/ 63 h 112"/>
                <a:gd name="T26" fmla="*/ 40 w 132"/>
                <a:gd name="T27" fmla="*/ 69 h 112"/>
                <a:gd name="T28" fmla="*/ 41 w 132"/>
                <a:gd name="T29" fmla="*/ 76 h 112"/>
                <a:gd name="T30" fmla="*/ 44 w 132"/>
                <a:gd name="T31" fmla="*/ 81 h 112"/>
                <a:gd name="T32" fmla="*/ 50 w 132"/>
                <a:gd name="T33" fmla="*/ 86 h 112"/>
                <a:gd name="T34" fmla="*/ 55 w 132"/>
                <a:gd name="T35" fmla="*/ 88 h 112"/>
                <a:gd name="T36" fmla="*/ 60 w 132"/>
                <a:gd name="T37" fmla="*/ 83 h 112"/>
                <a:gd name="T38" fmla="*/ 67 w 132"/>
                <a:gd name="T39" fmla="*/ 87 h 112"/>
                <a:gd name="T40" fmla="*/ 68 w 132"/>
                <a:gd name="T41" fmla="*/ 79 h 112"/>
                <a:gd name="T42" fmla="*/ 77 w 132"/>
                <a:gd name="T43" fmla="*/ 78 h 112"/>
                <a:gd name="T44" fmla="*/ 73 w 132"/>
                <a:gd name="T45" fmla="*/ 71 h 112"/>
                <a:gd name="T46" fmla="*/ 67 w 132"/>
                <a:gd name="T47" fmla="*/ 69 h 112"/>
                <a:gd name="T48" fmla="*/ 53 w 132"/>
                <a:gd name="T49" fmla="*/ 75 h 112"/>
                <a:gd name="T50" fmla="*/ 59 w 132"/>
                <a:gd name="T51" fmla="*/ 61 h 112"/>
                <a:gd name="T52" fmla="*/ 55 w 132"/>
                <a:gd name="T53" fmla="*/ 69 h 112"/>
                <a:gd name="T54" fmla="*/ 59 w 132"/>
                <a:gd name="T55" fmla="*/ 73 h 112"/>
                <a:gd name="T56" fmla="*/ 91 w 132"/>
                <a:gd name="T57" fmla="*/ 55 h 112"/>
                <a:gd name="T58" fmla="*/ 93 w 132"/>
                <a:gd name="T59" fmla="*/ 51 h 112"/>
                <a:gd name="T60" fmla="*/ 91 w 132"/>
                <a:gd name="T61" fmla="*/ 49 h 112"/>
                <a:gd name="T62" fmla="*/ 86 w 132"/>
                <a:gd name="T63" fmla="*/ 48 h 112"/>
                <a:gd name="T64" fmla="*/ 82 w 132"/>
                <a:gd name="T65" fmla="*/ 44 h 112"/>
                <a:gd name="T66" fmla="*/ 78 w 132"/>
                <a:gd name="T67" fmla="*/ 49 h 112"/>
                <a:gd name="T68" fmla="*/ 74 w 132"/>
                <a:gd name="T69" fmla="*/ 49 h 112"/>
                <a:gd name="T70" fmla="*/ 73 w 132"/>
                <a:gd name="T71" fmla="*/ 52 h 112"/>
                <a:gd name="T72" fmla="*/ 76 w 132"/>
                <a:gd name="T73" fmla="*/ 57 h 112"/>
                <a:gd name="T74" fmla="*/ 73 w 132"/>
                <a:gd name="T75" fmla="*/ 60 h 112"/>
                <a:gd name="T76" fmla="*/ 75 w 132"/>
                <a:gd name="T77" fmla="*/ 62 h 112"/>
                <a:gd name="T78" fmla="*/ 81 w 132"/>
                <a:gd name="T79" fmla="*/ 65 h 112"/>
                <a:gd name="T80" fmla="*/ 85 w 132"/>
                <a:gd name="T81" fmla="*/ 65 h 112"/>
                <a:gd name="T82" fmla="*/ 91 w 132"/>
                <a:gd name="T83" fmla="*/ 62 h 112"/>
                <a:gd name="T84" fmla="*/ 93 w 132"/>
                <a:gd name="T85" fmla="*/ 60 h 112"/>
                <a:gd name="T86" fmla="*/ 91 w 132"/>
                <a:gd name="T87" fmla="*/ 57 h 112"/>
                <a:gd name="T88" fmla="*/ 83 w 132"/>
                <a:gd name="T89" fmla="*/ 58 h 112"/>
                <a:gd name="T90" fmla="*/ 86 w 132"/>
                <a:gd name="T91" fmla="*/ 5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112">
                  <a:moveTo>
                    <a:pt x="7" y="26"/>
                  </a:moveTo>
                  <a:cubicBezTo>
                    <a:pt x="7" y="105"/>
                    <a:pt x="7" y="105"/>
                    <a:pt x="7" y="105"/>
                  </a:cubicBezTo>
                  <a:cubicBezTo>
                    <a:pt x="125" y="105"/>
                    <a:pt x="125" y="105"/>
                    <a:pt x="125" y="105"/>
                  </a:cubicBezTo>
                  <a:cubicBezTo>
                    <a:pt x="125" y="26"/>
                    <a:pt x="125" y="26"/>
                    <a:pt x="125" y="26"/>
                  </a:cubicBezTo>
                  <a:cubicBezTo>
                    <a:pt x="7" y="26"/>
                    <a:pt x="7" y="26"/>
                    <a:pt x="7" y="26"/>
                  </a:cubicBezTo>
                  <a:close/>
                  <a:moveTo>
                    <a:pt x="0" y="20"/>
                  </a:moveTo>
                  <a:cubicBezTo>
                    <a:pt x="132" y="20"/>
                    <a:pt x="132" y="20"/>
                    <a:pt x="132" y="20"/>
                  </a:cubicBezTo>
                  <a:cubicBezTo>
                    <a:pt x="132" y="112"/>
                    <a:pt x="132" y="112"/>
                    <a:pt x="132" y="112"/>
                  </a:cubicBezTo>
                  <a:cubicBezTo>
                    <a:pt x="0" y="112"/>
                    <a:pt x="0" y="112"/>
                    <a:pt x="0" y="112"/>
                  </a:cubicBezTo>
                  <a:cubicBezTo>
                    <a:pt x="0" y="20"/>
                    <a:pt x="0" y="20"/>
                    <a:pt x="0" y="20"/>
                  </a:cubicBezTo>
                  <a:close/>
                  <a:moveTo>
                    <a:pt x="0" y="0"/>
                  </a:moveTo>
                  <a:cubicBezTo>
                    <a:pt x="132" y="0"/>
                    <a:pt x="132" y="0"/>
                    <a:pt x="132" y="0"/>
                  </a:cubicBezTo>
                  <a:cubicBezTo>
                    <a:pt x="132" y="13"/>
                    <a:pt x="132" y="13"/>
                    <a:pt x="132" y="13"/>
                  </a:cubicBezTo>
                  <a:cubicBezTo>
                    <a:pt x="0" y="13"/>
                    <a:pt x="0" y="13"/>
                    <a:pt x="0" y="13"/>
                  </a:cubicBezTo>
                  <a:cubicBezTo>
                    <a:pt x="0" y="0"/>
                    <a:pt x="0" y="0"/>
                    <a:pt x="0" y="0"/>
                  </a:cubicBezTo>
                  <a:close/>
                  <a:moveTo>
                    <a:pt x="79" y="68"/>
                  </a:moveTo>
                  <a:cubicBezTo>
                    <a:pt x="78" y="64"/>
                    <a:pt x="78" y="64"/>
                    <a:pt x="78" y="64"/>
                  </a:cubicBezTo>
                  <a:cubicBezTo>
                    <a:pt x="78" y="64"/>
                    <a:pt x="78" y="63"/>
                    <a:pt x="77" y="63"/>
                  </a:cubicBezTo>
                  <a:cubicBezTo>
                    <a:pt x="71" y="63"/>
                    <a:pt x="71" y="63"/>
                    <a:pt x="71" y="63"/>
                  </a:cubicBezTo>
                  <a:cubicBezTo>
                    <a:pt x="71" y="63"/>
                    <a:pt x="71" y="62"/>
                    <a:pt x="71" y="62"/>
                  </a:cubicBezTo>
                  <a:cubicBezTo>
                    <a:pt x="73" y="57"/>
                    <a:pt x="73" y="57"/>
                    <a:pt x="73" y="57"/>
                  </a:cubicBezTo>
                  <a:cubicBezTo>
                    <a:pt x="73" y="56"/>
                    <a:pt x="73" y="56"/>
                    <a:pt x="73" y="55"/>
                  </a:cubicBezTo>
                  <a:cubicBezTo>
                    <a:pt x="70" y="53"/>
                    <a:pt x="70" y="53"/>
                    <a:pt x="70" y="53"/>
                  </a:cubicBezTo>
                  <a:cubicBezTo>
                    <a:pt x="70" y="53"/>
                    <a:pt x="69" y="53"/>
                    <a:pt x="69" y="53"/>
                  </a:cubicBezTo>
                  <a:cubicBezTo>
                    <a:pt x="64" y="56"/>
                    <a:pt x="64" y="56"/>
                    <a:pt x="64" y="56"/>
                  </a:cubicBezTo>
                  <a:cubicBezTo>
                    <a:pt x="64" y="56"/>
                    <a:pt x="64" y="56"/>
                    <a:pt x="63" y="56"/>
                  </a:cubicBezTo>
                  <a:cubicBezTo>
                    <a:pt x="62" y="49"/>
                    <a:pt x="62" y="49"/>
                    <a:pt x="62" y="49"/>
                  </a:cubicBezTo>
                  <a:cubicBezTo>
                    <a:pt x="62" y="49"/>
                    <a:pt x="61" y="49"/>
                    <a:pt x="61" y="49"/>
                  </a:cubicBezTo>
                  <a:cubicBezTo>
                    <a:pt x="57" y="49"/>
                    <a:pt x="57" y="49"/>
                    <a:pt x="57" y="49"/>
                  </a:cubicBezTo>
                  <a:cubicBezTo>
                    <a:pt x="57" y="49"/>
                    <a:pt x="56" y="49"/>
                    <a:pt x="56" y="49"/>
                  </a:cubicBezTo>
                  <a:cubicBezTo>
                    <a:pt x="55" y="56"/>
                    <a:pt x="55" y="56"/>
                    <a:pt x="55" y="56"/>
                  </a:cubicBezTo>
                  <a:cubicBezTo>
                    <a:pt x="54" y="56"/>
                    <a:pt x="54" y="56"/>
                    <a:pt x="53" y="56"/>
                  </a:cubicBezTo>
                  <a:cubicBezTo>
                    <a:pt x="49" y="53"/>
                    <a:pt x="49" y="53"/>
                    <a:pt x="49" y="53"/>
                  </a:cubicBezTo>
                  <a:cubicBezTo>
                    <a:pt x="48" y="53"/>
                    <a:pt x="48" y="53"/>
                    <a:pt x="48" y="53"/>
                  </a:cubicBezTo>
                  <a:cubicBezTo>
                    <a:pt x="45" y="55"/>
                    <a:pt x="45" y="55"/>
                    <a:pt x="45" y="55"/>
                  </a:cubicBezTo>
                  <a:cubicBezTo>
                    <a:pt x="44" y="56"/>
                    <a:pt x="44" y="56"/>
                    <a:pt x="44" y="57"/>
                  </a:cubicBezTo>
                  <a:cubicBezTo>
                    <a:pt x="47" y="62"/>
                    <a:pt x="47" y="62"/>
                    <a:pt x="47" y="62"/>
                  </a:cubicBezTo>
                  <a:cubicBezTo>
                    <a:pt x="47" y="62"/>
                    <a:pt x="46" y="63"/>
                    <a:pt x="46" y="63"/>
                  </a:cubicBezTo>
                  <a:cubicBezTo>
                    <a:pt x="41" y="63"/>
                    <a:pt x="41" y="63"/>
                    <a:pt x="41" y="63"/>
                  </a:cubicBezTo>
                  <a:cubicBezTo>
                    <a:pt x="40" y="63"/>
                    <a:pt x="40" y="64"/>
                    <a:pt x="40" y="64"/>
                  </a:cubicBezTo>
                  <a:cubicBezTo>
                    <a:pt x="39" y="68"/>
                    <a:pt x="39" y="68"/>
                    <a:pt x="39" y="68"/>
                  </a:cubicBezTo>
                  <a:cubicBezTo>
                    <a:pt x="39" y="68"/>
                    <a:pt x="39" y="68"/>
                    <a:pt x="40" y="69"/>
                  </a:cubicBezTo>
                  <a:cubicBezTo>
                    <a:pt x="45" y="71"/>
                    <a:pt x="45" y="71"/>
                    <a:pt x="45" y="71"/>
                  </a:cubicBezTo>
                  <a:cubicBezTo>
                    <a:pt x="45" y="71"/>
                    <a:pt x="45" y="72"/>
                    <a:pt x="45" y="73"/>
                  </a:cubicBezTo>
                  <a:cubicBezTo>
                    <a:pt x="41" y="76"/>
                    <a:pt x="41" y="76"/>
                    <a:pt x="41" y="76"/>
                  </a:cubicBezTo>
                  <a:cubicBezTo>
                    <a:pt x="41" y="76"/>
                    <a:pt x="41" y="77"/>
                    <a:pt x="41" y="78"/>
                  </a:cubicBezTo>
                  <a:cubicBezTo>
                    <a:pt x="43" y="81"/>
                    <a:pt x="43" y="81"/>
                    <a:pt x="43" y="81"/>
                  </a:cubicBezTo>
                  <a:cubicBezTo>
                    <a:pt x="43" y="81"/>
                    <a:pt x="43" y="81"/>
                    <a:pt x="44" y="81"/>
                  </a:cubicBezTo>
                  <a:cubicBezTo>
                    <a:pt x="49" y="79"/>
                    <a:pt x="49" y="79"/>
                    <a:pt x="49" y="79"/>
                  </a:cubicBezTo>
                  <a:cubicBezTo>
                    <a:pt x="50" y="80"/>
                    <a:pt x="50" y="80"/>
                    <a:pt x="50" y="81"/>
                  </a:cubicBezTo>
                  <a:cubicBezTo>
                    <a:pt x="50" y="86"/>
                    <a:pt x="50" y="86"/>
                    <a:pt x="50" y="86"/>
                  </a:cubicBezTo>
                  <a:cubicBezTo>
                    <a:pt x="50" y="87"/>
                    <a:pt x="50" y="87"/>
                    <a:pt x="50" y="87"/>
                  </a:cubicBezTo>
                  <a:cubicBezTo>
                    <a:pt x="54" y="88"/>
                    <a:pt x="54" y="88"/>
                    <a:pt x="54" y="88"/>
                  </a:cubicBezTo>
                  <a:cubicBezTo>
                    <a:pt x="54" y="88"/>
                    <a:pt x="55" y="88"/>
                    <a:pt x="55" y="88"/>
                  </a:cubicBezTo>
                  <a:cubicBezTo>
                    <a:pt x="58" y="83"/>
                    <a:pt x="58" y="83"/>
                    <a:pt x="58" y="83"/>
                  </a:cubicBezTo>
                  <a:cubicBezTo>
                    <a:pt x="58" y="83"/>
                    <a:pt x="59" y="83"/>
                    <a:pt x="59" y="83"/>
                  </a:cubicBezTo>
                  <a:cubicBezTo>
                    <a:pt x="59" y="83"/>
                    <a:pt x="59" y="83"/>
                    <a:pt x="60" y="83"/>
                  </a:cubicBezTo>
                  <a:cubicBezTo>
                    <a:pt x="63" y="88"/>
                    <a:pt x="63" y="88"/>
                    <a:pt x="63" y="88"/>
                  </a:cubicBezTo>
                  <a:cubicBezTo>
                    <a:pt x="63" y="88"/>
                    <a:pt x="63" y="88"/>
                    <a:pt x="64" y="88"/>
                  </a:cubicBezTo>
                  <a:cubicBezTo>
                    <a:pt x="67" y="87"/>
                    <a:pt x="67" y="87"/>
                    <a:pt x="67" y="87"/>
                  </a:cubicBezTo>
                  <a:cubicBezTo>
                    <a:pt x="68" y="87"/>
                    <a:pt x="68" y="87"/>
                    <a:pt x="68" y="86"/>
                  </a:cubicBezTo>
                  <a:cubicBezTo>
                    <a:pt x="67" y="81"/>
                    <a:pt x="67" y="81"/>
                    <a:pt x="67" y="81"/>
                  </a:cubicBezTo>
                  <a:cubicBezTo>
                    <a:pt x="68" y="80"/>
                    <a:pt x="68" y="80"/>
                    <a:pt x="68" y="79"/>
                  </a:cubicBezTo>
                  <a:cubicBezTo>
                    <a:pt x="74" y="81"/>
                    <a:pt x="74" y="81"/>
                    <a:pt x="74" y="81"/>
                  </a:cubicBezTo>
                  <a:cubicBezTo>
                    <a:pt x="74" y="81"/>
                    <a:pt x="75" y="81"/>
                    <a:pt x="75" y="81"/>
                  </a:cubicBezTo>
                  <a:cubicBezTo>
                    <a:pt x="77" y="78"/>
                    <a:pt x="77" y="78"/>
                    <a:pt x="77" y="78"/>
                  </a:cubicBezTo>
                  <a:cubicBezTo>
                    <a:pt x="77" y="77"/>
                    <a:pt x="77" y="76"/>
                    <a:pt x="77" y="76"/>
                  </a:cubicBezTo>
                  <a:cubicBezTo>
                    <a:pt x="73" y="73"/>
                    <a:pt x="73" y="73"/>
                    <a:pt x="73" y="73"/>
                  </a:cubicBezTo>
                  <a:cubicBezTo>
                    <a:pt x="73" y="72"/>
                    <a:pt x="73" y="71"/>
                    <a:pt x="73" y="71"/>
                  </a:cubicBezTo>
                  <a:cubicBezTo>
                    <a:pt x="78" y="69"/>
                    <a:pt x="78" y="69"/>
                    <a:pt x="78" y="69"/>
                  </a:cubicBezTo>
                  <a:cubicBezTo>
                    <a:pt x="79" y="68"/>
                    <a:pt x="79" y="68"/>
                    <a:pt x="79" y="68"/>
                  </a:cubicBezTo>
                  <a:close/>
                  <a:moveTo>
                    <a:pt x="67" y="69"/>
                  </a:moveTo>
                  <a:cubicBezTo>
                    <a:pt x="67" y="71"/>
                    <a:pt x="66" y="73"/>
                    <a:pt x="64" y="75"/>
                  </a:cubicBezTo>
                  <a:cubicBezTo>
                    <a:pt x="63" y="76"/>
                    <a:pt x="61" y="77"/>
                    <a:pt x="59" y="77"/>
                  </a:cubicBezTo>
                  <a:cubicBezTo>
                    <a:pt x="57" y="77"/>
                    <a:pt x="55" y="76"/>
                    <a:pt x="53" y="75"/>
                  </a:cubicBezTo>
                  <a:cubicBezTo>
                    <a:pt x="52" y="73"/>
                    <a:pt x="51" y="71"/>
                    <a:pt x="51" y="69"/>
                  </a:cubicBezTo>
                  <a:cubicBezTo>
                    <a:pt x="51" y="67"/>
                    <a:pt x="52" y="65"/>
                    <a:pt x="53" y="64"/>
                  </a:cubicBezTo>
                  <a:cubicBezTo>
                    <a:pt x="55" y="62"/>
                    <a:pt x="57" y="61"/>
                    <a:pt x="59" y="61"/>
                  </a:cubicBezTo>
                  <a:cubicBezTo>
                    <a:pt x="61" y="61"/>
                    <a:pt x="63" y="62"/>
                    <a:pt x="64" y="64"/>
                  </a:cubicBezTo>
                  <a:cubicBezTo>
                    <a:pt x="66" y="65"/>
                    <a:pt x="67" y="67"/>
                    <a:pt x="67" y="69"/>
                  </a:cubicBezTo>
                  <a:close/>
                  <a:moveTo>
                    <a:pt x="55" y="69"/>
                  </a:moveTo>
                  <a:cubicBezTo>
                    <a:pt x="55" y="67"/>
                    <a:pt x="57" y="66"/>
                    <a:pt x="59" y="66"/>
                  </a:cubicBezTo>
                  <a:cubicBezTo>
                    <a:pt x="61" y="66"/>
                    <a:pt x="63" y="67"/>
                    <a:pt x="63" y="69"/>
                  </a:cubicBezTo>
                  <a:cubicBezTo>
                    <a:pt x="63" y="71"/>
                    <a:pt x="61" y="73"/>
                    <a:pt x="59" y="73"/>
                  </a:cubicBezTo>
                  <a:cubicBezTo>
                    <a:pt x="57" y="73"/>
                    <a:pt x="55" y="71"/>
                    <a:pt x="55" y="69"/>
                  </a:cubicBezTo>
                  <a:close/>
                  <a:moveTo>
                    <a:pt x="91" y="57"/>
                  </a:moveTo>
                  <a:cubicBezTo>
                    <a:pt x="91" y="56"/>
                    <a:pt x="91" y="56"/>
                    <a:pt x="91" y="55"/>
                  </a:cubicBezTo>
                  <a:cubicBezTo>
                    <a:pt x="91" y="55"/>
                    <a:pt x="91" y="54"/>
                    <a:pt x="91" y="54"/>
                  </a:cubicBezTo>
                  <a:cubicBezTo>
                    <a:pt x="93" y="52"/>
                    <a:pt x="93" y="52"/>
                    <a:pt x="93" y="52"/>
                  </a:cubicBezTo>
                  <a:cubicBezTo>
                    <a:pt x="93" y="52"/>
                    <a:pt x="93" y="51"/>
                    <a:pt x="93" y="51"/>
                  </a:cubicBezTo>
                  <a:cubicBezTo>
                    <a:pt x="93" y="51"/>
                    <a:pt x="93" y="51"/>
                    <a:pt x="93" y="51"/>
                  </a:cubicBezTo>
                  <a:cubicBezTo>
                    <a:pt x="92" y="49"/>
                    <a:pt x="92" y="49"/>
                    <a:pt x="92" y="49"/>
                  </a:cubicBezTo>
                  <a:cubicBezTo>
                    <a:pt x="92" y="49"/>
                    <a:pt x="92" y="49"/>
                    <a:pt x="91" y="49"/>
                  </a:cubicBezTo>
                  <a:cubicBezTo>
                    <a:pt x="91" y="49"/>
                    <a:pt x="91" y="49"/>
                    <a:pt x="91" y="49"/>
                  </a:cubicBezTo>
                  <a:cubicBezTo>
                    <a:pt x="88" y="49"/>
                    <a:pt x="88" y="49"/>
                    <a:pt x="88" y="49"/>
                  </a:cubicBezTo>
                  <a:cubicBezTo>
                    <a:pt x="87" y="49"/>
                    <a:pt x="87" y="48"/>
                    <a:pt x="86" y="48"/>
                  </a:cubicBezTo>
                  <a:cubicBezTo>
                    <a:pt x="85" y="45"/>
                    <a:pt x="85" y="45"/>
                    <a:pt x="85" y="45"/>
                  </a:cubicBezTo>
                  <a:cubicBezTo>
                    <a:pt x="85" y="45"/>
                    <a:pt x="84" y="44"/>
                    <a:pt x="84" y="44"/>
                  </a:cubicBezTo>
                  <a:cubicBezTo>
                    <a:pt x="82" y="44"/>
                    <a:pt x="82" y="44"/>
                    <a:pt x="82" y="44"/>
                  </a:cubicBezTo>
                  <a:cubicBezTo>
                    <a:pt x="82" y="44"/>
                    <a:pt x="81" y="45"/>
                    <a:pt x="81" y="45"/>
                  </a:cubicBezTo>
                  <a:cubicBezTo>
                    <a:pt x="81" y="48"/>
                    <a:pt x="81" y="48"/>
                    <a:pt x="81" y="48"/>
                  </a:cubicBezTo>
                  <a:cubicBezTo>
                    <a:pt x="80" y="48"/>
                    <a:pt x="79" y="49"/>
                    <a:pt x="78" y="49"/>
                  </a:cubicBezTo>
                  <a:cubicBezTo>
                    <a:pt x="75" y="49"/>
                    <a:pt x="75" y="49"/>
                    <a:pt x="75" y="49"/>
                  </a:cubicBezTo>
                  <a:cubicBezTo>
                    <a:pt x="75" y="49"/>
                    <a:pt x="75" y="49"/>
                    <a:pt x="75" y="49"/>
                  </a:cubicBezTo>
                  <a:cubicBezTo>
                    <a:pt x="75" y="49"/>
                    <a:pt x="74" y="49"/>
                    <a:pt x="74" y="49"/>
                  </a:cubicBezTo>
                  <a:cubicBezTo>
                    <a:pt x="73" y="51"/>
                    <a:pt x="73" y="51"/>
                    <a:pt x="73" y="51"/>
                  </a:cubicBezTo>
                  <a:cubicBezTo>
                    <a:pt x="73" y="51"/>
                    <a:pt x="73" y="51"/>
                    <a:pt x="73" y="51"/>
                  </a:cubicBezTo>
                  <a:cubicBezTo>
                    <a:pt x="73" y="51"/>
                    <a:pt x="73" y="52"/>
                    <a:pt x="73" y="52"/>
                  </a:cubicBezTo>
                  <a:cubicBezTo>
                    <a:pt x="76" y="54"/>
                    <a:pt x="76" y="54"/>
                    <a:pt x="76" y="54"/>
                  </a:cubicBezTo>
                  <a:cubicBezTo>
                    <a:pt x="76" y="54"/>
                    <a:pt x="75" y="55"/>
                    <a:pt x="75" y="55"/>
                  </a:cubicBezTo>
                  <a:cubicBezTo>
                    <a:pt x="75" y="56"/>
                    <a:pt x="76" y="56"/>
                    <a:pt x="76" y="57"/>
                  </a:cubicBezTo>
                  <a:cubicBezTo>
                    <a:pt x="73" y="59"/>
                    <a:pt x="73" y="59"/>
                    <a:pt x="73" y="59"/>
                  </a:cubicBezTo>
                  <a:cubicBezTo>
                    <a:pt x="73" y="59"/>
                    <a:pt x="73" y="59"/>
                    <a:pt x="73" y="59"/>
                  </a:cubicBezTo>
                  <a:cubicBezTo>
                    <a:pt x="73" y="60"/>
                    <a:pt x="73" y="60"/>
                    <a:pt x="73" y="60"/>
                  </a:cubicBezTo>
                  <a:cubicBezTo>
                    <a:pt x="74" y="61"/>
                    <a:pt x="74" y="61"/>
                    <a:pt x="74" y="61"/>
                  </a:cubicBezTo>
                  <a:cubicBezTo>
                    <a:pt x="74" y="62"/>
                    <a:pt x="75" y="62"/>
                    <a:pt x="75" y="62"/>
                  </a:cubicBezTo>
                  <a:cubicBezTo>
                    <a:pt x="75" y="62"/>
                    <a:pt x="75" y="62"/>
                    <a:pt x="75" y="62"/>
                  </a:cubicBezTo>
                  <a:cubicBezTo>
                    <a:pt x="78" y="61"/>
                    <a:pt x="78" y="61"/>
                    <a:pt x="78" y="61"/>
                  </a:cubicBezTo>
                  <a:cubicBezTo>
                    <a:pt x="79" y="62"/>
                    <a:pt x="80" y="62"/>
                    <a:pt x="81" y="62"/>
                  </a:cubicBezTo>
                  <a:cubicBezTo>
                    <a:pt x="81" y="65"/>
                    <a:pt x="81" y="65"/>
                    <a:pt x="81" y="65"/>
                  </a:cubicBezTo>
                  <a:cubicBezTo>
                    <a:pt x="81" y="66"/>
                    <a:pt x="82" y="66"/>
                    <a:pt x="82" y="66"/>
                  </a:cubicBezTo>
                  <a:cubicBezTo>
                    <a:pt x="84" y="66"/>
                    <a:pt x="84" y="66"/>
                    <a:pt x="84" y="66"/>
                  </a:cubicBezTo>
                  <a:cubicBezTo>
                    <a:pt x="84" y="66"/>
                    <a:pt x="85" y="66"/>
                    <a:pt x="85" y="65"/>
                  </a:cubicBezTo>
                  <a:cubicBezTo>
                    <a:pt x="86" y="63"/>
                    <a:pt x="86" y="63"/>
                    <a:pt x="86" y="63"/>
                  </a:cubicBezTo>
                  <a:cubicBezTo>
                    <a:pt x="87" y="62"/>
                    <a:pt x="87" y="62"/>
                    <a:pt x="88" y="61"/>
                  </a:cubicBezTo>
                  <a:cubicBezTo>
                    <a:pt x="91" y="62"/>
                    <a:pt x="91" y="62"/>
                    <a:pt x="91" y="62"/>
                  </a:cubicBezTo>
                  <a:cubicBezTo>
                    <a:pt x="91" y="62"/>
                    <a:pt x="91" y="62"/>
                    <a:pt x="91" y="62"/>
                  </a:cubicBezTo>
                  <a:cubicBezTo>
                    <a:pt x="92" y="62"/>
                    <a:pt x="92" y="62"/>
                    <a:pt x="92" y="61"/>
                  </a:cubicBezTo>
                  <a:cubicBezTo>
                    <a:pt x="93" y="60"/>
                    <a:pt x="93" y="60"/>
                    <a:pt x="93" y="60"/>
                  </a:cubicBezTo>
                  <a:cubicBezTo>
                    <a:pt x="93" y="60"/>
                    <a:pt x="93" y="60"/>
                    <a:pt x="93" y="59"/>
                  </a:cubicBezTo>
                  <a:cubicBezTo>
                    <a:pt x="93" y="59"/>
                    <a:pt x="93" y="59"/>
                    <a:pt x="93" y="59"/>
                  </a:cubicBezTo>
                  <a:cubicBezTo>
                    <a:pt x="91" y="57"/>
                    <a:pt x="91" y="57"/>
                    <a:pt x="91" y="57"/>
                  </a:cubicBezTo>
                  <a:cubicBezTo>
                    <a:pt x="91" y="57"/>
                    <a:pt x="91" y="57"/>
                    <a:pt x="91" y="57"/>
                  </a:cubicBezTo>
                  <a:close/>
                  <a:moveTo>
                    <a:pt x="86" y="55"/>
                  </a:moveTo>
                  <a:cubicBezTo>
                    <a:pt x="86" y="57"/>
                    <a:pt x="85" y="58"/>
                    <a:pt x="83" y="58"/>
                  </a:cubicBezTo>
                  <a:cubicBezTo>
                    <a:pt x="82" y="58"/>
                    <a:pt x="80" y="57"/>
                    <a:pt x="80" y="55"/>
                  </a:cubicBezTo>
                  <a:cubicBezTo>
                    <a:pt x="80" y="54"/>
                    <a:pt x="82" y="52"/>
                    <a:pt x="83" y="52"/>
                  </a:cubicBezTo>
                  <a:cubicBezTo>
                    <a:pt x="85" y="52"/>
                    <a:pt x="86" y="54"/>
                    <a:pt x="86" y="5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71675018"/>
      </p:ext>
    </p:extLst>
  </p:cSld>
  <p:clrMapOvr>
    <a:masterClrMapping/>
  </p:clrMapOvr>
  <p:transition>
    <p:fade/>
  </p:transition>
</p:sld>
</file>

<file path=ppt/theme/theme1.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2018_06.potx" id="{6AF1F761-9960-4040-A5CA-094C96C8821B}" vid="{EBDAF54E-43E7-42AE-974C-DE13E27A52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DE540B5169E446A9B72CB98EC9BFEA" ma:contentTypeVersion="6" ma:contentTypeDescription="Create a new document." ma:contentTypeScope="" ma:versionID="5106b6b8690f2515c0c0776f686ee5f4">
  <xsd:schema xmlns:xsd="http://www.w3.org/2001/XMLSchema" xmlns:xs="http://www.w3.org/2001/XMLSchema" xmlns:p="http://schemas.microsoft.com/office/2006/metadata/properties" xmlns:ns2="7396123e-8778-4e7c-ac11-106bc4c3cdb3" xmlns:ns3="7ce5e4e3-8486-4a69-a15a-f1c358502648" targetNamespace="http://schemas.microsoft.com/office/2006/metadata/properties" ma:root="true" ma:fieldsID="999fe42d0a5043ebc571894af956bed9" ns2:_="" ns3:_="">
    <xsd:import namespace="7396123e-8778-4e7c-ac11-106bc4c3cdb3"/>
    <xsd:import namespace="7ce5e4e3-8486-4a69-a15a-f1c3585026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96123e-8778-4e7c-ac11-106bc4c3cd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e5e4e3-8486-4a69-a15a-f1c3585026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hidden="true" ma:internalName="LastSharedByUser" ma:readOnly="true">
      <xsd:simpleType>
        <xsd:restriction base="dms:Note"/>
      </xsd:simpleType>
    </xsd:element>
    <xsd:element name="LastSharedByTime" ma:index="13"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916EE2-FE85-478E-AACE-95A352188746}">
  <ds:schemaRefs>
    <ds:schemaRef ds:uri="http://schemas.microsoft.com/sharepoint/v3/contenttype/forms"/>
  </ds:schemaRefs>
</ds:datastoreItem>
</file>

<file path=customXml/itemProps2.xml><?xml version="1.0" encoding="utf-8"?>
<ds:datastoreItem xmlns:ds="http://schemas.openxmlformats.org/officeDocument/2006/customXml" ds:itemID="{187CB5FB-4C7D-465D-95B7-A4F03DB434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96123e-8778-4e7c-ac11-106bc4c3cdb3"/>
    <ds:schemaRef ds:uri="7ce5e4e3-8486-4a69-a15a-f1c358502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CF520D-A572-4CB2-878D-A8EE8EF3BB5D}">
  <ds:schemaRefs>
    <ds:schemaRef ds:uri="http://purl.org/dc/terms/"/>
    <ds:schemaRef ds:uri="http://schemas.openxmlformats.org/package/2006/metadata/core-properties"/>
    <ds:schemaRef ds:uri="http://purl.org/dc/dcmitype/"/>
    <ds:schemaRef ds:uri="7396123e-8778-4e7c-ac11-106bc4c3cdb3"/>
    <ds:schemaRef ds:uri="http://purl.org/dc/elements/1.1/"/>
    <ds:schemaRef ds:uri="http://schemas.microsoft.com/office/2006/metadata/properties"/>
    <ds:schemaRef ds:uri="http://schemas.microsoft.com/office/2006/documentManagement/types"/>
    <ds:schemaRef ds:uri="http://schemas.microsoft.com/office/infopath/2007/PartnerControls"/>
    <ds:schemaRef ds:uri="7ce5e4e3-8486-4a69-a15a-f1c35850264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207</TotalTime>
  <Words>5768</Words>
  <Application>Microsoft Office PowerPoint</Application>
  <PresentationFormat>Widescreen</PresentationFormat>
  <Paragraphs>739</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Bodoni Std Bold Italic</vt:lpstr>
      <vt:lpstr>Calibri</vt:lpstr>
      <vt:lpstr>Consolas</vt:lpstr>
      <vt:lpstr>Kozuka Gothic Pro R</vt:lpstr>
      <vt:lpstr>Segoe UI</vt:lpstr>
      <vt:lpstr>Segoe UI Light</vt:lpstr>
      <vt:lpstr>Segoe UI Semibold</vt:lpstr>
      <vt:lpstr>Segoe UI Semilight</vt:lpstr>
      <vt:lpstr>Wingdings</vt:lpstr>
      <vt:lpstr>WHITE TEMPLATE</vt:lpstr>
      <vt:lpstr>Application Migration​ &amp; Modernization</vt:lpstr>
      <vt:lpstr>Why DevOps?</vt:lpstr>
      <vt:lpstr>The consequences of inefficiency</vt:lpstr>
      <vt:lpstr>DevOps Goals &amp; Changes</vt:lpstr>
      <vt:lpstr>Goals</vt:lpstr>
      <vt:lpstr>Product Changes to Support DevOps </vt:lpstr>
      <vt:lpstr>Starting the Conversation</vt:lpstr>
      <vt:lpstr>The Shift to DevOps</vt:lpstr>
      <vt:lpstr>DevOps: the three stage conversation</vt:lpstr>
      <vt:lpstr>How DevOps breaks down</vt:lpstr>
      <vt:lpstr>List of DevOps Practices</vt:lpstr>
      <vt:lpstr>Continuously Iterating</vt:lpstr>
      <vt:lpstr>Tools Ecosystem</vt:lpstr>
      <vt:lpstr>PowerPoint Presentation</vt:lpstr>
      <vt:lpstr>PowerPoint Presentation</vt:lpstr>
      <vt:lpstr>Microsoft Ecosystem </vt:lpstr>
      <vt:lpstr>Mixed Ecosystem</vt:lpstr>
      <vt:lpstr>Application Lifecycle Evolution</vt:lpstr>
      <vt:lpstr>ALM Process – DevOps approach</vt:lpstr>
      <vt:lpstr>Transformation roadmap: the building blocks</vt:lpstr>
      <vt:lpstr>ALM Process – Current State</vt:lpstr>
      <vt:lpstr>ALM Process – Future State</vt:lpstr>
      <vt:lpstr>Continuous quality for continuous value delivery</vt:lpstr>
      <vt:lpstr>DevOps Success</vt:lpstr>
      <vt:lpstr>7 PRINCIPLES FOR DEVOPS SUCCESS</vt:lpstr>
      <vt:lpstr>DevOps Strategic Assessment</vt:lpstr>
      <vt:lpstr>Production-First Mindset</vt:lpstr>
      <vt:lpstr>Backlog (Backlog Groomed with Learning)</vt:lpstr>
      <vt:lpstr>Evidence (Evidence Gathered in Production) </vt:lpstr>
      <vt:lpstr>Flow (Flow of Customer Value) </vt:lpstr>
      <vt:lpstr>Schedule &amp; Team (Team Autonomy and Enterprise Alignment)</vt:lpstr>
      <vt:lpstr>Technical Debt (Managing Technical Debt) </vt:lpstr>
      <vt:lpstr>Cloud (Managing Infrastructure as a Flexible Resource)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Migration​ &amp; Modernization Devops</dc:title>
  <dc:creator>John McCabe</dc:creator>
  <cp:lastModifiedBy>Israel Vega</cp:lastModifiedBy>
  <cp:revision>8</cp:revision>
  <dcterms:created xsi:type="dcterms:W3CDTF">2018-02-09T04:19:19Z</dcterms:created>
  <dcterms:modified xsi:type="dcterms:W3CDTF">2018-05-21T19:24:30Z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johm@microsoft.com</vt:lpwstr>
  </property>
  <property fmtid="{D5CDD505-2E9C-101B-9397-08002B2CF9AE}" pid="5" name="MSIP_Label_f42aa342-8706-4288-bd11-ebb85995028c_SetDate">
    <vt:lpwstr>2018-02-09T05:22:22.6307204Z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0x010100B2DE540B5169E446A9B72CB98EC9BFEA</vt:lpwstr>
  </property>
</Properties>
</file>